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798" r:id="rId10"/>
    <p:sldMasterId id="2147483817" r:id="rId11"/>
    <p:sldMasterId id="2147483835" r:id="rId12"/>
    <p:sldMasterId id="2147483843" r:id="rId13"/>
    <p:sldMasterId id="2147483859" r:id="rId14"/>
    <p:sldMasterId id="2147483876" r:id="rId15"/>
  </p:sldMasterIdLst>
  <p:notesMasterIdLst>
    <p:notesMasterId r:id="rId33"/>
  </p:notesMasterIdLst>
  <p:sldIdLst>
    <p:sldId id="299" r:id="rId16"/>
    <p:sldId id="302" r:id="rId17"/>
    <p:sldId id="316" r:id="rId18"/>
    <p:sldId id="2146846010" r:id="rId19"/>
    <p:sldId id="2146846001" r:id="rId20"/>
    <p:sldId id="2147376762" r:id="rId21"/>
    <p:sldId id="443" r:id="rId22"/>
    <p:sldId id="2147480779" r:id="rId23"/>
    <p:sldId id="2147480780" r:id="rId24"/>
    <p:sldId id="429" r:id="rId25"/>
    <p:sldId id="2147480773" r:id="rId26"/>
    <p:sldId id="2147480775" r:id="rId27"/>
    <p:sldId id="2146845981" r:id="rId28"/>
    <p:sldId id="2147474866" r:id="rId29"/>
    <p:sldId id="2147376820" r:id="rId30"/>
    <p:sldId id="2147481519" r:id="rId31"/>
    <p:sldId id="304" r:id="rId32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302"/>
            <p14:sldId id="316"/>
            <p14:sldId id="2146846010"/>
            <p14:sldId id="2146846001"/>
            <p14:sldId id="2147376762"/>
            <p14:sldId id="443"/>
            <p14:sldId id="2147480779"/>
            <p14:sldId id="2147480780"/>
            <p14:sldId id="429"/>
            <p14:sldId id="2147480773"/>
            <p14:sldId id="2147480775"/>
            <p14:sldId id="2146845981"/>
            <p14:sldId id="2147474866"/>
            <p14:sldId id="2147376820"/>
            <p14:sldId id="2147481519"/>
            <p14:sldId id="304"/>
          </p14:sldIdLst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2F5"/>
    <a:srgbClr val="F2A0C5"/>
    <a:srgbClr val="200B3B"/>
    <a:srgbClr val="328C85"/>
    <a:srgbClr val="6057C1"/>
    <a:srgbClr val="351C5C"/>
    <a:srgbClr val="F1BE71"/>
    <a:srgbClr val="27B2A7"/>
    <a:srgbClr val="7E7C80"/>
    <a:srgbClr val="751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10/14/2024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4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91440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98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531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0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4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4.sv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6.svg"/><Relationship Id="rId4" Type="http://schemas.openxmlformats.org/officeDocument/2006/relationships/image" Target="../media/image3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0.svg"/><Relationship Id="rId4" Type="http://schemas.openxmlformats.org/officeDocument/2006/relationships/image" Target="../media/image27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6.svg"/><Relationship Id="rId4" Type="http://schemas.openxmlformats.org/officeDocument/2006/relationships/image" Target="../media/image3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60.svg"/><Relationship Id="rId4" Type="http://schemas.openxmlformats.org/officeDocument/2006/relationships/image" Target="../media/image27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5.png"/><Relationship Id="rId5" Type="http://schemas.openxmlformats.org/officeDocument/2006/relationships/image" Target="../media/image58.svg"/><Relationship Id="rId4" Type="http://schemas.openxmlformats.org/officeDocument/2006/relationships/image" Target="../media/image2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5.svg"/><Relationship Id="rId4" Type="http://schemas.openxmlformats.org/officeDocument/2006/relationships/image" Target="../media/image21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793481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51604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13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7983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4406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9566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88328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25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30468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2281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FFFE928F-C07B-5695-F767-B3D46362C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744016" y="275659"/>
            <a:ext cx="449044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491417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84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731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34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192213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628419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040376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473598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9640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787245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2476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803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413047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7993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2116527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087637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217962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1262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044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168340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80693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397155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46905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744293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2270232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610291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517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336254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248203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294732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33129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989305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64553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3194983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07438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6072053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42756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168380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666232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07466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3666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70757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04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1753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6066155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2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Insert title here</a:t>
            </a:r>
            <a:endParaRPr lang="en-IS" dirty="0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 dirty="0"/>
              <a:t>Click icon or drag and drop picture</a:t>
            </a:r>
          </a:p>
          <a:p>
            <a:endParaRPr lang="en-I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  <a:endParaRPr lang="en-IS" dirty="0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Your name</a:t>
            </a:r>
            <a:endParaRPr lang="en-IS" dirty="0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Job title</a:t>
            </a:r>
            <a:endParaRPr lang="en-I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Subtitle if you want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7DD5CE-B55E-A763-3D0E-F9D4604509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0910" y="4002816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6F0FDE7-D852-75F7-FA9A-4A2FA6C19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0910" y="4731865"/>
            <a:ext cx="7772831" cy="6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F8F1C-99FC-A8ED-6CDE-615B92BCB519}"/>
              </a:ext>
            </a:extLst>
          </p:cNvPr>
          <p:cNvSpPr txBox="1"/>
          <p:nvPr userDrawn="1"/>
        </p:nvSpPr>
        <p:spPr>
          <a:xfrm>
            <a:off x="10157254" y="753762"/>
            <a:ext cx="1643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S" b="1" dirty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Presented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0BEE33A-22C7-9A07-1749-76333A5967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0291" y="1159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AE79A68-0854-702C-D5F6-DCE75B72F3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0291" y="1638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12685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772607-51D7-C275-579B-62769CE832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6694" y="3903962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431814-5AB9-C7BA-1D64-AB35330008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6694" y="4633011"/>
            <a:ext cx="6932138" cy="6927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Presentation subtitle</a:t>
            </a:r>
            <a:endParaRPr lang="en-I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E31BD102-E804-4C4B-3A84-664AA9CC3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22075" y="573139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name</a:t>
            </a:r>
            <a:endParaRPr lang="en-I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A2154BC-4886-AB56-48C2-26EFB2DE4C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075" y="6210132"/>
            <a:ext cx="5140411" cy="46981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Presenter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66024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ss 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5486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451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6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332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7995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252282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220022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906223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37026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22018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050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14695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7169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4376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01050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506037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10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533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74342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853541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189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931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294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 dirty="0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443825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38371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767354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178756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072499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39081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368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81407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818747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903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10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1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image" Target="../media/image53.svg"/><Relationship Id="rId2" Type="http://schemas.openxmlformats.org/officeDocument/2006/relationships/slideLayout" Target="../slideLayouts/slideLayout14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0.xml"/><Relationship Id="rId19" Type="http://schemas.openxmlformats.org/officeDocument/2006/relationships/image" Target="../media/image54.svg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image" Target="../media/image4.sv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image" Target="../media/image2.sv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image" Target="../media/image54.sv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8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07.xml"/><Relationship Id="rId9" Type="http://schemas.openxmlformats.org/officeDocument/2006/relationships/image" Target="../media/image6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2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7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00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62E38800-1192-9115-0CD2-D246FED66E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9FC4537-8B75-52C9-7D42-9483E6E949C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9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7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D27EF-E9EF-19AA-87D9-1B6834993C1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2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hyperlink" Target="https://www.lsretail.com/customers" TargetMode="External"/><Relationship Id="rId16" Type="http://schemas.openxmlformats.org/officeDocument/2006/relationships/image" Target="../media/image110.pn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sv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6.svg"/><Relationship Id="rId7" Type="http://schemas.openxmlformats.org/officeDocument/2006/relationships/image" Target="../media/image4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5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2.svg"/><Relationship Id="rId4" Type="http://schemas.openxmlformats.org/officeDocument/2006/relationships/image" Target="../media/image117.png"/><Relationship Id="rId9" Type="http://schemas.openxmlformats.org/officeDocument/2006/relationships/image" Target="../media/image1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8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7224983F-56E5-EF69-1E56-5F1B538017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AAA770-1B65-0C4E-B6FC-CFD8B67C61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30221" y="1598693"/>
            <a:ext cx="6203950" cy="3912866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Each component in the system is like a Lego brick with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seamless data integration </a:t>
            </a:r>
          </a:p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For customers, this means that it is now possible to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update the system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without a major upgrade project</a:t>
            </a:r>
          </a:p>
          <a:p>
            <a:pPr marL="227965" lvl="1"/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Works both as a standalone </a:t>
            </a:r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pharmacy solution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and a complete ERP, retail, and pharmacy solution</a:t>
            </a:r>
          </a:p>
          <a:p>
            <a:pPr marL="227965" lvl="1"/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Unifies all channels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 &amp; runs them from the same back-end solution</a:t>
            </a:r>
          </a:p>
          <a:p>
            <a:pPr marL="227965" lvl="1"/>
            <a:r>
              <a:rPr lang="en-GB" sz="2200" b="1">
                <a:solidFill>
                  <a:srgbClr val="351C5C"/>
                </a:solidFill>
                <a:latin typeface="Segoe UI"/>
                <a:cs typeface="Segoe UI"/>
              </a:rPr>
              <a:t>Member management</a:t>
            </a:r>
            <a:r>
              <a:rPr lang="en-GB" sz="2200">
                <a:solidFill>
                  <a:srgbClr val="351C5C"/>
                </a:solidFill>
                <a:latin typeface="Segoe UI"/>
                <a:cs typeface="Segoe UI"/>
              </a:rPr>
              <a:t>/loyalty program is an integrated part of the solution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82196A-5F5B-64DA-36C3-790B732D4CFF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A7806B-ED08-E39C-B1BB-AE34D640B316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Integration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74B656-92F1-B809-C3E2-B6C5A65EB33A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 Dynamics 365 Business Central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81FE08-6EE0-54A4-83C9-0A98394CD8D0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Customer Integrations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A05C058-1B93-6D3A-DE11-48D803674F56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D4A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Pharmacy module</a:t>
            </a:r>
          </a:p>
        </p:txBody>
      </p:sp>
      <p:sp>
        <p:nvSpPr>
          <p:cNvPr id="28" name="Title 24">
            <a:extLst>
              <a:ext uri="{FF2B5EF4-FFF2-40B4-BE49-F238E27FC236}">
                <a16:creationId xmlns:a16="http://schemas.microsoft.com/office/drawing/2014/main" id="{2259D295-F07F-C81F-BA24-9D813EEF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013" y="212186"/>
            <a:ext cx="6781840" cy="588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800" b="0">
                <a:latin typeface="Segoe UI Semibold" panose="020B0702040204020203" pitchFamily="34" charset="0"/>
                <a:cs typeface="Segoe UI Semibold" panose="020B0702040204020203" pitchFamily="34" charset="0"/>
              </a:rPr>
              <a:t>Modular design of LS Central</a:t>
            </a:r>
          </a:p>
        </p:txBody>
      </p:sp>
    </p:spTree>
    <p:extLst>
      <p:ext uri="{BB962C8B-B14F-4D97-AF65-F5344CB8AC3E}">
        <p14:creationId xmlns:p14="http://schemas.microsoft.com/office/powerpoint/2010/main" val="427856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57FB8-BC55-E1BF-663B-656B11FC0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7FB49284-DC2D-E02A-0A97-175714B19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B40BE3A-5A5A-48F8-8C3E-5434854E07C1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F4E3E8-A3AD-3F75-4708-3F0C95F07DD8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C678B4-ABB7-CAD6-91DD-25AC1EB44DB8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A2B5E8-5488-D4F8-5780-3F918F50E0D8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Integrations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E483EAAD-CFCD-B6C7-2F4B-1C1E7A40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3812" y="212186"/>
            <a:ext cx="6600758" cy="588637"/>
          </a:xfrm>
        </p:spPr>
        <p:txBody>
          <a:bodyPr>
            <a:noAutofit/>
          </a:bodyPr>
          <a:lstStyle/>
          <a:p>
            <a:r>
              <a:rPr lang="en-GB" sz="3800">
                <a:latin typeface="Segoe UI Semibold"/>
                <a:cs typeface="Segoe UI Semibold"/>
              </a:rPr>
              <a:t>LS Central for pharmacies</a:t>
            </a:r>
            <a:endParaRPr lang="en-GB" sz="380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4DCE779-665A-8277-8B94-9AF623841465}"/>
              </a:ext>
            </a:extLst>
          </p:cNvPr>
          <p:cNvSpPr txBox="1">
            <a:spLocks/>
          </p:cNvSpPr>
          <p:nvPr/>
        </p:nvSpPr>
        <p:spPr>
          <a:xfrm>
            <a:off x="6096000" y="1115933"/>
            <a:ext cx="5761037" cy="46183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Contains general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processes commonly used 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by all localizations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Prescription handling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with or without connection to centralized </a:t>
            </a:r>
            <a:r>
              <a:rPr kumimoji="0" lang="en-GB" sz="2200" b="0" i="0" u="none" strike="noStrike" kern="1200" cap="none" spc="0" normalizeH="0" baseline="0" noProof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ePrescription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entity 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BC24/SaaS available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 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Fully integrated to the LS Retail product portfolio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Can be used as a </a:t>
            </a: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standalone solution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Ready for localizations or integrations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Now available</a:t>
            </a:r>
            <a:r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all over the world by LS Retail and the LS Retail Partner Network</a:t>
            </a:r>
            <a:endParaRPr kumimoji="0" lang="en-GB" sz="2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A3EDA-714A-237F-CB5E-A6E788C0D25D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rgbClr val="D4A0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Pharmacy module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18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055CF-47C1-5AA4-0292-9C5586977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6" descr="A picture containing person, band-aid, accessory&#10;&#10;Description automatically generated">
            <a:extLst>
              <a:ext uri="{FF2B5EF4-FFF2-40B4-BE49-F238E27FC236}">
                <a16:creationId xmlns:a16="http://schemas.microsoft.com/office/drawing/2014/main" id="{CCCE795D-30B6-3BD4-2D0A-C392C27CD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4" r="3744"/>
          <a:stretch/>
        </p:blipFill>
        <p:spPr>
          <a:xfrm>
            <a:off x="0" y="153988"/>
            <a:ext cx="4178300" cy="67040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94194F-43EF-60B3-A6A9-82729B69692A}"/>
              </a:ext>
            </a:extLst>
          </p:cNvPr>
          <p:cNvSpPr/>
          <p:nvPr/>
        </p:nvSpPr>
        <p:spPr>
          <a:xfrm>
            <a:off x="3101730" y="3707476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Pharmacy module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D50D1-410B-E26E-4A9E-7FC8B39C2855}"/>
              </a:ext>
            </a:extLst>
          </p:cNvPr>
          <p:cNvSpPr/>
          <p:nvPr/>
        </p:nvSpPr>
        <p:spPr>
          <a:xfrm>
            <a:off x="3101730" y="4599665"/>
            <a:ext cx="2122083" cy="7877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C6549-129E-F69D-6246-EF42BA56AAE2}"/>
              </a:ext>
            </a:extLst>
          </p:cNvPr>
          <p:cNvSpPr/>
          <p:nvPr/>
        </p:nvSpPr>
        <p:spPr>
          <a:xfrm>
            <a:off x="3117930" y="5502712"/>
            <a:ext cx="2105883" cy="9669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MS Dynamics 365 Business Central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BE3F0C-AD2D-9FE4-3B92-C235A1CDBBF7}"/>
              </a:ext>
            </a:extLst>
          </p:cNvPr>
          <p:cNvSpPr/>
          <p:nvPr/>
        </p:nvSpPr>
        <p:spPr>
          <a:xfrm>
            <a:off x="3117930" y="1923098"/>
            <a:ext cx="2122083" cy="7760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 Integrations</a:t>
            </a: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74E20DE-A450-8E17-574E-82C5CC91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0013" y="212186"/>
            <a:ext cx="6781840" cy="588637"/>
          </a:xfrm>
        </p:spPr>
        <p:txBody>
          <a:bodyPr>
            <a:noAutofit/>
          </a:bodyPr>
          <a:lstStyle/>
          <a:p>
            <a:r>
              <a:rPr lang="en-GB" sz="3800">
                <a:latin typeface="Segoe UI Semibold" panose="020B0702040204020203" pitchFamily="34" charset="0"/>
                <a:cs typeface="Segoe UI Semibold" panose="020B0702040204020203" pitchFamily="34" charset="0"/>
              </a:rPr>
              <a:t>Localizations and integrations</a:t>
            </a:r>
            <a:endParaRPr lang="en-GB" sz="380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1D5AF41E-C5A3-A55D-21E0-7EE6DA9E3026}"/>
              </a:ext>
            </a:extLst>
          </p:cNvPr>
          <p:cNvSpPr txBox="1">
            <a:spLocks/>
          </p:cNvSpPr>
          <p:nvPr/>
        </p:nvSpPr>
        <p:spPr>
          <a:xfrm>
            <a:off x="5995686" y="1066800"/>
            <a:ext cx="5861351" cy="45231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Localizations developed by LS Retail and supported by LS Retail to include any changes needed as local regulations evolve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Available for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Iceland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Norway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Sweden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>
                    <a:lumMod val="75000"/>
                    <a:lumOff val="25000"/>
                  </a:srgb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UK – England, Scotland and Wales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242C2F">
                  <a:lumMod val="75000"/>
                  <a:lumOff val="25000"/>
                </a:srgb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Next countries?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2AC666-0FF1-E108-1C3D-09395ECA4213}"/>
              </a:ext>
            </a:extLst>
          </p:cNvPr>
          <p:cNvSpPr/>
          <p:nvPr/>
        </p:nvSpPr>
        <p:spPr>
          <a:xfrm>
            <a:off x="3101729" y="2815287"/>
            <a:ext cx="2122083" cy="776093"/>
          </a:xfrm>
          <a:prstGeom prst="rect">
            <a:avLst/>
          </a:prstGeom>
          <a:solidFill>
            <a:srgbClr val="D4A04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Country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2096359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72C9-330A-11EF-489A-DB9077FE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Pharmacy / Health &amp; Beauty</a:t>
            </a:r>
            <a:endParaRPr lang="en-I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837EBD0-CE0D-7EF3-CEFF-ED1227268F8C}"/>
              </a:ext>
            </a:extLst>
          </p:cNvPr>
          <p:cNvGrpSpPr/>
          <p:nvPr/>
        </p:nvGrpSpPr>
        <p:grpSpPr>
          <a:xfrm>
            <a:off x="3970149" y="6480388"/>
            <a:ext cx="4251702" cy="377612"/>
            <a:chOff x="3970149" y="6480388"/>
            <a:chExt cx="4251702" cy="377612"/>
          </a:xfrm>
          <a:effectLst>
            <a:outerShdw blurRad="168951" dist="50800" dir="16260000" algn="ctr" rotWithShape="0">
              <a:srgbClr val="000000">
                <a:alpha val="9981"/>
              </a:srgbClr>
            </a:outerShdw>
          </a:effectLst>
        </p:grpSpPr>
        <p:pic>
          <p:nvPicPr>
            <p:cNvPr id="72" name="Graphic 71">
              <a:hlinkClick r:id="rId2"/>
              <a:extLst>
                <a:ext uri="{FF2B5EF4-FFF2-40B4-BE49-F238E27FC236}">
                  <a16:creationId xmlns:a16="http://schemas.microsoft.com/office/drawing/2014/main" id="{3C2A1FD5-CD2A-7E69-241E-FD5A8F3AE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82936"/>
            <a:stretch/>
          </p:blipFill>
          <p:spPr>
            <a:xfrm>
              <a:off x="3970149" y="6480388"/>
              <a:ext cx="4251702" cy="377612"/>
            </a:xfrm>
            <a:prstGeom prst="rect">
              <a:avLst/>
            </a:prstGeom>
          </p:spPr>
        </p:pic>
        <p:sp>
          <p:nvSpPr>
            <p:cNvPr id="75" name="TextBox 74">
              <a:hlinkClick r:id="rId2"/>
              <a:extLst>
                <a:ext uri="{FF2B5EF4-FFF2-40B4-BE49-F238E27FC236}">
                  <a16:creationId xmlns:a16="http://schemas.microsoft.com/office/drawing/2014/main" id="{D52C8F3E-0449-3577-F48F-15AC5A6495AF}"/>
                </a:ext>
              </a:extLst>
            </p:cNvPr>
            <p:cNvSpPr txBox="1"/>
            <p:nvPr/>
          </p:nvSpPr>
          <p:spPr>
            <a:xfrm>
              <a:off x="5093776" y="6527072"/>
              <a:ext cx="2004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rgbClr val="351C5C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Read our success stories</a:t>
              </a:r>
            </a:p>
          </p:txBody>
        </p:sp>
        <p:pic>
          <p:nvPicPr>
            <p:cNvPr id="77" name="Graphic 76">
              <a:hlinkClick r:id="rId2"/>
              <a:extLst>
                <a:ext uri="{FF2B5EF4-FFF2-40B4-BE49-F238E27FC236}">
                  <a16:creationId xmlns:a16="http://schemas.microsoft.com/office/drawing/2014/main" id="{BED994A9-1DAF-4956-29ED-771C5741D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029393" y="6527897"/>
              <a:ext cx="271142" cy="271140"/>
            </a:xfrm>
            <a:prstGeom prst="rect">
              <a:avLst/>
            </a:prstGeom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9202C3CB-808C-FE60-01CA-69F896986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412" y="1231071"/>
            <a:ext cx="2728328" cy="142007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CDD1B30-A4E4-1907-03EC-B3DA4635F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7601" y="1231071"/>
            <a:ext cx="2728328" cy="14200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D9371B4-C417-B903-4DA4-91F1DF6326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312" y="1231071"/>
            <a:ext cx="2728328" cy="142007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60EEAB5-E6F2-F818-92DD-2456FA4A6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1024" y="1231071"/>
            <a:ext cx="2728328" cy="1420072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ABD8EEA-1C1C-D0C5-1AB1-0CC817A894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8805" y="2842904"/>
            <a:ext cx="2728328" cy="14200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B2A1049-4B10-3510-4DB2-1FFD9E2D96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7601" y="2842904"/>
            <a:ext cx="2728328" cy="142007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2446F70-D430-B86F-9C9C-FDB1610AB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312" y="2842904"/>
            <a:ext cx="2728328" cy="142007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CFC81361-D43B-BAF5-7BAD-1918E899A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1024" y="2842904"/>
            <a:ext cx="2728328" cy="142007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6143AAE-B393-F714-FB62-91A005F37F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0890" y="4454737"/>
            <a:ext cx="2728328" cy="142007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395A8FA-9F76-C41B-F2D2-8FE7A855A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7601" y="4454737"/>
            <a:ext cx="2728328" cy="142007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8CFE6D9-86CF-1264-1A0C-8F4197A50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4312" y="4454737"/>
            <a:ext cx="2728328" cy="1420072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9420DBA-9D7F-FA10-48EF-30541547A0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1024" y="4454737"/>
            <a:ext cx="2728328" cy="142007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502A9AB-2483-260C-6AC0-5CD367D78886}"/>
              </a:ext>
            </a:extLst>
          </p:cNvPr>
          <p:cNvSpPr txBox="1"/>
          <p:nvPr/>
        </p:nvSpPr>
        <p:spPr>
          <a:xfrm>
            <a:off x="339412" y="1964028"/>
            <a:ext cx="272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Sweden</a:t>
            </a:r>
          </a:p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18CEC6-74B9-AD47-720F-32E7D1BDE41B}"/>
              </a:ext>
            </a:extLst>
          </p:cNvPr>
          <p:cNvSpPr txBox="1"/>
          <p:nvPr/>
        </p:nvSpPr>
        <p:spPr>
          <a:xfrm>
            <a:off x="9115113" y="1964028"/>
            <a:ext cx="273423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Sweden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8A5560-087E-371C-79DA-8ABEEB5AC86F}"/>
              </a:ext>
            </a:extLst>
          </p:cNvPr>
          <p:cNvSpPr txBox="1"/>
          <p:nvPr/>
        </p:nvSpPr>
        <p:spPr>
          <a:xfrm>
            <a:off x="6191357" y="1964028"/>
            <a:ext cx="27283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Norway</a:t>
            </a:r>
            <a:endParaRPr kumimoji="0" lang="en-US" sz="800" b="1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FDE0A1-E378-0F44-0735-9EA0C5DFEABB}"/>
              </a:ext>
            </a:extLst>
          </p:cNvPr>
          <p:cNvSpPr txBox="1"/>
          <p:nvPr/>
        </p:nvSpPr>
        <p:spPr>
          <a:xfrm>
            <a:off x="337934" y="3601122"/>
            <a:ext cx="27283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United </a:t>
            </a:r>
            <a:r>
              <a:rPr lang="en-US" sz="8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Kingdom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612212A-69A7-1573-84E3-44656DA37FF7}"/>
              </a:ext>
            </a:extLst>
          </p:cNvPr>
          <p:cNvSpPr txBox="1"/>
          <p:nvPr/>
        </p:nvSpPr>
        <p:spPr>
          <a:xfrm>
            <a:off x="3384380" y="3601122"/>
            <a:ext cx="24888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Iceland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D7ADAE-F330-DA9E-D45E-DBC82CD60FB1}"/>
              </a:ext>
            </a:extLst>
          </p:cNvPr>
          <p:cNvSpPr txBox="1"/>
          <p:nvPr/>
        </p:nvSpPr>
        <p:spPr>
          <a:xfrm>
            <a:off x="9115113" y="3601122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Norway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169DA8-0933-7750-0C1F-EF058274C3E8}"/>
              </a:ext>
            </a:extLst>
          </p:cNvPr>
          <p:cNvSpPr txBox="1"/>
          <p:nvPr/>
        </p:nvSpPr>
        <p:spPr>
          <a:xfrm>
            <a:off x="6191357" y="3601122"/>
            <a:ext cx="27283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Ireland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2F1862D-85AD-CC56-D961-3C174E8C6D4B}"/>
              </a:ext>
            </a:extLst>
          </p:cNvPr>
          <p:cNvSpPr txBox="1"/>
          <p:nvPr/>
        </p:nvSpPr>
        <p:spPr>
          <a:xfrm>
            <a:off x="3263433" y="1964028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75">
              <a:defRPr/>
            </a:pPr>
            <a:r>
              <a:rPr lang="en-US" sz="8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Iceland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CA6436-2D96-4175-AC4F-D7DF70C1ED4C}"/>
              </a:ext>
            </a:extLst>
          </p:cNvPr>
          <p:cNvSpPr txBox="1"/>
          <p:nvPr/>
        </p:nvSpPr>
        <p:spPr>
          <a:xfrm>
            <a:off x="9113372" y="2291173"/>
            <a:ext cx="2735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Ca. 200 locations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F7405C6-061F-87D3-6507-90823D7EAF8E}"/>
              </a:ext>
            </a:extLst>
          </p:cNvPr>
          <p:cNvSpPr txBox="1"/>
          <p:nvPr/>
        </p:nvSpPr>
        <p:spPr>
          <a:xfrm>
            <a:off x="6192228" y="2291173"/>
            <a:ext cx="2726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300+ locations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DBCD135-3541-4E17-F63C-67E965F10508}"/>
              </a:ext>
            </a:extLst>
          </p:cNvPr>
          <p:cNvSpPr txBox="1"/>
          <p:nvPr/>
        </p:nvSpPr>
        <p:spPr>
          <a:xfrm>
            <a:off x="3263432" y="2291173"/>
            <a:ext cx="2726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30 Locations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7B5E3B-8403-5BE6-5879-F9205711818A}"/>
              </a:ext>
            </a:extLst>
          </p:cNvPr>
          <p:cNvSpPr txBox="1"/>
          <p:nvPr/>
        </p:nvSpPr>
        <p:spPr>
          <a:xfrm>
            <a:off x="340291" y="2291173"/>
            <a:ext cx="2724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400 locations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DC0A596-C7D6-8A55-5FFA-BCDDD2083FCD}"/>
              </a:ext>
            </a:extLst>
          </p:cNvPr>
          <p:cNvSpPr txBox="1"/>
          <p:nvPr/>
        </p:nvSpPr>
        <p:spPr>
          <a:xfrm>
            <a:off x="6192228" y="3903157"/>
            <a:ext cx="2726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30+ locations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35C772B-2989-1023-198C-79BDB255F7AF}"/>
              </a:ext>
            </a:extLst>
          </p:cNvPr>
          <p:cNvSpPr txBox="1"/>
          <p:nvPr/>
        </p:nvSpPr>
        <p:spPr>
          <a:xfrm>
            <a:off x="3263432" y="3903157"/>
            <a:ext cx="27265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Ca. 40 locations</a:t>
            </a:r>
          </a:p>
          <a:p>
            <a:pPr lvl="0" algn="ctr" defTabSz="609475">
              <a:defRPr/>
            </a:pPr>
            <a:endParaRPr lang="en-US" sz="1200" b="1" kern="0">
              <a:solidFill>
                <a:srgbClr val="351C5C"/>
              </a:solidFill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CD6E778-737A-F7B1-C4E7-CAB5156F6A4C}"/>
              </a:ext>
            </a:extLst>
          </p:cNvPr>
          <p:cNvSpPr txBox="1"/>
          <p:nvPr/>
        </p:nvSpPr>
        <p:spPr>
          <a:xfrm>
            <a:off x="340291" y="3903157"/>
            <a:ext cx="27247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Ca. 1.300 locations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7CD3DE-1976-6C13-FD94-9BCA9AF2A00C}"/>
              </a:ext>
            </a:extLst>
          </p:cNvPr>
          <p:cNvSpPr txBox="1"/>
          <p:nvPr/>
        </p:nvSpPr>
        <p:spPr>
          <a:xfrm>
            <a:off x="9115113" y="5212955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UK, USA and China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A4A3F90-4E2E-825C-8BD3-D4BB80156070}"/>
              </a:ext>
            </a:extLst>
          </p:cNvPr>
          <p:cNvSpPr txBox="1"/>
          <p:nvPr/>
        </p:nvSpPr>
        <p:spPr>
          <a:xfrm>
            <a:off x="9113372" y="5514990"/>
            <a:ext cx="2735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130+ locations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0AE0531-4977-1F07-A0AE-B017374BC479}"/>
              </a:ext>
            </a:extLst>
          </p:cNvPr>
          <p:cNvSpPr txBox="1"/>
          <p:nvPr/>
        </p:nvSpPr>
        <p:spPr>
          <a:xfrm>
            <a:off x="3261691" y="5212955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Sweden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BA1E6A8-4BBF-E353-5C42-ECAC19F2ED33}"/>
              </a:ext>
            </a:extLst>
          </p:cNvPr>
          <p:cNvSpPr txBox="1"/>
          <p:nvPr/>
        </p:nvSpPr>
        <p:spPr>
          <a:xfrm>
            <a:off x="6194312" y="5505149"/>
            <a:ext cx="2735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220 locations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EE892EB-74C2-B7D8-B6AC-F7C77DAAD450}"/>
              </a:ext>
            </a:extLst>
          </p:cNvPr>
          <p:cNvSpPr txBox="1"/>
          <p:nvPr/>
        </p:nvSpPr>
        <p:spPr>
          <a:xfrm>
            <a:off x="338805" y="5282805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Germany</a:t>
            </a:r>
          </a:p>
        </p:txBody>
      </p:sp>
      <p:pic>
        <p:nvPicPr>
          <p:cNvPr id="11" name="Picture 2" descr="Image result for kronans droghandel">
            <a:extLst>
              <a:ext uri="{FF2B5EF4-FFF2-40B4-BE49-F238E27FC236}">
                <a16:creationId xmlns:a16="http://schemas.microsoft.com/office/drawing/2014/main" id="{692FEE08-D6DD-2D4B-E8ED-9CCE9C0AE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644" y="1295603"/>
            <a:ext cx="1776364" cy="7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_NMD_cmyk1">
            <a:extLst>
              <a:ext uri="{FF2B5EF4-FFF2-40B4-BE49-F238E27FC236}">
                <a16:creationId xmlns:a16="http://schemas.microsoft.com/office/drawing/2014/main" id="{BAE5F243-A0F2-7DAC-788D-B414B03E4944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8224" y="1344401"/>
            <a:ext cx="930732" cy="5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52525D-DDCB-4AE9-B926-2DA7A297B9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877" y="1314142"/>
            <a:ext cx="1223092" cy="6783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591BAC-6A3B-946A-C044-E63A698D4CA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6735" b="37182"/>
          <a:stretch/>
        </p:blipFill>
        <p:spPr>
          <a:xfrm>
            <a:off x="665624" y="3038262"/>
            <a:ext cx="2206403" cy="374073"/>
          </a:xfrm>
          <a:prstGeom prst="rect">
            <a:avLst/>
          </a:prstGeom>
        </p:spPr>
      </p:pic>
      <p:pic>
        <p:nvPicPr>
          <p:cNvPr id="1026" name="Picture 2" descr="Lyfja | 45 apótek og útibú um land allt">
            <a:extLst>
              <a:ext uri="{FF2B5EF4-FFF2-40B4-BE49-F238E27FC236}">
                <a16:creationId xmlns:a16="http://schemas.microsoft.com/office/drawing/2014/main" id="{FBA805B9-7F13-40C2-7A4F-EA6B9DE6E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92" y="2954982"/>
            <a:ext cx="1802639" cy="66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2C29228-BB8F-1558-C534-13E6D7A39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790" y="2887082"/>
            <a:ext cx="1238068" cy="79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986B17-CD73-4466-65A2-AEEFC8E14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82" y="1252339"/>
            <a:ext cx="1356491" cy="8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KICKS - Home | Facebook">
            <a:extLst>
              <a:ext uri="{FF2B5EF4-FFF2-40B4-BE49-F238E27FC236}">
                <a16:creationId xmlns:a16="http://schemas.microsoft.com/office/drawing/2014/main" id="{F021B5CA-2241-3062-6626-AC2596B7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021" y="4504815"/>
            <a:ext cx="727479" cy="7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Vita – Jobbmuligheter og ledige stillinger">
            <a:extLst>
              <a:ext uri="{FF2B5EF4-FFF2-40B4-BE49-F238E27FC236}">
                <a16:creationId xmlns:a16="http://schemas.microsoft.com/office/drawing/2014/main" id="{06340551-7584-949E-D6C9-F4E6C4A4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299" y="4577779"/>
            <a:ext cx="541049" cy="72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>
            <a:extLst>
              <a:ext uri="{FF2B5EF4-FFF2-40B4-BE49-F238E27FC236}">
                <a16:creationId xmlns:a16="http://schemas.microsoft.com/office/drawing/2014/main" id="{31050572-5647-FA88-431C-68722D0E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205" y="4472914"/>
            <a:ext cx="1459744" cy="8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1DC5A6-3342-1840-B9E9-12EE95CFF499}"/>
              </a:ext>
            </a:extLst>
          </p:cNvPr>
          <p:cNvSpPr txBox="1"/>
          <p:nvPr/>
        </p:nvSpPr>
        <p:spPr>
          <a:xfrm>
            <a:off x="3301728" y="5475083"/>
            <a:ext cx="27359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09475"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250 locations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6B6164-97AD-F230-5CB0-1EB92007097D}"/>
              </a:ext>
            </a:extLst>
          </p:cNvPr>
          <p:cNvSpPr txBox="1"/>
          <p:nvPr/>
        </p:nvSpPr>
        <p:spPr>
          <a:xfrm>
            <a:off x="6175159" y="5273918"/>
            <a:ext cx="2734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Norway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Calibri" charset="0"/>
              <a:cs typeface="Segoe UI" panose="020B05020402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6E71AE2-4660-29EC-0F8B-5365C89F3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877" y="3034007"/>
            <a:ext cx="1004469" cy="53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4C910E-FA3D-AEAA-FBF6-98ACAB870981}"/>
              </a:ext>
            </a:extLst>
          </p:cNvPr>
          <p:cNvSpPr txBox="1"/>
          <p:nvPr/>
        </p:nvSpPr>
        <p:spPr>
          <a:xfrm>
            <a:off x="9112407" y="3888888"/>
            <a:ext cx="27265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4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>
                <a:solidFill>
                  <a:srgbClr val="351C5C"/>
                </a:solidFill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150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Calibri" charset="0"/>
                <a:cs typeface="Segoe UI" panose="020B0502040204020203" pitchFamily="34" charset="0"/>
              </a:rPr>
              <a:t> locations</a:t>
            </a:r>
          </a:p>
        </p:txBody>
      </p:sp>
      <p:pic>
        <p:nvPicPr>
          <p:cNvPr id="23" name="Picture 2" descr="NIVEA">
            <a:extLst>
              <a:ext uri="{FF2B5EF4-FFF2-40B4-BE49-F238E27FC236}">
                <a16:creationId xmlns:a16="http://schemas.microsoft.com/office/drawing/2014/main" id="{6DB03189-958D-76B2-896E-FDE37754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77" y="4512435"/>
            <a:ext cx="1190625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16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7389B-F8B4-248C-A383-328E268E9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29B9D8-C033-3A27-8AFB-34AAA642C9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3" y="989862"/>
            <a:ext cx="5592838" cy="5339901"/>
          </a:xfrm>
          <a:solidFill>
            <a:srgbClr val="FFFFFF"/>
          </a:solidFill>
        </p:spPr>
        <p:txBody>
          <a:bodyPr lIns="91440" tIns="45720" rIns="91440" bIns="45720" anchor="t"/>
          <a:lstStyle/>
          <a:p>
            <a:r>
              <a:rPr lang="en-US" b="1"/>
              <a:t>Built on </a:t>
            </a:r>
            <a:r>
              <a:rPr lang="en-US"/>
              <a:t>Microsoft Business Central and </a:t>
            </a:r>
            <a:r>
              <a:rPr lang="en-US" b="1"/>
              <a:t>LS Central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Browser based, low footprint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Available as SaaS in Microsoft Azure 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Easy integration with Power BI and other Microsoft apps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Continuous updates from Microsoft and LS Retail</a:t>
            </a:r>
          </a:p>
          <a:p>
            <a:pPr marL="228600" lvl="1">
              <a:spcBef>
                <a:spcPts val="1000"/>
              </a:spcBef>
            </a:pPr>
            <a:r>
              <a:rPr lang="en-US" b="1"/>
              <a:t>Security 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Built on server and client from Microsoft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MS SQL database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User traceability</a:t>
            </a:r>
          </a:p>
          <a:p>
            <a:pPr lvl="2">
              <a:buFont typeface="Calibri,Sans-Serif" panose="020B0604020202020204" pitchFamily="34" charset="0"/>
              <a:buChar char="-"/>
            </a:pPr>
            <a:r>
              <a:rPr lang="en-US">
                <a:latin typeface="Segoe UI"/>
                <a:cs typeface="Segoe UI"/>
              </a:rPr>
              <a:t>Possibility to use RFID and MFA</a:t>
            </a:r>
            <a:endParaRPr lang="en-US">
              <a:solidFill>
                <a:srgbClr val="242C2F"/>
              </a:solidFill>
              <a:latin typeface="Segoe UI"/>
              <a:cs typeface="Segoe UI"/>
            </a:endParaRP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Pharmacy access restricted by roles</a:t>
            </a:r>
          </a:p>
          <a:p>
            <a:pPr lvl="1">
              <a:buFont typeface="Calibri" panose="020B0604020202020204" pitchFamily="34" charset="0"/>
              <a:buChar char="-"/>
            </a:pPr>
            <a:r>
              <a:rPr lang="en-US" sz="2000"/>
              <a:t>Barcode control for safety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20975C-1F14-B476-0635-5DF5A7C5D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W</a:t>
            </a:r>
            <a:r>
              <a:rPr lang="en-US" err="1"/>
              <a:t>hy</a:t>
            </a:r>
            <a:r>
              <a:rPr lang="en-US"/>
              <a:t> LS Central for pharmacies?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90919AB-788C-E743-13E4-B45A3FD99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2" y="6398355"/>
            <a:ext cx="1510871" cy="38338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B89EA1D1-7C4E-D001-419C-D99694B3C1C6}"/>
              </a:ext>
            </a:extLst>
          </p:cNvPr>
          <p:cNvSpPr txBox="1">
            <a:spLocks/>
          </p:cNvSpPr>
          <p:nvPr/>
        </p:nvSpPr>
        <p:spPr>
          <a:xfrm>
            <a:off x="6093170" y="997527"/>
            <a:ext cx="5592838" cy="531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Efficient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flow for prescription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handling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Has been sold to nearly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3,000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pharmacies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A-Z single solution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,Sans-Serif" panose="020B0604020202020204" pitchFamily="34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ERP, POS, retail, and prescriptions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libri" panose="020B0604020202020204" pitchFamily="34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930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96B8E3-26E6-B626-DD56-F9CCE5293F96}"/>
              </a:ext>
            </a:extLst>
          </p:cNvPr>
          <p:cNvSpPr/>
          <p:nvPr/>
        </p:nvSpPr>
        <p:spPr>
          <a:xfrm>
            <a:off x="3971485" y="996283"/>
            <a:ext cx="3589361" cy="491319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in any country          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strategy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0C66A7-581B-7082-0E18-C8F46EA0525E}"/>
              </a:ext>
            </a:extLst>
          </p:cNvPr>
          <p:cNvSpPr/>
          <p:nvPr/>
        </p:nvSpPr>
        <p:spPr>
          <a:xfrm>
            <a:off x="382124" y="996283"/>
            <a:ext cx="3589361" cy="491319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in selected countries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FULL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sales strategy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72911A-6558-C90A-3165-37162AD4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 to market strategy for LS Central for pharmacies</a:t>
            </a:r>
          </a:p>
        </p:txBody>
      </p:sp>
      <p:sp>
        <p:nvSpPr>
          <p:cNvPr id="24" name="Flowchart: Off-page Connector 23">
            <a:extLst>
              <a:ext uri="{FF2B5EF4-FFF2-40B4-BE49-F238E27FC236}">
                <a16:creationId xmlns:a16="http://schemas.microsoft.com/office/drawing/2014/main" id="{D294F018-3CA7-3D16-2592-EB0EB24CEFC7}"/>
              </a:ext>
            </a:extLst>
          </p:cNvPr>
          <p:cNvSpPr/>
          <p:nvPr/>
        </p:nvSpPr>
        <p:spPr>
          <a:xfrm>
            <a:off x="849549" y="4603808"/>
            <a:ext cx="2750695" cy="1103385"/>
          </a:xfrm>
          <a:prstGeom prst="flowChartOffpageConnector">
            <a:avLst/>
          </a:prstGeom>
          <a:solidFill>
            <a:srgbClr val="1F6A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Dynamics 365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Business Central (ERP)</a:t>
            </a:r>
          </a:p>
        </p:txBody>
      </p:sp>
      <p:sp>
        <p:nvSpPr>
          <p:cNvPr id="23" name="Flowchart: Off-page Connector 22">
            <a:extLst>
              <a:ext uri="{FF2B5EF4-FFF2-40B4-BE49-F238E27FC236}">
                <a16:creationId xmlns:a16="http://schemas.microsoft.com/office/drawing/2014/main" id="{EA876A82-FD08-2A7C-763B-9B9C28D24530}"/>
              </a:ext>
            </a:extLst>
          </p:cNvPr>
          <p:cNvSpPr/>
          <p:nvPr/>
        </p:nvSpPr>
        <p:spPr>
          <a:xfrm>
            <a:off x="849549" y="3869963"/>
            <a:ext cx="2750695" cy="1010720"/>
          </a:xfrm>
          <a:prstGeom prst="flowChartOffpageConnector">
            <a:avLst/>
          </a:prstGeom>
          <a:solidFill>
            <a:srgbClr val="284C7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 Central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Retail</a:t>
            </a:r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FFF861C1-A463-10AF-8A75-43A218E3D29A}"/>
              </a:ext>
            </a:extLst>
          </p:cNvPr>
          <p:cNvSpPr/>
          <p:nvPr/>
        </p:nvSpPr>
        <p:spPr>
          <a:xfrm>
            <a:off x="854419" y="3043453"/>
            <a:ext cx="2750695" cy="1010722"/>
          </a:xfrm>
          <a:prstGeom prst="flowChartOffpageConnector">
            <a:avLst/>
          </a:prstGeom>
          <a:solidFill>
            <a:srgbClr val="2D33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Prescription for LS Central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Dispensing software</a:t>
            </a: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251E2C6A-FAAF-138C-D876-DB73BDED3941}"/>
              </a:ext>
            </a:extLst>
          </p:cNvPr>
          <p:cNvSpPr/>
          <p:nvPr/>
        </p:nvSpPr>
        <p:spPr>
          <a:xfrm>
            <a:off x="852044" y="2176819"/>
            <a:ext cx="2750695" cy="1092576"/>
          </a:xfrm>
          <a:prstGeom prst="flowChartOffpageConnector">
            <a:avLst/>
          </a:prstGeom>
          <a:gradFill flip="none" rotWithShape="1">
            <a:gsLst>
              <a:gs pos="0">
                <a:srgbClr val="284C76">
                  <a:tint val="66000"/>
                  <a:satMod val="160000"/>
                </a:srgbClr>
              </a:gs>
              <a:gs pos="50000">
                <a:srgbClr val="284C76">
                  <a:tint val="44500"/>
                  <a:satMod val="160000"/>
                </a:srgbClr>
              </a:gs>
              <a:gs pos="100000">
                <a:srgbClr val="284C76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Connected to local services with governmental certification 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D15CE4-A4F5-44FB-4C72-978AAD518A14}"/>
              </a:ext>
            </a:extLst>
          </p:cNvPr>
          <p:cNvGrpSpPr/>
          <p:nvPr/>
        </p:nvGrpSpPr>
        <p:grpSpPr>
          <a:xfrm>
            <a:off x="4390399" y="3164760"/>
            <a:ext cx="2753195" cy="2542433"/>
            <a:chOff x="6307359" y="1412698"/>
            <a:chExt cx="2753195" cy="2542433"/>
          </a:xfrm>
        </p:grpSpPr>
        <p:sp>
          <p:nvSpPr>
            <p:cNvPr id="25" name="Flowchart: Off-page Connector 24">
              <a:extLst>
                <a:ext uri="{FF2B5EF4-FFF2-40B4-BE49-F238E27FC236}">
                  <a16:creationId xmlns:a16="http://schemas.microsoft.com/office/drawing/2014/main" id="{854B450E-67DD-9CFE-3587-220D75640AC2}"/>
                </a:ext>
              </a:extLst>
            </p:cNvPr>
            <p:cNvSpPr/>
            <p:nvPr/>
          </p:nvSpPr>
          <p:spPr>
            <a:xfrm>
              <a:off x="6309859" y="2861741"/>
              <a:ext cx="2750695" cy="1093390"/>
            </a:xfrm>
            <a:prstGeom prst="flowChartOffpageConnector">
              <a:avLst/>
            </a:prstGeom>
            <a:solidFill>
              <a:srgbClr val="1F6A8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Microsoft Dynamics 365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Business Central (ERP)</a:t>
              </a:r>
            </a:p>
          </p:txBody>
        </p:sp>
        <p:sp>
          <p:nvSpPr>
            <p:cNvPr id="26" name="Flowchart: Off-page Connector 25">
              <a:extLst>
                <a:ext uri="{FF2B5EF4-FFF2-40B4-BE49-F238E27FC236}">
                  <a16:creationId xmlns:a16="http://schemas.microsoft.com/office/drawing/2014/main" id="{2AC5375F-3962-8FA7-564D-03E2AB28F8CA}"/>
                </a:ext>
              </a:extLst>
            </p:cNvPr>
            <p:cNvSpPr/>
            <p:nvPr/>
          </p:nvSpPr>
          <p:spPr>
            <a:xfrm>
              <a:off x="6309859" y="2134719"/>
              <a:ext cx="2750695" cy="993901"/>
            </a:xfrm>
            <a:prstGeom prst="flowChartOffpageConnector">
              <a:avLst/>
            </a:prstGeom>
            <a:solidFill>
              <a:srgbClr val="284C7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LS Central for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Retail</a:t>
              </a:r>
            </a:p>
          </p:txBody>
        </p:sp>
        <p:sp>
          <p:nvSpPr>
            <p:cNvPr id="27" name="Flowchart: Off-page Connector 26">
              <a:extLst>
                <a:ext uri="{FF2B5EF4-FFF2-40B4-BE49-F238E27FC236}">
                  <a16:creationId xmlns:a16="http://schemas.microsoft.com/office/drawing/2014/main" id="{ACA886E6-C90E-7FDC-336E-8CAD06DF85C3}"/>
                </a:ext>
              </a:extLst>
            </p:cNvPr>
            <p:cNvSpPr/>
            <p:nvPr/>
          </p:nvSpPr>
          <p:spPr>
            <a:xfrm>
              <a:off x="6307359" y="1412698"/>
              <a:ext cx="2750695" cy="899410"/>
            </a:xfrm>
            <a:prstGeom prst="flowChartOffpageConnector">
              <a:avLst/>
            </a:prstGeom>
            <a:solidFill>
              <a:srgbClr val="2D336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Prescription for LS Central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Dispensing software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670D314-EDB5-F370-C94E-2B2FD5D9B9F0}"/>
              </a:ext>
            </a:extLst>
          </p:cNvPr>
          <p:cNvSpPr txBox="1"/>
          <p:nvPr/>
        </p:nvSpPr>
        <p:spPr>
          <a:xfrm>
            <a:off x="300230" y="5936769"/>
            <a:ext cx="6905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 Currently supported by LS Retail for Norway, Sweden, Iceland and The United Kingdom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B2D7E1-3FC1-31D6-E9DD-94552F876C81}"/>
              </a:ext>
            </a:extLst>
          </p:cNvPr>
          <p:cNvSpPr txBox="1"/>
          <p:nvPr/>
        </p:nvSpPr>
        <p:spPr>
          <a:xfrm>
            <a:off x="7751928" y="996283"/>
            <a:ext cx="440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Customers can buy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Prescription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module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 on its own, without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Country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Integration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,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Retail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 module or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ERP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D2F"/>
                </a:solidFill>
                <a:effectLst/>
                <a:uLnTx/>
                <a:uFillTx/>
                <a:latin typeface="rustic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523F003-258F-E785-941C-B5D65411D5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33816" y="3269395"/>
            <a:ext cx="4326336" cy="2667374"/>
          </a:xfr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+mn-lt"/>
                <a:cs typeface="+mn-cs"/>
              </a:rPr>
              <a:t>LICENSE SKU´s</a:t>
            </a:r>
          </a:p>
          <a:p>
            <a:pPr marL="287338" indent="-287338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Pharmacy base [Mandatory]</a:t>
            </a:r>
          </a:p>
          <a:p>
            <a:pPr marL="287338" indent="-287338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Pharmacy prescription per device      [LITE - W1 </a:t>
            </a:r>
            <a:r>
              <a:rPr lang="en-US" sz="1800">
                <a:solidFill>
                  <a:schemeClr val="tx1"/>
                </a:solidFill>
                <a:latin typeface="+mn-lt"/>
                <a:cs typeface="+mn-cs"/>
              </a:rPr>
              <a:t>version]</a:t>
            </a:r>
            <a:endParaRPr lang="en-US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87338" indent="-287338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Pharmacy prescription per device </a:t>
            </a:r>
          </a:p>
          <a:p>
            <a:pPr marL="287338" indent="-287338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+mn-lt"/>
                <a:cs typeface="+mn-cs"/>
              </a:rPr>
              <a:t>Pharmacy country integration per device</a:t>
            </a:r>
          </a:p>
        </p:txBody>
      </p:sp>
    </p:spTree>
    <p:extLst>
      <p:ext uri="{BB962C8B-B14F-4D97-AF65-F5344CB8AC3E}">
        <p14:creationId xmlns:p14="http://schemas.microsoft.com/office/powerpoint/2010/main" val="436092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C6A3623-AF7E-E248-9853-7B47D4A9D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2613" t="49323"/>
          <a:stretch/>
        </p:blipFill>
        <p:spPr>
          <a:xfrm rot="16200000">
            <a:off x="694190" y="1212901"/>
            <a:ext cx="4950909" cy="633929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E071AAB-4544-4DD8-CEC5-A7FF2BE1BF27}"/>
              </a:ext>
            </a:extLst>
          </p:cNvPr>
          <p:cNvSpPr txBox="1"/>
          <p:nvPr/>
        </p:nvSpPr>
        <p:spPr>
          <a:xfrm>
            <a:off x="119809" y="1196211"/>
            <a:ext cx="3835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Head-office platforms</a:t>
            </a: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709B4C79-99B6-F180-2473-0899BE3DAB92}"/>
              </a:ext>
            </a:extLst>
          </p:cNvPr>
          <p:cNvSpPr txBox="1">
            <a:spLocks/>
          </p:cNvSpPr>
          <p:nvPr/>
        </p:nvSpPr>
        <p:spPr>
          <a:xfrm>
            <a:off x="344613" y="290114"/>
            <a:ext cx="10452622" cy="5886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341C5C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LS Central retail integrations with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341C5C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CentralConnect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341C5C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01A8153-DA90-FFBE-84B4-0BC684F42C50}"/>
              </a:ext>
            </a:extLst>
          </p:cNvPr>
          <p:cNvSpPr/>
          <p:nvPr/>
        </p:nvSpPr>
        <p:spPr>
          <a:xfrm>
            <a:off x="502938" y="1900600"/>
            <a:ext cx="3069570" cy="3518299"/>
          </a:xfrm>
          <a:custGeom>
            <a:avLst/>
            <a:gdLst>
              <a:gd name="connsiteX0" fmla="*/ 143021 w 2578414"/>
              <a:gd name="connsiteY0" fmla="*/ 0 h 3518298"/>
              <a:gd name="connsiteX1" fmla="*/ 443645 w 2578414"/>
              <a:gd name="connsiteY1" fmla="*/ 0 h 3518298"/>
              <a:gd name="connsiteX2" fmla="*/ 1000839 w 2578414"/>
              <a:gd name="connsiteY2" fmla="*/ 0 h 3518298"/>
              <a:gd name="connsiteX3" fmla="*/ 1000839 w 2578414"/>
              <a:gd name="connsiteY3" fmla="*/ 2873 h 3518298"/>
              <a:gd name="connsiteX4" fmla="*/ 1019843 w 2578414"/>
              <a:gd name="connsiteY4" fmla="*/ 0 h 3518298"/>
              <a:gd name="connsiteX5" fmla="*/ 1320467 w 2578414"/>
              <a:gd name="connsiteY5" fmla="*/ 0 h 3518298"/>
              <a:gd name="connsiteX6" fmla="*/ 1577575 w 2578414"/>
              <a:gd name="connsiteY6" fmla="*/ 0 h 3518298"/>
              <a:gd name="connsiteX7" fmla="*/ 1877661 w 2578414"/>
              <a:gd name="connsiteY7" fmla="*/ 0 h 3518298"/>
              <a:gd name="connsiteX8" fmla="*/ 2134769 w 2578414"/>
              <a:gd name="connsiteY8" fmla="*/ 0 h 3518298"/>
              <a:gd name="connsiteX9" fmla="*/ 2435393 w 2578414"/>
              <a:gd name="connsiteY9" fmla="*/ 0 h 3518298"/>
              <a:gd name="connsiteX10" fmla="*/ 2567175 w 2578414"/>
              <a:gd name="connsiteY10" fmla="*/ 87351 h 3518298"/>
              <a:gd name="connsiteX11" fmla="*/ 2577626 w 2578414"/>
              <a:gd name="connsiteY11" fmla="*/ 139120 h 3518298"/>
              <a:gd name="connsiteX12" fmla="*/ 2578414 w 2578414"/>
              <a:gd name="connsiteY12" fmla="*/ 139120 h 3518298"/>
              <a:gd name="connsiteX13" fmla="*/ 2578414 w 2578414"/>
              <a:gd name="connsiteY13" fmla="*/ 143021 h 3518298"/>
              <a:gd name="connsiteX14" fmla="*/ 2578414 w 2578414"/>
              <a:gd name="connsiteY14" fmla="*/ 715087 h 3518298"/>
              <a:gd name="connsiteX15" fmla="*/ 2578414 w 2578414"/>
              <a:gd name="connsiteY15" fmla="*/ 727146 h 3518298"/>
              <a:gd name="connsiteX16" fmla="*/ 2578414 w 2578414"/>
              <a:gd name="connsiteY16" fmla="*/ 2791152 h 3518298"/>
              <a:gd name="connsiteX17" fmla="*/ 2578414 w 2578414"/>
              <a:gd name="connsiteY17" fmla="*/ 2803211 h 3518298"/>
              <a:gd name="connsiteX18" fmla="*/ 2578414 w 2578414"/>
              <a:gd name="connsiteY18" fmla="*/ 3375277 h 3518298"/>
              <a:gd name="connsiteX19" fmla="*/ 2578414 w 2578414"/>
              <a:gd name="connsiteY19" fmla="*/ 3379178 h 3518298"/>
              <a:gd name="connsiteX20" fmla="*/ 2577626 w 2578414"/>
              <a:gd name="connsiteY20" fmla="*/ 3379178 h 3518298"/>
              <a:gd name="connsiteX21" fmla="*/ 2567175 w 2578414"/>
              <a:gd name="connsiteY21" fmla="*/ 3430947 h 3518298"/>
              <a:gd name="connsiteX22" fmla="*/ 2435393 w 2578414"/>
              <a:gd name="connsiteY22" fmla="*/ 3518298 h 3518298"/>
              <a:gd name="connsiteX23" fmla="*/ 2134769 w 2578414"/>
              <a:gd name="connsiteY23" fmla="*/ 3518298 h 3518298"/>
              <a:gd name="connsiteX24" fmla="*/ 1877661 w 2578414"/>
              <a:gd name="connsiteY24" fmla="*/ 3518298 h 3518298"/>
              <a:gd name="connsiteX25" fmla="*/ 1577575 w 2578414"/>
              <a:gd name="connsiteY25" fmla="*/ 3518298 h 3518298"/>
              <a:gd name="connsiteX26" fmla="*/ 1320467 w 2578414"/>
              <a:gd name="connsiteY26" fmla="*/ 3518298 h 3518298"/>
              <a:gd name="connsiteX27" fmla="*/ 1019843 w 2578414"/>
              <a:gd name="connsiteY27" fmla="*/ 3518298 h 3518298"/>
              <a:gd name="connsiteX28" fmla="*/ 1000839 w 2578414"/>
              <a:gd name="connsiteY28" fmla="*/ 3515425 h 3518298"/>
              <a:gd name="connsiteX29" fmla="*/ 1000839 w 2578414"/>
              <a:gd name="connsiteY29" fmla="*/ 3518298 h 3518298"/>
              <a:gd name="connsiteX30" fmla="*/ 443645 w 2578414"/>
              <a:gd name="connsiteY30" fmla="*/ 3518298 h 3518298"/>
              <a:gd name="connsiteX31" fmla="*/ 143021 w 2578414"/>
              <a:gd name="connsiteY31" fmla="*/ 3518298 h 3518298"/>
              <a:gd name="connsiteX32" fmla="*/ 11239 w 2578414"/>
              <a:gd name="connsiteY32" fmla="*/ 3430947 h 3518298"/>
              <a:gd name="connsiteX33" fmla="*/ 788 w 2578414"/>
              <a:gd name="connsiteY33" fmla="*/ 3379178 h 3518298"/>
              <a:gd name="connsiteX34" fmla="*/ 0 w 2578414"/>
              <a:gd name="connsiteY34" fmla="*/ 3379178 h 3518298"/>
              <a:gd name="connsiteX35" fmla="*/ 0 w 2578414"/>
              <a:gd name="connsiteY35" fmla="*/ 3375277 h 3518298"/>
              <a:gd name="connsiteX36" fmla="*/ 0 w 2578414"/>
              <a:gd name="connsiteY36" fmla="*/ 2803211 h 3518298"/>
              <a:gd name="connsiteX37" fmla="*/ 0 w 2578414"/>
              <a:gd name="connsiteY37" fmla="*/ 2791152 h 3518298"/>
              <a:gd name="connsiteX38" fmla="*/ 0 w 2578414"/>
              <a:gd name="connsiteY38" fmla="*/ 727146 h 3518298"/>
              <a:gd name="connsiteX39" fmla="*/ 0 w 2578414"/>
              <a:gd name="connsiteY39" fmla="*/ 715087 h 3518298"/>
              <a:gd name="connsiteX40" fmla="*/ 0 w 2578414"/>
              <a:gd name="connsiteY40" fmla="*/ 143021 h 3518298"/>
              <a:gd name="connsiteX41" fmla="*/ 0 w 2578414"/>
              <a:gd name="connsiteY41" fmla="*/ 139120 h 3518298"/>
              <a:gd name="connsiteX42" fmla="*/ 788 w 2578414"/>
              <a:gd name="connsiteY42" fmla="*/ 139120 h 3518298"/>
              <a:gd name="connsiteX43" fmla="*/ 11239 w 2578414"/>
              <a:gd name="connsiteY43" fmla="*/ 87351 h 3518298"/>
              <a:gd name="connsiteX44" fmla="*/ 143021 w 2578414"/>
              <a:gd name="connsiteY44" fmla="*/ 0 h 351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78414" h="3518298">
                <a:moveTo>
                  <a:pt x="143021" y="0"/>
                </a:moveTo>
                <a:lnTo>
                  <a:pt x="443645" y="0"/>
                </a:lnTo>
                <a:lnTo>
                  <a:pt x="1000839" y="0"/>
                </a:lnTo>
                <a:lnTo>
                  <a:pt x="1000839" y="2873"/>
                </a:lnTo>
                <a:lnTo>
                  <a:pt x="1019843" y="0"/>
                </a:lnTo>
                <a:lnTo>
                  <a:pt x="1320467" y="0"/>
                </a:lnTo>
                <a:lnTo>
                  <a:pt x="1577575" y="0"/>
                </a:lnTo>
                <a:lnTo>
                  <a:pt x="1877661" y="0"/>
                </a:lnTo>
                <a:lnTo>
                  <a:pt x="2134769" y="0"/>
                </a:lnTo>
                <a:lnTo>
                  <a:pt x="2435393" y="0"/>
                </a:lnTo>
                <a:cubicBezTo>
                  <a:pt x="2494634" y="0"/>
                  <a:pt x="2545463" y="36018"/>
                  <a:pt x="2567175" y="87351"/>
                </a:cubicBezTo>
                <a:lnTo>
                  <a:pt x="2577626" y="139120"/>
                </a:lnTo>
                <a:lnTo>
                  <a:pt x="2578414" y="139120"/>
                </a:lnTo>
                <a:lnTo>
                  <a:pt x="2578414" y="143021"/>
                </a:lnTo>
                <a:lnTo>
                  <a:pt x="2578414" y="715087"/>
                </a:lnTo>
                <a:lnTo>
                  <a:pt x="2578414" y="727146"/>
                </a:lnTo>
                <a:lnTo>
                  <a:pt x="2578414" y="2791152"/>
                </a:lnTo>
                <a:lnTo>
                  <a:pt x="2578414" y="2803211"/>
                </a:lnTo>
                <a:lnTo>
                  <a:pt x="2578414" y="3375277"/>
                </a:lnTo>
                <a:lnTo>
                  <a:pt x="2578414" y="3379178"/>
                </a:lnTo>
                <a:lnTo>
                  <a:pt x="2577626" y="3379178"/>
                </a:lnTo>
                <a:lnTo>
                  <a:pt x="2567175" y="3430947"/>
                </a:lnTo>
                <a:cubicBezTo>
                  <a:pt x="2545463" y="3482280"/>
                  <a:pt x="2494634" y="3518298"/>
                  <a:pt x="2435393" y="3518298"/>
                </a:cubicBezTo>
                <a:lnTo>
                  <a:pt x="2134769" y="3518298"/>
                </a:lnTo>
                <a:lnTo>
                  <a:pt x="1877661" y="3518298"/>
                </a:lnTo>
                <a:lnTo>
                  <a:pt x="1577575" y="3518298"/>
                </a:lnTo>
                <a:lnTo>
                  <a:pt x="1320467" y="3518298"/>
                </a:lnTo>
                <a:lnTo>
                  <a:pt x="1019843" y="3518298"/>
                </a:lnTo>
                <a:lnTo>
                  <a:pt x="1000839" y="3515425"/>
                </a:lnTo>
                <a:lnTo>
                  <a:pt x="1000839" y="3518298"/>
                </a:lnTo>
                <a:lnTo>
                  <a:pt x="443645" y="3518298"/>
                </a:lnTo>
                <a:lnTo>
                  <a:pt x="143021" y="3518298"/>
                </a:lnTo>
                <a:cubicBezTo>
                  <a:pt x="83780" y="3518298"/>
                  <a:pt x="32951" y="3482280"/>
                  <a:pt x="11239" y="3430947"/>
                </a:cubicBezTo>
                <a:lnTo>
                  <a:pt x="788" y="3379178"/>
                </a:lnTo>
                <a:lnTo>
                  <a:pt x="0" y="3379178"/>
                </a:lnTo>
                <a:lnTo>
                  <a:pt x="0" y="3375277"/>
                </a:lnTo>
                <a:lnTo>
                  <a:pt x="0" y="2803211"/>
                </a:lnTo>
                <a:lnTo>
                  <a:pt x="0" y="2791152"/>
                </a:lnTo>
                <a:lnTo>
                  <a:pt x="0" y="727146"/>
                </a:lnTo>
                <a:lnTo>
                  <a:pt x="0" y="715087"/>
                </a:lnTo>
                <a:lnTo>
                  <a:pt x="0" y="143021"/>
                </a:lnTo>
                <a:lnTo>
                  <a:pt x="0" y="139120"/>
                </a:lnTo>
                <a:lnTo>
                  <a:pt x="788" y="139120"/>
                </a:lnTo>
                <a:lnTo>
                  <a:pt x="11239" y="87351"/>
                </a:lnTo>
                <a:cubicBezTo>
                  <a:pt x="32951" y="36018"/>
                  <a:pt x="83780" y="0"/>
                  <a:pt x="1430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Aptos ONE Modern POS">
            <a:extLst>
              <a:ext uri="{FF2B5EF4-FFF2-40B4-BE49-F238E27FC236}">
                <a16:creationId xmlns:a16="http://schemas.microsoft.com/office/drawing/2014/main" id="{AF662CF6-A0DD-5A2D-205D-C001F88DB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5" b="21675"/>
          <a:stretch/>
        </p:blipFill>
        <p:spPr bwMode="auto">
          <a:xfrm>
            <a:off x="1135610" y="4411880"/>
            <a:ext cx="1804226" cy="5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number on a black background&#10;&#10;Description automatically generated">
            <a:extLst>
              <a:ext uri="{FF2B5EF4-FFF2-40B4-BE49-F238E27FC236}">
                <a16:creationId xmlns:a16="http://schemas.microsoft.com/office/drawing/2014/main" id="{958CF7E0-C6C5-0044-FF79-0DC3E5362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03" y="3499086"/>
            <a:ext cx="2273640" cy="4092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ECCAD-7B4C-BAF6-FA2F-367F3EA5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903" y="2355609"/>
            <a:ext cx="2273640" cy="590556"/>
          </a:xfrm>
          <a:prstGeom prst="rect">
            <a:avLst/>
          </a:prstGeom>
        </p:spPr>
      </p:pic>
      <p:sp>
        <p:nvSpPr>
          <p:cNvPr id="41" name="Freeform 40">
            <a:extLst>
              <a:ext uri="{FF2B5EF4-FFF2-40B4-BE49-F238E27FC236}">
                <a16:creationId xmlns:a16="http://schemas.microsoft.com/office/drawing/2014/main" id="{171F3362-F05C-7A35-9A9C-22021A071284}"/>
              </a:ext>
            </a:extLst>
          </p:cNvPr>
          <p:cNvSpPr/>
          <p:nvPr/>
        </p:nvSpPr>
        <p:spPr>
          <a:xfrm>
            <a:off x="6672334" y="1900600"/>
            <a:ext cx="2224210" cy="3518298"/>
          </a:xfrm>
          <a:custGeom>
            <a:avLst/>
            <a:gdLst>
              <a:gd name="connsiteX0" fmla="*/ 143021 w 2224210"/>
              <a:gd name="connsiteY0" fmla="*/ 0 h 3518298"/>
              <a:gd name="connsiteX1" fmla="*/ 443645 w 2224210"/>
              <a:gd name="connsiteY1" fmla="*/ 0 h 3518298"/>
              <a:gd name="connsiteX2" fmla="*/ 883457 w 2224210"/>
              <a:gd name="connsiteY2" fmla="*/ 0 h 3518298"/>
              <a:gd name="connsiteX3" fmla="*/ 1340753 w 2224210"/>
              <a:gd name="connsiteY3" fmla="*/ 0 h 3518298"/>
              <a:gd name="connsiteX4" fmla="*/ 1780565 w 2224210"/>
              <a:gd name="connsiteY4" fmla="*/ 0 h 3518298"/>
              <a:gd name="connsiteX5" fmla="*/ 2081189 w 2224210"/>
              <a:gd name="connsiteY5" fmla="*/ 0 h 3518298"/>
              <a:gd name="connsiteX6" fmla="*/ 2212971 w 2224210"/>
              <a:gd name="connsiteY6" fmla="*/ 87351 h 3518298"/>
              <a:gd name="connsiteX7" fmla="*/ 2223423 w 2224210"/>
              <a:gd name="connsiteY7" fmla="*/ 139120 h 3518298"/>
              <a:gd name="connsiteX8" fmla="*/ 2224210 w 2224210"/>
              <a:gd name="connsiteY8" fmla="*/ 139120 h 3518298"/>
              <a:gd name="connsiteX9" fmla="*/ 2224210 w 2224210"/>
              <a:gd name="connsiteY9" fmla="*/ 143021 h 3518298"/>
              <a:gd name="connsiteX10" fmla="*/ 2224210 w 2224210"/>
              <a:gd name="connsiteY10" fmla="*/ 715087 h 3518298"/>
              <a:gd name="connsiteX11" fmla="*/ 2224210 w 2224210"/>
              <a:gd name="connsiteY11" fmla="*/ 727146 h 3518298"/>
              <a:gd name="connsiteX12" fmla="*/ 2224210 w 2224210"/>
              <a:gd name="connsiteY12" fmla="*/ 2791152 h 3518298"/>
              <a:gd name="connsiteX13" fmla="*/ 2224210 w 2224210"/>
              <a:gd name="connsiteY13" fmla="*/ 2803211 h 3518298"/>
              <a:gd name="connsiteX14" fmla="*/ 2224210 w 2224210"/>
              <a:gd name="connsiteY14" fmla="*/ 3375277 h 3518298"/>
              <a:gd name="connsiteX15" fmla="*/ 2224210 w 2224210"/>
              <a:gd name="connsiteY15" fmla="*/ 3379178 h 3518298"/>
              <a:gd name="connsiteX16" fmla="*/ 2223423 w 2224210"/>
              <a:gd name="connsiteY16" fmla="*/ 3379178 h 3518298"/>
              <a:gd name="connsiteX17" fmla="*/ 2212971 w 2224210"/>
              <a:gd name="connsiteY17" fmla="*/ 3430947 h 3518298"/>
              <a:gd name="connsiteX18" fmla="*/ 2081189 w 2224210"/>
              <a:gd name="connsiteY18" fmla="*/ 3518298 h 3518298"/>
              <a:gd name="connsiteX19" fmla="*/ 1780565 w 2224210"/>
              <a:gd name="connsiteY19" fmla="*/ 3518298 h 3518298"/>
              <a:gd name="connsiteX20" fmla="*/ 1340753 w 2224210"/>
              <a:gd name="connsiteY20" fmla="*/ 3518298 h 3518298"/>
              <a:gd name="connsiteX21" fmla="*/ 883457 w 2224210"/>
              <a:gd name="connsiteY21" fmla="*/ 3518298 h 3518298"/>
              <a:gd name="connsiteX22" fmla="*/ 443645 w 2224210"/>
              <a:gd name="connsiteY22" fmla="*/ 3518298 h 3518298"/>
              <a:gd name="connsiteX23" fmla="*/ 143021 w 2224210"/>
              <a:gd name="connsiteY23" fmla="*/ 3518298 h 3518298"/>
              <a:gd name="connsiteX24" fmla="*/ 11239 w 2224210"/>
              <a:gd name="connsiteY24" fmla="*/ 3430947 h 3518298"/>
              <a:gd name="connsiteX25" fmla="*/ 787 w 2224210"/>
              <a:gd name="connsiteY25" fmla="*/ 3379178 h 3518298"/>
              <a:gd name="connsiteX26" fmla="*/ 0 w 2224210"/>
              <a:gd name="connsiteY26" fmla="*/ 3379178 h 3518298"/>
              <a:gd name="connsiteX27" fmla="*/ 0 w 2224210"/>
              <a:gd name="connsiteY27" fmla="*/ 3375277 h 3518298"/>
              <a:gd name="connsiteX28" fmla="*/ 0 w 2224210"/>
              <a:gd name="connsiteY28" fmla="*/ 2803211 h 3518298"/>
              <a:gd name="connsiteX29" fmla="*/ 0 w 2224210"/>
              <a:gd name="connsiteY29" fmla="*/ 2791152 h 3518298"/>
              <a:gd name="connsiteX30" fmla="*/ 0 w 2224210"/>
              <a:gd name="connsiteY30" fmla="*/ 727146 h 3518298"/>
              <a:gd name="connsiteX31" fmla="*/ 0 w 2224210"/>
              <a:gd name="connsiteY31" fmla="*/ 715087 h 3518298"/>
              <a:gd name="connsiteX32" fmla="*/ 0 w 2224210"/>
              <a:gd name="connsiteY32" fmla="*/ 143021 h 3518298"/>
              <a:gd name="connsiteX33" fmla="*/ 0 w 2224210"/>
              <a:gd name="connsiteY33" fmla="*/ 139120 h 3518298"/>
              <a:gd name="connsiteX34" fmla="*/ 787 w 2224210"/>
              <a:gd name="connsiteY34" fmla="*/ 139120 h 3518298"/>
              <a:gd name="connsiteX35" fmla="*/ 11239 w 2224210"/>
              <a:gd name="connsiteY35" fmla="*/ 87351 h 3518298"/>
              <a:gd name="connsiteX36" fmla="*/ 143021 w 2224210"/>
              <a:gd name="connsiteY36" fmla="*/ 0 h 351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224210" h="3518298">
                <a:moveTo>
                  <a:pt x="143021" y="0"/>
                </a:moveTo>
                <a:lnTo>
                  <a:pt x="443645" y="0"/>
                </a:lnTo>
                <a:lnTo>
                  <a:pt x="883457" y="0"/>
                </a:lnTo>
                <a:lnTo>
                  <a:pt x="1340753" y="0"/>
                </a:lnTo>
                <a:lnTo>
                  <a:pt x="1780565" y="0"/>
                </a:lnTo>
                <a:lnTo>
                  <a:pt x="2081189" y="0"/>
                </a:lnTo>
                <a:cubicBezTo>
                  <a:pt x="2140430" y="0"/>
                  <a:pt x="2191259" y="36018"/>
                  <a:pt x="2212971" y="87351"/>
                </a:cubicBezTo>
                <a:lnTo>
                  <a:pt x="2223423" y="139120"/>
                </a:lnTo>
                <a:lnTo>
                  <a:pt x="2224210" y="139120"/>
                </a:lnTo>
                <a:lnTo>
                  <a:pt x="2224210" y="143021"/>
                </a:lnTo>
                <a:lnTo>
                  <a:pt x="2224210" y="715087"/>
                </a:lnTo>
                <a:lnTo>
                  <a:pt x="2224210" y="727146"/>
                </a:lnTo>
                <a:lnTo>
                  <a:pt x="2224210" y="2791152"/>
                </a:lnTo>
                <a:lnTo>
                  <a:pt x="2224210" y="2803211"/>
                </a:lnTo>
                <a:lnTo>
                  <a:pt x="2224210" y="3375277"/>
                </a:lnTo>
                <a:lnTo>
                  <a:pt x="2224210" y="3379178"/>
                </a:lnTo>
                <a:lnTo>
                  <a:pt x="2223423" y="3379178"/>
                </a:lnTo>
                <a:lnTo>
                  <a:pt x="2212971" y="3430947"/>
                </a:lnTo>
                <a:cubicBezTo>
                  <a:pt x="2191259" y="3482280"/>
                  <a:pt x="2140430" y="3518298"/>
                  <a:pt x="2081189" y="3518298"/>
                </a:cubicBezTo>
                <a:lnTo>
                  <a:pt x="1780565" y="3518298"/>
                </a:lnTo>
                <a:lnTo>
                  <a:pt x="1340753" y="3518298"/>
                </a:lnTo>
                <a:lnTo>
                  <a:pt x="883457" y="3518298"/>
                </a:lnTo>
                <a:lnTo>
                  <a:pt x="443645" y="3518298"/>
                </a:lnTo>
                <a:lnTo>
                  <a:pt x="143021" y="3518298"/>
                </a:lnTo>
                <a:cubicBezTo>
                  <a:pt x="83780" y="3518298"/>
                  <a:pt x="32951" y="3482280"/>
                  <a:pt x="11239" y="3430947"/>
                </a:cubicBezTo>
                <a:lnTo>
                  <a:pt x="787" y="3379178"/>
                </a:lnTo>
                <a:lnTo>
                  <a:pt x="0" y="3379178"/>
                </a:lnTo>
                <a:lnTo>
                  <a:pt x="0" y="3375277"/>
                </a:lnTo>
                <a:lnTo>
                  <a:pt x="0" y="2803211"/>
                </a:lnTo>
                <a:lnTo>
                  <a:pt x="0" y="2791152"/>
                </a:lnTo>
                <a:lnTo>
                  <a:pt x="0" y="727146"/>
                </a:lnTo>
                <a:lnTo>
                  <a:pt x="0" y="715087"/>
                </a:lnTo>
                <a:lnTo>
                  <a:pt x="0" y="143021"/>
                </a:lnTo>
                <a:lnTo>
                  <a:pt x="0" y="139120"/>
                </a:lnTo>
                <a:lnTo>
                  <a:pt x="787" y="139120"/>
                </a:lnTo>
                <a:lnTo>
                  <a:pt x="11239" y="87351"/>
                </a:lnTo>
                <a:cubicBezTo>
                  <a:pt x="32951" y="36018"/>
                  <a:pt x="83780" y="0"/>
                  <a:pt x="143021" y="0"/>
                </a:cubicBezTo>
                <a:close/>
              </a:path>
            </a:pathLst>
          </a:custGeom>
          <a:solidFill>
            <a:srgbClr val="88BDC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47166B5B-A8F0-F3AD-0597-90F2B3310AD0}"/>
              </a:ext>
            </a:extLst>
          </p:cNvPr>
          <p:cNvSpPr/>
          <p:nvPr/>
        </p:nvSpPr>
        <p:spPr>
          <a:xfrm rot="10800000">
            <a:off x="6802911" y="2369999"/>
            <a:ext cx="1955970" cy="1363610"/>
          </a:xfrm>
          <a:custGeom>
            <a:avLst/>
            <a:gdLst>
              <a:gd name="connsiteX0" fmla="*/ 1868270 w 1955970"/>
              <a:gd name="connsiteY0" fmla="*/ 1363610 h 1363610"/>
              <a:gd name="connsiteX1" fmla="*/ 1821075 w 1955970"/>
              <a:gd name="connsiteY1" fmla="*/ 1363610 h 1363610"/>
              <a:gd name="connsiteX2" fmla="*/ 1545503 w 1955970"/>
              <a:gd name="connsiteY2" fmla="*/ 1363610 h 1363610"/>
              <a:gd name="connsiteX3" fmla="*/ 1319043 w 1955970"/>
              <a:gd name="connsiteY3" fmla="*/ 1363610 h 1363610"/>
              <a:gd name="connsiteX4" fmla="*/ 1161183 w 1955970"/>
              <a:gd name="connsiteY4" fmla="*/ 1363610 h 1363610"/>
              <a:gd name="connsiteX5" fmla="*/ 934723 w 1955970"/>
              <a:gd name="connsiteY5" fmla="*/ 1363610 h 1363610"/>
              <a:gd name="connsiteX6" fmla="*/ 794787 w 1955970"/>
              <a:gd name="connsiteY6" fmla="*/ 1363610 h 1363610"/>
              <a:gd name="connsiteX7" fmla="*/ 659151 w 1955970"/>
              <a:gd name="connsiteY7" fmla="*/ 1363610 h 1363610"/>
              <a:gd name="connsiteX8" fmla="*/ 611956 w 1955970"/>
              <a:gd name="connsiteY8" fmla="*/ 1363610 h 1363610"/>
              <a:gd name="connsiteX9" fmla="*/ 410467 w 1955970"/>
              <a:gd name="connsiteY9" fmla="*/ 1363610 h 1363610"/>
              <a:gd name="connsiteX10" fmla="*/ 134895 w 1955970"/>
              <a:gd name="connsiteY10" fmla="*/ 1363610 h 1363610"/>
              <a:gd name="connsiteX11" fmla="*/ 87700 w 1955970"/>
              <a:gd name="connsiteY11" fmla="*/ 1363610 h 1363610"/>
              <a:gd name="connsiteX12" fmla="*/ 111298 w 1955970"/>
              <a:gd name="connsiteY12" fmla="*/ 1360043 h 1363610"/>
              <a:gd name="connsiteX13" fmla="*/ 94782 w 1955970"/>
              <a:gd name="connsiteY13" fmla="*/ 1357546 h 1363610"/>
              <a:gd name="connsiteX14" fmla="*/ 10601 w 1955970"/>
              <a:gd name="connsiteY14" fmla="*/ 1281223 h 1363610"/>
              <a:gd name="connsiteX15" fmla="*/ 694 w 1955970"/>
              <a:gd name="connsiteY15" fmla="*/ 1232155 h 1363610"/>
              <a:gd name="connsiteX16" fmla="*/ 0 w 1955970"/>
              <a:gd name="connsiteY16" fmla="*/ 1232155 h 1363610"/>
              <a:gd name="connsiteX17" fmla="*/ 0 w 1955970"/>
              <a:gd name="connsiteY17" fmla="*/ 1228716 h 1363610"/>
              <a:gd name="connsiteX18" fmla="*/ 0 w 1955970"/>
              <a:gd name="connsiteY18" fmla="*/ 689154 h 1363610"/>
              <a:gd name="connsiteX19" fmla="*/ 0 w 1955970"/>
              <a:gd name="connsiteY19" fmla="*/ 685830 h 1363610"/>
              <a:gd name="connsiteX20" fmla="*/ 406 w 1955970"/>
              <a:gd name="connsiteY20" fmla="*/ 681805 h 1363610"/>
              <a:gd name="connsiteX21" fmla="*/ 0 w 1955970"/>
              <a:gd name="connsiteY21" fmla="*/ 677780 h 1363610"/>
              <a:gd name="connsiteX22" fmla="*/ 0 w 1955970"/>
              <a:gd name="connsiteY22" fmla="*/ 674456 h 1363610"/>
              <a:gd name="connsiteX23" fmla="*/ 0 w 1955970"/>
              <a:gd name="connsiteY23" fmla="*/ 134894 h 1363610"/>
              <a:gd name="connsiteX24" fmla="*/ 0 w 1955970"/>
              <a:gd name="connsiteY24" fmla="*/ 131455 h 1363610"/>
              <a:gd name="connsiteX25" fmla="*/ 694 w 1955970"/>
              <a:gd name="connsiteY25" fmla="*/ 131455 h 1363610"/>
              <a:gd name="connsiteX26" fmla="*/ 10601 w 1955970"/>
              <a:gd name="connsiteY26" fmla="*/ 82387 h 1363610"/>
              <a:gd name="connsiteX27" fmla="*/ 94782 w 1955970"/>
              <a:gd name="connsiteY27" fmla="*/ 6065 h 1363610"/>
              <a:gd name="connsiteX28" fmla="*/ 111298 w 1955970"/>
              <a:gd name="connsiteY28" fmla="*/ 3568 h 1363610"/>
              <a:gd name="connsiteX29" fmla="*/ 87700 w 1955970"/>
              <a:gd name="connsiteY29" fmla="*/ 0 h 1363610"/>
              <a:gd name="connsiteX30" fmla="*/ 134895 w 1955970"/>
              <a:gd name="connsiteY30" fmla="*/ 0 h 1363610"/>
              <a:gd name="connsiteX31" fmla="*/ 410467 w 1955970"/>
              <a:gd name="connsiteY31" fmla="*/ 0 h 1363610"/>
              <a:gd name="connsiteX32" fmla="*/ 611956 w 1955970"/>
              <a:gd name="connsiteY32" fmla="*/ 0 h 1363610"/>
              <a:gd name="connsiteX33" fmla="*/ 659151 w 1955970"/>
              <a:gd name="connsiteY33" fmla="*/ 0 h 1363610"/>
              <a:gd name="connsiteX34" fmla="*/ 794787 w 1955970"/>
              <a:gd name="connsiteY34" fmla="*/ 0 h 1363610"/>
              <a:gd name="connsiteX35" fmla="*/ 934723 w 1955970"/>
              <a:gd name="connsiteY35" fmla="*/ 0 h 1363610"/>
              <a:gd name="connsiteX36" fmla="*/ 1161183 w 1955970"/>
              <a:gd name="connsiteY36" fmla="*/ 0 h 1363610"/>
              <a:gd name="connsiteX37" fmla="*/ 1319043 w 1955970"/>
              <a:gd name="connsiteY37" fmla="*/ 0 h 1363610"/>
              <a:gd name="connsiteX38" fmla="*/ 1545503 w 1955970"/>
              <a:gd name="connsiteY38" fmla="*/ 0 h 1363610"/>
              <a:gd name="connsiteX39" fmla="*/ 1821075 w 1955970"/>
              <a:gd name="connsiteY39" fmla="*/ 0 h 1363610"/>
              <a:gd name="connsiteX40" fmla="*/ 1868270 w 1955970"/>
              <a:gd name="connsiteY40" fmla="*/ 0 h 1363610"/>
              <a:gd name="connsiteX41" fmla="*/ 1844672 w 1955970"/>
              <a:gd name="connsiteY41" fmla="*/ 3567 h 1363610"/>
              <a:gd name="connsiteX42" fmla="*/ 1861188 w 1955970"/>
              <a:gd name="connsiteY42" fmla="*/ 6064 h 1363610"/>
              <a:gd name="connsiteX43" fmla="*/ 1945369 w 1955970"/>
              <a:gd name="connsiteY43" fmla="*/ 82387 h 1363610"/>
              <a:gd name="connsiteX44" fmla="*/ 1955276 w 1955970"/>
              <a:gd name="connsiteY44" fmla="*/ 131455 h 1363610"/>
              <a:gd name="connsiteX45" fmla="*/ 1955970 w 1955970"/>
              <a:gd name="connsiteY45" fmla="*/ 131455 h 1363610"/>
              <a:gd name="connsiteX46" fmla="*/ 1955970 w 1955970"/>
              <a:gd name="connsiteY46" fmla="*/ 134894 h 1363610"/>
              <a:gd name="connsiteX47" fmla="*/ 1955970 w 1955970"/>
              <a:gd name="connsiteY47" fmla="*/ 674456 h 1363610"/>
              <a:gd name="connsiteX48" fmla="*/ 1955970 w 1955970"/>
              <a:gd name="connsiteY48" fmla="*/ 677780 h 1363610"/>
              <a:gd name="connsiteX49" fmla="*/ 1955564 w 1955970"/>
              <a:gd name="connsiteY49" fmla="*/ 681805 h 1363610"/>
              <a:gd name="connsiteX50" fmla="*/ 1955970 w 1955970"/>
              <a:gd name="connsiteY50" fmla="*/ 685830 h 1363610"/>
              <a:gd name="connsiteX51" fmla="*/ 1955970 w 1955970"/>
              <a:gd name="connsiteY51" fmla="*/ 689154 h 1363610"/>
              <a:gd name="connsiteX52" fmla="*/ 1955970 w 1955970"/>
              <a:gd name="connsiteY52" fmla="*/ 1228716 h 1363610"/>
              <a:gd name="connsiteX53" fmla="*/ 1955970 w 1955970"/>
              <a:gd name="connsiteY53" fmla="*/ 1232155 h 1363610"/>
              <a:gd name="connsiteX54" fmla="*/ 1955276 w 1955970"/>
              <a:gd name="connsiteY54" fmla="*/ 1232155 h 1363610"/>
              <a:gd name="connsiteX55" fmla="*/ 1945369 w 1955970"/>
              <a:gd name="connsiteY55" fmla="*/ 1281223 h 1363610"/>
              <a:gd name="connsiteX56" fmla="*/ 1861188 w 1955970"/>
              <a:gd name="connsiteY56" fmla="*/ 1357545 h 1363610"/>
              <a:gd name="connsiteX57" fmla="*/ 1844672 w 1955970"/>
              <a:gd name="connsiteY57" fmla="*/ 1360042 h 136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55970" h="1363610">
                <a:moveTo>
                  <a:pt x="1868270" y="1363610"/>
                </a:moveTo>
                <a:lnTo>
                  <a:pt x="1821075" y="1363610"/>
                </a:lnTo>
                <a:lnTo>
                  <a:pt x="1545503" y="1363610"/>
                </a:lnTo>
                <a:lnTo>
                  <a:pt x="1319043" y="1363610"/>
                </a:lnTo>
                <a:lnTo>
                  <a:pt x="1161183" y="1363610"/>
                </a:lnTo>
                <a:lnTo>
                  <a:pt x="934723" y="1363610"/>
                </a:lnTo>
                <a:lnTo>
                  <a:pt x="794787" y="1363610"/>
                </a:lnTo>
                <a:lnTo>
                  <a:pt x="659151" y="1363610"/>
                </a:lnTo>
                <a:lnTo>
                  <a:pt x="611956" y="1363610"/>
                </a:lnTo>
                <a:lnTo>
                  <a:pt x="410467" y="1363610"/>
                </a:lnTo>
                <a:lnTo>
                  <a:pt x="134895" y="1363610"/>
                </a:lnTo>
                <a:lnTo>
                  <a:pt x="87700" y="1363610"/>
                </a:lnTo>
                <a:lnTo>
                  <a:pt x="111298" y="1360043"/>
                </a:lnTo>
                <a:lnTo>
                  <a:pt x="94782" y="1357546"/>
                </a:lnTo>
                <a:cubicBezTo>
                  <a:pt x="56766" y="1345722"/>
                  <a:pt x="25959" y="1317535"/>
                  <a:pt x="10601" y="1281223"/>
                </a:cubicBezTo>
                <a:lnTo>
                  <a:pt x="694" y="1232155"/>
                </a:lnTo>
                <a:lnTo>
                  <a:pt x="0" y="1232155"/>
                </a:lnTo>
                <a:lnTo>
                  <a:pt x="0" y="1228716"/>
                </a:lnTo>
                <a:lnTo>
                  <a:pt x="0" y="689154"/>
                </a:lnTo>
                <a:lnTo>
                  <a:pt x="0" y="685830"/>
                </a:lnTo>
                <a:lnTo>
                  <a:pt x="406" y="681805"/>
                </a:lnTo>
                <a:lnTo>
                  <a:pt x="0" y="677780"/>
                </a:lnTo>
                <a:lnTo>
                  <a:pt x="0" y="674456"/>
                </a:lnTo>
                <a:lnTo>
                  <a:pt x="0" y="134894"/>
                </a:lnTo>
                <a:lnTo>
                  <a:pt x="0" y="131455"/>
                </a:lnTo>
                <a:lnTo>
                  <a:pt x="694" y="131455"/>
                </a:lnTo>
                <a:lnTo>
                  <a:pt x="10601" y="82387"/>
                </a:lnTo>
                <a:cubicBezTo>
                  <a:pt x="25959" y="46075"/>
                  <a:pt x="56766" y="17889"/>
                  <a:pt x="94782" y="6065"/>
                </a:cubicBezTo>
                <a:lnTo>
                  <a:pt x="111298" y="3568"/>
                </a:lnTo>
                <a:lnTo>
                  <a:pt x="87700" y="0"/>
                </a:lnTo>
                <a:lnTo>
                  <a:pt x="134895" y="0"/>
                </a:lnTo>
                <a:lnTo>
                  <a:pt x="410467" y="0"/>
                </a:lnTo>
                <a:lnTo>
                  <a:pt x="611956" y="0"/>
                </a:lnTo>
                <a:lnTo>
                  <a:pt x="659151" y="0"/>
                </a:lnTo>
                <a:lnTo>
                  <a:pt x="794787" y="0"/>
                </a:lnTo>
                <a:lnTo>
                  <a:pt x="934723" y="0"/>
                </a:lnTo>
                <a:lnTo>
                  <a:pt x="1161183" y="0"/>
                </a:lnTo>
                <a:lnTo>
                  <a:pt x="1319043" y="0"/>
                </a:lnTo>
                <a:lnTo>
                  <a:pt x="1545503" y="0"/>
                </a:lnTo>
                <a:lnTo>
                  <a:pt x="1821075" y="0"/>
                </a:lnTo>
                <a:lnTo>
                  <a:pt x="1868270" y="0"/>
                </a:lnTo>
                <a:lnTo>
                  <a:pt x="1844672" y="3567"/>
                </a:lnTo>
                <a:lnTo>
                  <a:pt x="1861188" y="6064"/>
                </a:lnTo>
                <a:cubicBezTo>
                  <a:pt x="1899204" y="17888"/>
                  <a:pt x="1930011" y="46075"/>
                  <a:pt x="1945369" y="82387"/>
                </a:cubicBezTo>
                <a:lnTo>
                  <a:pt x="1955276" y="131455"/>
                </a:lnTo>
                <a:lnTo>
                  <a:pt x="1955970" y="131455"/>
                </a:lnTo>
                <a:lnTo>
                  <a:pt x="1955970" y="134894"/>
                </a:lnTo>
                <a:lnTo>
                  <a:pt x="1955970" y="674456"/>
                </a:lnTo>
                <a:lnTo>
                  <a:pt x="1955970" y="677780"/>
                </a:lnTo>
                <a:lnTo>
                  <a:pt x="1955564" y="681805"/>
                </a:lnTo>
                <a:lnTo>
                  <a:pt x="1955970" y="685830"/>
                </a:lnTo>
                <a:lnTo>
                  <a:pt x="1955970" y="689154"/>
                </a:lnTo>
                <a:lnTo>
                  <a:pt x="1955970" y="1228716"/>
                </a:lnTo>
                <a:lnTo>
                  <a:pt x="1955970" y="1232155"/>
                </a:lnTo>
                <a:lnTo>
                  <a:pt x="1955276" y="1232155"/>
                </a:lnTo>
                <a:lnTo>
                  <a:pt x="1945369" y="1281223"/>
                </a:lnTo>
                <a:cubicBezTo>
                  <a:pt x="1930011" y="1317535"/>
                  <a:pt x="1899204" y="1345721"/>
                  <a:pt x="1861188" y="1357545"/>
                </a:cubicBezTo>
                <a:lnTo>
                  <a:pt x="1844672" y="1360042"/>
                </a:lnTo>
                <a:close/>
              </a:path>
            </a:pathLst>
          </a:custGeom>
          <a:solidFill>
            <a:srgbClr val="0759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1535EBCF-F1C8-B904-C5FE-D4C6197F2197}"/>
              </a:ext>
            </a:extLst>
          </p:cNvPr>
          <p:cNvSpPr/>
          <p:nvPr/>
        </p:nvSpPr>
        <p:spPr>
          <a:xfrm rot="10800000">
            <a:off x="6802911" y="3908342"/>
            <a:ext cx="1955970" cy="1363610"/>
          </a:xfrm>
          <a:custGeom>
            <a:avLst/>
            <a:gdLst>
              <a:gd name="connsiteX0" fmla="*/ 1868270 w 1955970"/>
              <a:gd name="connsiteY0" fmla="*/ 1363610 h 1363610"/>
              <a:gd name="connsiteX1" fmla="*/ 1821075 w 1955970"/>
              <a:gd name="connsiteY1" fmla="*/ 1363610 h 1363610"/>
              <a:gd name="connsiteX2" fmla="*/ 1545503 w 1955970"/>
              <a:gd name="connsiteY2" fmla="*/ 1363610 h 1363610"/>
              <a:gd name="connsiteX3" fmla="*/ 1319043 w 1955970"/>
              <a:gd name="connsiteY3" fmla="*/ 1363610 h 1363610"/>
              <a:gd name="connsiteX4" fmla="*/ 1161183 w 1955970"/>
              <a:gd name="connsiteY4" fmla="*/ 1363610 h 1363610"/>
              <a:gd name="connsiteX5" fmla="*/ 934723 w 1955970"/>
              <a:gd name="connsiteY5" fmla="*/ 1363610 h 1363610"/>
              <a:gd name="connsiteX6" fmla="*/ 794787 w 1955970"/>
              <a:gd name="connsiteY6" fmla="*/ 1363610 h 1363610"/>
              <a:gd name="connsiteX7" fmla="*/ 659151 w 1955970"/>
              <a:gd name="connsiteY7" fmla="*/ 1363610 h 1363610"/>
              <a:gd name="connsiteX8" fmla="*/ 611956 w 1955970"/>
              <a:gd name="connsiteY8" fmla="*/ 1363610 h 1363610"/>
              <a:gd name="connsiteX9" fmla="*/ 410467 w 1955970"/>
              <a:gd name="connsiteY9" fmla="*/ 1363610 h 1363610"/>
              <a:gd name="connsiteX10" fmla="*/ 134895 w 1955970"/>
              <a:gd name="connsiteY10" fmla="*/ 1363610 h 1363610"/>
              <a:gd name="connsiteX11" fmla="*/ 87700 w 1955970"/>
              <a:gd name="connsiteY11" fmla="*/ 1363610 h 1363610"/>
              <a:gd name="connsiteX12" fmla="*/ 111298 w 1955970"/>
              <a:gd name="connsiteY12" fmla="*/ 1360043 h 1363610"/>
              <a:gd name="connsiteX13" fmla="*/ 94782 w 1955970"/>
              <a:gd name="connsiteY13" fmla="*/ 1357546 h 1363610"/>
              <a:gd name="connsiteX14" fmla="*/ 10601 w 1955970"/>
              <a:gd name="connsiteY14" fmla="*/ 1281223 h 1363610"/>
              <a:gd name="connsiteX15" fmla="*/ 694 w 1955970"/>
              <a:gd name="connsiteY15" fmla="*/ 1232155 h 1363610"/>
              <a:gd name="connsiteX16" fmla="*/ 0 w 1955970"/>
              <a:gd name="connsiteY16" fmla="*/ 1232155 h 1363610"/>
              <a:gd name="connsiteX17" fmla="*/ 0 w 1955970"/>
              <a:gd name="connsiteY17" fmla="*/ 1228716 h 1363610"/>
              <a:gd name="connsiteX18" fmla="*/ 0 w 1955970"/>
              <a:gd name="connsiteY18" fmla="*/ 689154 h 1363610"/>
              <a:gd name="connsiteX19" fmla="*/ 0 w 1955970"/>
              <a:gd name="connsiteY19" fmla="*/ 685830 h 1363610"/>
              <a:gd name="connsiteX20" fmla="*/ 406 w 1955970"/>
              <a:gd name="connsiteY20" fmla="*/ 681805 h 1363610"/>
              <a:gd name="connsiteX21" fmla="*/ 0 w 1955970"/>
              <a:gd name="connsiteY21" fmla="*/ 677780 h 1363610"/>
              <a:gd name="connsiteX22" fmla="*/ 0 w 1955970"/>
              <a:gd name="connsiteY22" fmla="*/ 674456 h 1363610"/>
              <a:gd name="connsiteX23" fmla="*/ 0 w 1955970"/>
              <a:gd name="connsiteY23" fmla="*/ 134894 h 1363610"/>
              <a:gd name="connsiteX24" fmla="*/ 0 w 1955970"/>
              <a:gd name="connsiteY24" fmla="*/ 131455 h 1363610"/>
              <a:gd name="connsiteX25" fmla="*/ 694 w 1955970"/>
              <a:gd name="connsiteY25" fmla="*/ 131455 h 1363610"/>
              <a:gd name="connsiteX26" fmla="*/ 10601 w 1955970"/>
              <a:gd name="connsiteY26" fmla="*/ 82387 h 1363610"/>
              <a:gd name="connsiteX27" fmla="*/ 94782 w 1955970"/>
              <a:gd name="connsiteY27" fmla="*/ 6065 h 1363610"/>
              <a:gd name="connsiteX28" fmla="*/ 111298 w 1955970"/>
              <a:gd name="connsiteY28" fmla="*/ 3568 h 1363610"/>
              <a:gd name="connsiteX29" fmla="*/ 87700 w 1955970"/>
              <a:gd name="connsiteY29" fmla="*/ 0 h 1363610"/>
              <a:gd name="connsiteX30" fmla="*/ 134895 w 1955970"/>
              <a:gd name="connsiteY30" fmla="*/ 0 h 1363610"/>
              <a:gd name="connsiteX31" fmla="*/ 410467 w 1955970"/>
              <a:gd name="connsiteY31" fmla="*/ 0 h 1363610"/>
              <a:gd name="connsiteX32" fmla="*/ 611956 w 1955970"/>
              <a:gd name="connsiteY32" fmla="*/ 0 h 1363610"/>
              <a:gd name="connsiteX33" fmla="*/ 659151 w 1955970"/>
              <a:gd name="connsiteY33" fmla="*/ 0 h 1363610"/>
              <a:gd name="connsiteX34" fmla="*/ 794787 w 1955970"/>
              <a:gd name="connsiteY34" fmla="*/ 0 h 1363610"/>
              <a:gd name="connsiteX35" fmla="*/ 934723 w 1955970"/>
              <a:gd name="connsiteY35" fmla="*/ 0 h 1363610"/>
              <a:gd name="connsiteX36" fmla="*/ 1161183 w 1955970"/>
              <a:gd name="connsiteY36" fmla="*/ 0 h 1363610"/>
              <a:gd name="connsiteX37" fmla="*/ 1319043 w 1955970"/>
              <a:gd name="connsiteY37" fmla="*/ 0 h 1363610"/>
              <a:gd name="connsiteX38" fmla="*/ 1545503 w 1955970"/>
              <a:gd name="connsiteY38" fmla="*/ 0 h 1363610"/>
              <a:gd name="connsiteX39" fmla="*/ 1821075 w 1955970"/>
              <a:gd name="connsiteY39" fmla="*/ 0 h 1363610"/>
              <a:gd name="connsiteX40" fmla="*/ 1868270 w 1955970"/>
              <a:gd name="connsiteY40" fmla="*/ 0 h 1363610"/>
              <a:gd name="connsiteX41" fmla="*/ 1844672 w 1955970"/>
              <a:gd name="connsiteY41" fmla="*/ 3567 h 1363610"/>
              <a:gd name="connsiteX42" fmla="*/ 1861188 w 1955970"/>
              <a:gd name="connsiteY42" fmla="*/ 6064 h 1363610"/>
              <a:gd name="connsiteX43" fmla="*/ 1945369 w 1955970"/>
              <a:gd name="connsiteY43" fmla="*/ 82387 h 1363610"/>
              <a:gd name="connsiteX44" fmla="*/ 1955276 w 1955970"/>
              <a:gd name="connsiteY44" fmla="*/ 131455 h 1363610"/>
              <a:gd name="connsiteX45" fmla="*/ 1955970 w 1955970"/>
              <a:gd name="connsiteY45" fmla="*/ 131455 h 1363610"/>
              <a:gd name="connsiteX46" fmla="*/ 1955970 w 1955970"/>
              <a:gd name="connsiteY46" fmla="*/ 134894 h 1363610"/>
              <a:gd name="connsiteX47" fmla="*/ 1955970 w 1955970"/>
              <a:gd name="connsiteY47" fmla="*/ 674456 h 1363610"/>
              <a:gd name="connsiteX48" fmla="*/ 1955970 w 1955970"/>
              <a:gd name="connsiteY48" fmla="*/ 677780 h 1363610"/>
              <a:gd name="connsiteX49" fmla="*/ 1955564 w 1955970"/>
              <a:gd name="connsiteY49" fmla="*/ 681805 h 1363610"/>
              <a:gd name="connsiteX50" fmla="*/ 1955970 w 1955970"/>
              <a:gd name="connsiteY50" fmla="*/ 685830 h 1363610"/>
              <a:gd name="connsiteX51" fmla="*/ 1955970 w 1955970"/>
              <a:gd name="connsiteY51" fmla="*/ 689154 h 1363610"/>
              <a:gd name="connsiteX52" fmla="*/ 1955970 w 1955970"/>
              <a:gd name="connsiteY52" fmla="*/ 1228716 h 1363610"/>
              <a:gd name="connsiteX53" fmla="*/ 1955970 w 1955970"/>
              <a:gd name="connsiteY53" fmla="*/ 1232155 h 1363610"/>
              <a:gd name="connsiteX54" fmla="*/ 1955276 w 1955970"/>
              <a:gd name="connsiteY54" fmla="*/ 1232155 h 1363610"/>
              <a:gd name="connsiteX55" fmla="*/ 1945369 w 1955970"/>
              <a:gd name="connsiteY55" fmla="*/ 1281223 h 1363610"/>
              <a:gd name="connsiteX56" fmla="*/ 1861188 w 1955970"/>
              <a:gd name="connsiteY56" fmla="*/ 1357545 h 1363610"/>
              <a:gd name="connsiteX57" fmla="*/ 1844672 w 1955970"/>
              <a:gd name="connsiteY57" fmla="*/ 1360042 h 136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955970" h="1363610">
                <a:moveTo>
                  <a:pt x="1868270" y="1363610"/>
                </a:moveTo>
                <a:lnTo>
                  <a:pt x="1821075" y="1363610"/>
                </a:lnTo>
                <a:lnTo>
                  <a:pt x="1545503" y="1363610"/>
                </a:lnTo>
                <a:lnTo>
                  <a:pt x="1319043" y="1363610"/>
                </a:lnTo>
                <a:lnTo>
                  <a:pt x="1161183" y="1363610"/>
                </a:lnTo>
                <a:lnTo>
                  <a:pt x="934723" y="1363610"/>
                </a:lnTo>
                <a:lnTo>
                  <a:pt x="794787" y="1363610"/>
                </a:lnTo>
                <a:lnTo>
                  <a:pt x="659151" y="1363610"/>
                </a:lnTo>
                <a:lnTo>
                  <a:pt x="611956" y="1363610"/>
                </a:lnTo>
                <a:lnTo>
                  <a:pt x="410467" y="1363610"/>
                </a:lnTo>
                <a:lnTo>
                  <a:pt x="134895" y="1363610"/>
                </a:lnTo>
                <a:lnTo>
                  <a:pt x="87700" y="1363610"/>
                </a:lnTo>
                <a:lnTo>
                  <a:pt x="111298" y="1360043"/>
                </a:lnTo>
                <a:lnTo>
                  <a:pt x="94782" y="1357546"/>
                </a:lnTo>
                <a:cubicBezTo>
                  <a:pt x="56766" y="1345722"/>
                  <a:pt x="25959" y="1317535"/>
                  <a:pt x="10601" y="1281223"/>
                </a:cubicBezTo>
                <a:lnTo>
                  <a:pt x="694" y="1232155"/>
                </a:lnTo>
                <a:lnTo>
                  <a:pt x="0" y="1232155"/>
                </a:lnTo>
                <a:lnTo>
                  <a:pt x="0" y="1228716"/>
                </a:lnTo>
                <a:lnTo>
                  <a:pt x="0" y="689154"/>
                </a:lnTo>
                <a:lnTo>
                  <a:pt x="0" y="685830"/>
                </a:lnTo>
                <a:lnTo>
                  <a:pt x="406" y="681805"/>
                </a:lnTo>
                <a:lnTo>
                  <a:pt x="0" y="677780"/>
                </a:lnTo>
                <a:lnTo>
                  <a:pt x="0" y="674456"/>
                </a:lnTo>
                <a:lnTo>
                  <a:pt x="0" y="134894"/>
                </a:lnTo>
                <a:lnTo>
                  <a:pt x="0" y="131455"/>
                </a:lnTo>
                <a:lnTo>
                  <a:pt x="694" y="131455"/>
                </a:lnTo>
                <a:lnTo>
                  <a:pt x="10601" y="82387"/>
                </a:lnTo>
                <a:cubicBezTo>
                  <a:pt x="25959" y="46075"/>
                  <a:pt x="56766" y="17889"/>
                  <a:pt x="94782" y="6065"/>
                </a:cubicBezTo>
                <a:lnTo>
                  <a:pt x="111298" y="3568"/>
                </a:lnTo>
                <a:lnTo>
                  <a:pt x="87700" y="0"/>
                </a:lnTo>
                <a:lnTo>
                  <a:pt x="134895" y="0"/>
                </a:lnTo>
                <a:lnTo>
                  <a:pt x="410467" y="0"/>
                </a:lnTo>
                <a:lnTo>
                  <a:pt x="611956" y="0"/>
                </a:lnTo>
                <a:lnTo>
                  <a:pt x="659151" y="0"/>
                </a:lnTo>
                <a:lnTo>
                  <a:pt x="794787" y="0"/>
                </a:lnTo>
                <a:lnTo>
                  <a:pt x="934723" y="0"/>
                </a:lnTo>
                <a:lnTo>
                  <a:pt x="1161183" y="0"/>
                </a:lnTo>
                <a:lnTo>
                  <a:pt x="1319043" y="0"/>
                </a:lnTo>
                <a:lnTo>
                  <a:pt x="1545503" y="0"/>
                </a:lnTo>
                <a:lnTo>
                  <a:pt x="1821075" y="0"/>
                </a:lnTo>
                <a:lnTo>
                  <a:pt x="1868270" y="0"/>
                </a:lnTo>
                <a:lnTo>
                  <a:pt x="1844672" y="3567"/>
                </a:lnTo>
                <a:lnTo>
                  <a:pt x="1861188" y="6064"/>
                </a:lnTo>
                <a:cubicBezTo>
                  <a:pt x="1899204" y="17888"/>
                  <a:pt x="1930011" y="46075"/>
                  <a:pt x="1945369" y="82387"/>
                </a:cubicBezTo>
                <a:lnTo>
                  <a:pt x="1955276" y="131455"/>
                </a:lnTo>
                <a:lnTo>
                  <a:pt x="1955970" y="131455"/>
                </a:lnTo>
                <a:lnTo>
                  <a:pt x="1955970" y="134894"/>
                </a:lnTo>
                <a:lnTo>
                  <a:pt x="1955970" y="674456"/>
                </a:lnTo>
                <a:lnTo>
                  <a:pt x="1955970" y="677780"/>
                </a:lnTo>
                <a:lnTo>
                  <a:pt x="1955564" y="681805"/>
                </a:lnTo>
                <a:lnTo>
                  <a:pt x="1955970" y="685830"/>
                </a:lnTo>
                <a:lnTo>
                  <a:pt x="1955970" y="689154"/>
                </a:lnTo>
                <a:lnTo>
                  <a:pt x="1955970" y="1228716"/>
                </a:lnTo>
                <a:lnTo>
                  <a:pt x="1955970" y="1232155"/>
                </a:lnTo>
                <a:lnTo>
                  <a:pt x="1955276" y="1232155"/>
                </a:lnTo>
                <a:lnTo>
                  <a:pt x="1945369" y="1281223"/>
                </a:lnTo>
                <a:cubicBezTo>
                  <a:pt x="1930011" y="1317535"/>
                  <a:pt x="1899204" y="1345721"/>
                  <a:pt x="1861188" y="1357545"/>
                </a:cubicBezTo>
                <a:lnTo>
                  <a:pt x="1844672" y="1360042"/>
                </a:lnTo>
                <a:close/>
              </a:path>
            </a:pathLst>
          </a:custGeom>
          <a:solidFill>
            <a:srgbClr val="1088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C3DC39-19D3-1804-4AB9-D82A3D0BE983}"/>
              </a:ext>
            </a:extLst>
          </p:cNvPr>
          <p:cNvSpPr txBox="1"/>
          <p:nvPr/>
        </p:nvSpPr>
        <p:spPr>
          <a:xfrm>
            <a:off x="6885415" y="4266981"/>
            <a:ext cx="176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a POS solution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56A138-0E99-1104-4C44-3FC59611254A}"/>
              </a:ext>
            </a:extLst>
          </p:cNvPr>
          <p:cNvSpPr txBox="1"/>
          <p:nvPr/>
        </p:nvSpPr>
        <p:spPr>
          <a:xfrm>
            <a:off x="6885415" y="2728638"/>
            <a:ext cx="184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a retail solution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0DD1016-2D32-462C-3EB0-7FA03C4D5961}"/>
              </a:ext>
            </a:extLst>
          </p:cNvPr>
          <p:cNvSpPr/>
          <p:nvPr/>
        </p:nvSpPr>
        <p:spPr>
          <a:xfrm rot="10800000" flipV="1">
            <a:off x="6994723" y="1707094"/>
            <a:ext cx="1572346" cy="408068"/>
          </a:xfrm>
          <a:custGeom>
            <a:avLst/>
            <a:gdLst>
              <a:gd name="connsiteX0" fmla="*/ 1737462 w 1777830"/>
              <a:gd name="connsiteY0" fmla="*/ 0 h 408068"/>
              <a:gd name="connsiteX1" fmla="*/ 1654995 w 1777830"/>
              <a:gd name="connsiteY1" fmla="*/ 0 h 408068"/>
              <a:gd name="connsiteX2" fmla="*/ 1214948 w 1777830"/>
              <a:gd name="connsiteY2" fmla="*/ 0 h 408068"/>
              <a:gd name="connsiteX3" fmla="*/ 1132481 w 1777830"/>
              <a:gd name="connsiteY3" fmla="*/ 0 h 408068"/>
              <a:gd name="connsiteX4" fmla="*/ 645349 w 1777830"/>
              <a:gd name="connsiteY4" fmla="*/ 0 h 408068"/>
              <a:gd name="connsiteX5" fmla="*/ 562882 w 1777830"/>
              <a:gd name="connsiteY5" fmla="*/ 0 h 408068"/>
              <a:gd name="connsiteX6" fmla="*/ 122835 w 1777830"/>
              <a:gd name="connsiteY6" fmla="*/ 0 h 408068"/>
              <a:gd name="connsiteX7" fmla="*/ 40368 w 1777830"/>
              <a:gd name="connsiteY7" fmla="*/ 0 h 408068"/>
              <a:gd name="connsiteX8" fmla="*/ 3173 w 1777830"/>
              <a:gd name="connsiteY8" fmla="*/ 24655 h 408068"/>
              <a:gd name="connsiteX9" fmla="*/ 208 w 1777830"/>
              <a:gd name="connsiteY9" fmla="*/ 39339 h 408068"/>
              <a:gd name="connsiteX10" fmla="*/ 0 w 1777830"/>
              <a:gd name="connsiteY10" fmla="*/ 39339 h 408068"/>
              <a:gd name="connsiteX11" fmla="*/ 0 w 1777830"/>
              <a:gd name="connsiteY11" fmla="*/ 40368 h 408068"/>
              <a:gd name="connsiteX12" fmla="*/ 0 w 1777830"/>
              <a:gd name="connsiteY12" fmla="*/ 201835 h 408068"/>
              <a:gd name="connsiteX13" fmla="*/ 0 w 1777830"/>
              <a:gd name="connsiteY13" fmla="*/ 202830 h 408068"/>
              <a:gd name="connsiteX14" fmla="*/ 122 w 1777830"/>
              <a:gd name="connsiteY14" fmla="*/ 204034 h 408068"/>
              <a:gd name="connsiteX15" fmla="*/ 0 w 1777830"/>
              <a:gd name="connsiteY15" fmla="*/ 205239 h 408068"/>
              <a:gd name="connsiteX16" fmla="*/ 0 w 1777830"/>
              <a:gd name="connsiteY16" fmla="*/ 206233 h 408068"/>
              <a:gd name="connsiteX17" fmla="*/ 0 w 1777830"/>
              <a:gd name="connsiteY17" fmla="*/ 367700 h 408068"/>
              <a:gd name="connsiteX18" fmla="*/ 0 w 1777830"/>
              <a:gd name="connsiteY18" fmla="*/ 368729 h 408068"/>
              <a:gd name="connsiteX19" fmla="*/ 208 w 1777830"/>
              <a:gd name="connsiteY19" fmla="*/ 368729 h 408068"/>
              <a:gd name="connsiteX20" fmla="*/ 3173 w 1777830"/>
              <a:gd name="connsiteY20" fmla="*/ 383413 h 408068"/>
              <a:gd name="connsiteX21" fmla="*/ 40368 w 1777830"/>
              <a:gd name="connsiteY21" fmla="*/ 408068 h 408068"/>
              <a:gd name="connsiteX22" fmla="*/ 122835 w 1777830"/>
              <a:gd name="connsiteY22" fmla="*/ 408068 h 408068"/>
              <a:gd name="connsiteX23" fmla="*/ 562882 w 1777830"/>
              <a:gd name="connsiteY23" fmla="*/ 408068 h 408068"/>
              <a:gd name="connsiteX24" fmla="*/ 645349 w 1777830"/>
              <a:gd name="connsiteY24" fmla="*/ 408068 h 408068"/>
              <a:gd name="connsiteX25" fmla="*/ 1132481 w 1777830"/>
              <a:gd name="connsiteY25" fmla="*/ 408068 h 408068"/>
              <a:gd name="connsiteX26" fmla="*/ 1214948 w 1777830"/>
              <a:gd name="connsiteY26" fmla="*/ 408068 h 408068"/>
              <a:gd name="connsiteX27" fmla="*/ 1654995 w 1777830"/>
              <a:gd name="connsiteY27" fmla="*/ 408068 h 408068"/>
              <a:gd name="connsiteX28" fmla="*/ 1737462 w 1777830"/>
              <a:gd name="connsiteY28" fmla="*/ 408068 h 408068"/>
              <a:gd name="connsiteX29" fmla="*/ 1774658 w 1777830"/>
              <a:gd name="connsiteY29" fmla="*/ 383413 h 408068"/>
              <a:gd name="connsiteX30" fmla="*/ 1777623 w 1777830"/>
              <a:gd name="connsiteY30" fmla="*/ 368729 h 408068"/>
              <a:gd name="connsiteX31" fmla="*/ 1777830 w 1777830"/>
              <a:gd name="connsiteY31" fmla="*/ 368729 h 408068"/>
              <a:gd name="connsiteX32" fmla="*/ 1777830 w 1777830"/>
              <a:gd name="connsiteY32" fmla="*/ 367700 h 408068"/>
              <a:gd name="connsiteX33" fmla="*/ 1777830 w 1777830"/>
              <a:gd name="connsiteY33" fmla="*/ 206233 h 408068"/>
              <a:gd name="connsiteX34" fmla="*/ 1777830 w 1777830"/>
              <a:gd name="connsiteY34" fmla="*/ 205238 h 408068"/>
              <a:gd name="connsiteX35" fmla="*/ 1777709 w 1777830"/>
              <a:gd name="connsiteY35" fmla="*/ 204034 h 408068"/>
              <a:gd name="connsiteX36" fmla="*/ 1777830 w 1777830"/>
              <a:gd name="connsiteY36" fmla="*/ 202829 h 408068"/>
              <a:gd name="connsiteX37" fmla="*/ 1777830 w 1777830"/>
              <a:gd name="connsiteY37" fmla="*/ 201835 h 408068"/>
              <a:gd name="connsiteX38" fmla="*/ 1777830 w 1777830"/>
              <a:gd name="connsiteY38" fmla="*/ 40368 h 408068"/>
              <a:gd name="connsiteX39" fmla="*/ 1777830 w 1777830"/>
              <a:gd name="connsiteY39" fmla="*/ 39339 h 408068"/>
              <a:gd name="connsiteX40" fmla="*/ 1777623 w 1777830"/>
              <a:gd name="connsiteY40" fmla="*/ 39339 h 408068"/>
              <a:gd name="connsiteX41" fmla="*/ 1774658 w 1777830"/>
              <a:gd name="connsiteY41" fmla="*/ 24655 h 408068"/>
              <a:gd name="connsiteX42" fmla="*/ 1737462 w 1777830"/>
              <a:gd name="connsiteY42" fmla="*/ 0 h 4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777830" h="408068">
                <a:moveTo>
                  <a:pt x="1737462" y="0"/>
                </a:moveTo>
                <a:lnTo>
                  <a:pt x="1654995" y="0"/>
                </a:lnTo>
                <a:lnTo>
                  <a:pt x="1214948" y="0"/>
                </a:lnTo>
                <a:lnTo>
                  <a:pt x="1132481" y="0"/>
                </a:lnTo>
                <a:lnTo>
                  <a:pt x="645349" y="0"/>
                </a:lnTo>
                <a:lnTo>
                  <a:pt x="562882" y="0"/>
                </a:lnTo>
                <a:lnTo>
                  <a:pt x="122835" y="0"/>
                </a:lnTo>
                <a:lnTo>
                  <a:pt x="40368" y="0"/>
                </a:lnTo>
                <a:cubicBezTo>
                  <a:pt x="23647" y="0"/>
                  <a:pt x="9301" y="10166"/>
                  <a:pt x="3173" y="24655"/>
                </a:cubicBezTo>
                <a:lnTo>
                  <a:pt x="208" y="39339"/>
                </a:lnTo>
                <a:lnTo>
                  <a:pt x="0" y="39339"/>
                </a:lnTo>
                <a:lnTo>
                  <a:pt x="0" y="40368"/>
                </a:lnTo>
                <a:lnTo>
                  <a:pt x="0" y="201835"/>
                </a:lnTo>
                <a:lnTo>
                  <a:pt x="0" y="202830"/>
                </a:lnTo>
                <a:lnTo>
                  <a:pt x="122" y="204034"/>
                </a:lnTo>
                <a:lnTo>
                  <a:pt x="0" y="205239"/>
                </a:lnTo>
                <a:lnTo>
                  <a:pt x="0" y="206233"/>
                </a:lnTo>
                <a:lnTo>
                  <a:pt x="0" y="367700"/>
                </a:lnTo>
                <a:lnTo>
                  <a:pt x="0" y="368729"/>
                </a:lnTo>
                <a:lnTo>
                  <a:pt x="208" y="368729"/>
                </a:lnTo>
                <a:lnTo>
                  <a:pt x="3173" y="383413"/>
                </a:lnTo>
                <a:cubicBezTo>
                  <a:pt x="9301" y="397902"/>
                  <a:pt x="23647" y="408068"/>
                  <a:pt x="40368" y="408068"/>
                </a:cubicBezTo>
                <a:lnTo>
                  <a:pt x="122835" y="408068"/>
                </a:lnTo>
                <a:lnTo>
                  <a:pt x="562882" y="408068"/>
                </a:lnTo>
                <a:lnTo>
                  <a:pt x="645349" y="408068"/>
                </a:lnTo>
                <a:lnTo>
                  <a:pt x="1132481" y="408068"/>
                </a:lnTo>
                <a:lnTo>
                  <a:pt x="1214948" y="408068"/>
                </a:lnTo>
                <a:lnTo>
                  <a:pt x="1654995" y="408068"/>
                </a:lnTo>
                <a:lnTo>
                  <a:pt x="1737462" y="408068"/>
                </a:lnTo>
                <a:cubicBezTo>
                  <a:pt x="1754183" y="408068"/>
                  <a:pt x="1768530" y="397902"/>
                  <a:pt x="1774658" y="383413"/>
                </a:cubicBezTo>
                <a:lnTo>
                  <a:pt x="1777623" y="368729"/>
                </a:lnTo>
                <a:lnTo>
                  <a:pt x="1777830" y="368729"/>
                </a:lnTo>
                <a:lnTo>
                  <a:pt x="1777830" y="367700"/>
                </a:lnTo>
                <a:lnTo>
                  <a:pt x="1777830" y="206233"/>
                </a:lnTo>
                <a:lnTo>
                  <a:pt x="1777830" y="205238"/>
                </a:lnTo>
                <a:lnTo>
                  <a:pt x="1777709" y="204034"/>
                </a:lnTo>
                <a:lnTo>
                  <a:pt x="1777830" y="202829"/>
                </a:lnTo>
                <a:lnTo>
                  <a:pt x="1777830" y="201835"/>
                </a:lnTo>
                <a:lnTo>
                  <a:pt x="1777830" y="40368"/>
                </a:lnTo>
                <a:lnTo>
                  <a:pt x="1777830" y="39339"/>
                </a:lnTo>
                <a:lnTo>
                  <a:pt x="1777623" y="39339"/>
                </a:lnTo>
                <a:lnTo>
                  <a:pt x="1774658" y="24655"/>
                </a:lnTo>
                <a:cubicBezTo>
                  <a:pt x="1768530" y="10166"/>
                  <a:pt x="1754183" y="0"/>
                  <a:pt x="173746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EEB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3ACA4DC3-C36E-8621-B05D-C565438BFE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171401" y="1790979"/>
            <a:ext cx="1218991" cy="219242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C43D000-EB0E-190C-ECAC-CF4D1B56D961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3572508" y="3659749"/>
            <a:ext cx="536694" cy="0"/>
          </a:xfrm>
          <a:prstGeom prst="line">
            <a:avLst/>
          </a:prstGeom>
          <a:ln w="12700">
            <a:solidFill>
              <a:srgbClr val="BDB9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223330E-386B-1A50-61A0-0A9EAD935552}"/>
              </a:ext>
            </a:extLst>
          </p:cNvPr>
          <p:cNvCxnSpPr>
            <a:cxnSpLocks/>
          </p:cNvCxnSpPr>
          <p:nvPr/>
        </p:nvCxnSpPr>
        <p:spPr>
          <a:xfrm flipH="1">
            <a:off x="6155518" y="3659749"/>
            <a:ext cx="516816" cy="0"/>
          </a:xfrm>
          <a:prstGeom prst="line">
            <a:avLst/>
          </a:prstGeom>
          <a:ln w="12700">
            <a:solidFill>
              <a:srgbClr val="BDB9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76CA98B-DF70-BD82-58F5-CAB7DB48B515}"/>
              </a:ext>
            </a:extLst>
          </p:cNvPr>
          <p:cNvCxnSpPr>
            <a:cxnSpLocks/>
          </p:cNvCxnSpPr>
          <p:nvPr/>
        </p:nvCxnSpPr>
        <p:spPr>
          <a:xfrm flipH="1">
            <a:off x="8803458" y="3670507"/>
            <a:ext cx="748622" cy="0"/>
          </a:xfrm>
          <a:prstGeom prst="line">
            <a:avLst/>
          </a:prstGeom>
          <a:ln w="12700">
            <a:solidFill>
              <a:srgbClr val="BDB9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55A2A6C1-2B66-2ACD-E53D-50AB096463D7}"/>
              </a:ext>
            </a:extLst>
          </p:cNvPr>
          <p:cNvSpPr/>
          <p:nvPr/>
        </p:nvSpPr>
        <p:spPr>
          <a:xfrm>
            <a:off x="9575724" y="1900600"/>
            <a:ext cx="2113338" cy="3518298"/>
          </a:xfrm>
          <a:custGeom>
            <a:avLst/>
            <a:gdLst>
              <a:gd name="connsiteX0" fmla="*/ 143021 w 2578414"/>
              <a:gd name="connsiteY0" fmla="*/ 0 h 3518298"/>
              <a:gd name="connsiteX1" fmla="*/ 443645 w 2578414"/>
              <a:gd name="connsiteY1" fmla="*/ 0 h 3518298"/>
              <a:gd name="connsiteX2" fmla="*/ 1000839 w 2578414"/>
              <a:gd name="connsiteY2" fmla="*/ 0 h 3518298"/>
              <a:gd name="connsiteX3" fmla="*/ 1000839 w 2578414"/>
              <a:gd name="connsiteY3" fmla="*/ 2873 h 3518298"/>
              <a:gd name="connsiteX4" fmla="*/ 1019843 w 2578414"/>
              <a:gd name="connsiteY4" fmla="*/ 0 h 3518298"/>
              <a:gd name="connsiteX5" fmla="*/ 1320467 w 2578414"/>
              <a:gd name="connsiteY5" fmla="*/ 0 h 3518298"/>
              <a:gd name="connsiteX6" fmla="*/ 1577575 w 2578414"/>
              <a:gd name="connsiteY6" fmla="*/ 0 h 3518298"/>
              <a:gd name="connsiteX7" fmla="*/ 1877661 w 2578414"/>
              <a:gd name="connsiteY7" fmla="*/ 0 h 3518298"/>
              <a:gd name="connsiteX8" fmla="*/ 2134769 w 2578414"/>
              <a:gd name="connsiteY8" fmla="*/ 0 h 3518298"/>
              <a:gd name="connsiteX9" fmla="*/ 2435393 w 2578414"/>
              <a:gd name="connsiteY9" fmla="*/ 0 h 3518298"/>
              <a:gd name="connsiteX10" fmla="*/ 2567175 w 2578414"/>
              <a:gd name="connsiteY10" fmla="*/ 87351 h 3518298"/>
              <a:gd name="connsiteX11" fmla="*/ 2577626 w 2578414"/>
              <a:gd name="connsiteY11" fmla="*/ 139120 h 3518298"/>
              <a:gd name="connsiteX12" fmla="*/ 2578414 w 2578414"/>
              <a:gd name="connsiteY12" fmla="*/ 139120 h 3518298"/>
              <a:gd name="connsiteX13" fmla="*/ 2578414 w 2578414"/>
              <a:gd name="connsiteY13" fmla="*/ 143021 h 3518298"/>
              <a:gd name="connsiteX14" fmla="*/ 2578414 w 2578414"/>
              <a:gd name="connsiteY14" fmla="*/ 715087 h 3518298"/>
              <a:gd name="connsiteX15" fmla="*/ 2578414 w 2578414"/>
              <a:gd name="connsiteY15" fmla="*/ 727146 h 3518298"/>
              <a:gd name="connsiteX16" fmla="*/ 2578414 w 2578414"/>
              <a:gd name="connsiteY16" fmla="*/ 2791152 h 3518298"/>
              <a:gd name="connsiteX17" fmla="*/ 2578414 w 2578414"/>
              <a:gd name="connsiteY17" fmla="*/ 2803211 h 3518298"/>
              <a:gd name="connsiteX18" fmla="*/ 2578414 w 2578414"/>
              <a:gd name="connsiteY18" fmla="*/ 3375277 h 3518298"/>
              <a:gd name="connsiteX19" fmla="*/ 2578414 w 2578414"/>
              <a:gd name="connsiteY19" fmla="*/ 3379178 h 3518298"/>
              <a:gd name="connsiteX20" fmla="*/ 2577626 w 2578414"/>
              <a:gd name="connsiteY20" fmla="*/ 3379178 h 3518298"/>
              <a:gd name="connsiteX21" fmla="*/ 2567175 w 2578414"/>
              <a:gd name="connsiteY21" fmla="*/ 3430947 h 3518298"/>
              <a:gd name="connsiteX22" fmla="*/ 2435393 w 2578414"/>
              <a:gd name="connsiteY22" fmla="*/ 3518298 h 3518298"/>
              <a:gd name="connsiteX23" fmla="*/ 2134769 w 2578414"/>
              <a:gd name="connsiteY23" fmla="*/ 3518298 h 3518298"/>
              <a:gd name="connsiteX24" fmla="*/ 1877661 w 2578414"/>
              <a:gd name="connsiteY24" fmla="*/ 3518298 h 3518298"/>
              <a:gd name="connsiteX25" fmla="*/ 1577575 w 2578414"/>
              <a:gd name="connsiteY25" fmla="*/ 3518298 h 3518298"/>
              <a:gd name="connsiteX26" fmla="*/ 1320467 w 2578414"/>
              <a:gd name="connsiteY26" fmla="*/ 3518298 h 3518298"/>
              <a:gd name="connsiteX27" fmla="*/ 1019843 w 2578414"/>
              <a:gd name="connsiteY27" fmla="*/ 3518298 h 3518298"/>
              <a:gd name="connsiteX28" fmla="*/ 1000839 w 2578414"/>
              <a:gd name="connsiteY28" fmla="*/ 3515425 h 3518298"/>
              <a:gd name="connsiteX29" fmla="*/ 1000839 w 2578414"/>
              <a:gd name="connsiteY29" fmla="*/ 3518298 h 3518298"/>
              <a:gd name="connsiteX30" fmla="*/ 443645 w 2578414"/>
              <a:gd name="connsiteY30" fmla="*/ 3518298 h 3518298"/>
              <a:gd name="connsiteX31" fmla="*/ 143021 w 2578414"/>
              <a:gd name="connsiteY31" fmla="*/ 3518298 h 3518298"/>
              <a:gd name="connsiteX32" fmla="*/ 11239 w 2578414"/>
              <a:gd name="connsiteY32" fmla="*/ 3430947 h 3518298"/>
              <a:gd name="connsiteX33" fmla="*/ 788 w 2578414"/>
              <a:gd name="connsiteY33" fmla="*/ 3379178 h 3518298"/>
              <a:gd name="connsiteX34" fmla="*/ 0 w 2578414"/>
              <a:gd name="connsiteY34" fmla="*/ 3379178 h 3518298"/>
              <a:gd name="connsiteX35" fmla="*/ 0 w 2578414"/>
              <a:gd name="connsiteY35" fmla="*/ 3375277 h 3518298"/>
              <a:gd name="connsiteX36" fmla="*/ 0 w 2578414"/>
              <a:gd name="connsiteY36" fmla="*/ 2803211 h 3518298"/>
              <a:gd name="connsiteX37" fmla="*/ 0 w 2578414"/>
              <a:gd name="connsiteY37" fmla="*/ 2791152 h 3518298"/>
              <a:gd name="connsiteX38" fmla="*/ 0 w 2578414"/>
              <a:gd name="connsiteY38" fmla="*/ 727146 h 3518298"/>
              <a:gd name="connsiteX39" fmla="*/ 0 w 2578414"/>
              <a:gd name="connsiteY39" fmla="*/ 715087 h 3518298"/>
              <a:gd name="connsiteX40" fmla="*/ 0 w 2578414"/>
              <a:gd name="connsiteY40" fmla="*/ 143021 h 3518298"/>
              <a:gd name="connsiteX41" fmla="*/ 0 w 2578414"/>
              <a:gd name="connsiteY41" fmla="*/ 139120 h 3518298"/>
              <a:gd name="connsiteX42" fmla="*/ 788 w 2578414"/>
              <a:gd name="connsiteY42" fmla="*/ 139120 h 3518298"/>
              <a:gd name="connsiteX43" fmla="*/ 11239 w 2578414"/>
              <a:gd name="connsiteY43" fmla="*/ 87351 h 3518298"/>
              <a:gd name="connsiteX44" fmla="*/ 143021 w 2578414"/>
              <a:gd name="connsiteY44" fmla="*/ 0 h 351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578414" h="3518298">
                <a:moveTo>
                  <a:pt x="143021" y="0"/>
                </a:moveTo>
                <a:lnTo>
                  <a:pt x="443645" y="0"/>
                </a:lnTo>
                <a:lnTo>
                  <a:pt x="1000839" y="0"/>
                </a:lnTo>
                <a:lnTo>
                  <a:pt x="1000839" y="2873"/>
                </a:lnTo>
                <a:lnTo>
                  <a:pt x="1019843" y="0"/>
                </a:lnTo>
                <a:lnTo>
                  <a:pt x="1320467" y="0"/>
                </a:lnTo>
                <a:lnTo>
                  <a:pt x="1577575" y="0"/>
                </a:lnTo>
                <a:lnTo>
                  <a:pt x="1877661" y="0"/>
                </a:lnTo>
                <a:lnTo>
                  <a:pt x="2134769" y="0"/>
                </a:lnTo>
                <a:lnTo>
                  <a:pt x="2435393" y="0"/>
                </a:lnTo>
                <a:cubicBezTo>
                  <a:pt x="2494634" y="0"/>
                  <a:pt x="2545463" y="36018"/>
                  <a:pt x="2567175" y="87351"/>
                </a:cubicBezTo>
                <a:lnTo>
                  <a:pt x="2577626" y="139120"/>
                </a:lnTo>
                <a:lnTo>
                  <a:pt x="2578414" y="139120"/>
                </a:lnTo>
                <a:lnTo>
                  <a:pt x="2578414" y="143021"/>
                </a:lnTo>
                <a:lnTo>
                  <a:pt x="2578414" y="715087"/>
                </a:lnTo>
                <a:lnTo>
                  <a:pt x="2578414" y="727146"/>
                </a:lnTo>
                <a:lnTo>
                  <a:pt x="2578414" y="2791152"/>
                </a:lnTo>
                <a:lnTo>
                  <a:pt x="2578414" y="2803211"/>
                </a:lnTo>
                <a:lnTo>
                  <a:pt x="2578414" y="3375277"/>
                </a:lnTo>
                <a:lnTo>
                  <a:pt x="2578414" y="3379178"/>
                </a:lnTo>
                <a:lnTo>
                  <a:pt x="2577626" y="3379178"/>
                </a:lnTo>
                <a:lnTo>
                  <a:pt x="2567175" y="3430947"/>
                </a:lnTo>
                <a:cubicBezTo>
                  <a:pt x="2545463" y="3482280"/>
                  <a:pt x="2494634" y="3518298"/>
                  <a:pt x="2435393" y="3518298"/>
                </a:cubicBezTo>
                <a:lnTo>
                  <a:pt x="2134769" y="3518298"/>
                </a:lnTo>
                <a:lnTo>
                  <a:pt x="1877661" y="3518298"/>
                </a:lnTo>
                <a:lnTo>
                  <a:pt x="1577575" y="3518298"/>
                </a:lnTo>
                <a:lnTo>
                  <a:pt x="1320467" y="3518298"/>
                </a:lnTo>
                <a:lnTo>
                  <a:pt x="1019843" y="3518298"/>
                </a:lnTo>
                <a:lnTo>
                  <a:pt x="1000839" y="3515425"/>
                </a:lnTo>
                <a:lnTo>
                  <a:pt x="1000839" y="3518298"/>
                </a:lnTo>
                <a:lnTo>
                  <a:pt x="443645" y="3518298"/>
                </a:lnTo>
                <a:lnTo>
                  <a:pt x="143021" y="3518298"/>
                </a:lnTo>
                <a:cubicBezTo>
                  <a:pt x="83780" y="3518298"/>
                  <a:pt x="32951" y="3482280"/>
                  <a:pt x="11239" y="3430947"/>
                </a:cubicBezTo>
                <a:lnTo>
                  <a:pt x="788" y="3379178"/>
                </a:lnTo>
                <a:lnTo>
                  <a:pt x="0" y="3379178"/>
                </a:lnTo>
                <a:lnTo>
                  <a:pt x="0" y="3375277"/>
                </a:lnTo>
                <a:lnTo>
                  <a:pt x="0" y="2803211"/>
                </a:lnTo>
                <a:lnTo>
                  <a:pt x="0" y="2791152"/>
                </a:lnTo>
                <a:lnTo>
                  <a:pt x="0" y="727146"/>
                </a:lnTo>
                <a:lnTo>
                  <a:pt x="0" y="715087"/>
                </a:lnTo>
                <a:lnTo>
                  <a:pt x="0" y="143021"/>
                </a:lnTo>
                <a:lnTo>
                  <a:pt x="0" y="139120"/>
                </a:lnTo>
                <a:lnTo>
                  <a:pt x="788" y="139120"/>
                </a:lnTo>
                <a:lnTo>
                  <a:pt x="11239" y="87351"/>
                </a:lnTo>
                <a:cubicBezTo>
                  <a:pt x="32951" y="36018"/>
                  <a:pt x="83780" y="0"/>
                  <a:pt x="14302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Larger global customers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D446DF6-1406-3F45-D99E-EA21D57F3FDE}"/>
              </a:ext>
            </a:extLst>
          </p:cNvPr>
          <p:cNvSpPr/>
          <p:nvPr/>
        </p:nvSpPr>
        <p:spPr>
          <a:xfrm>
            <a:off x="4109202" y="3420078"/>
            <a:ext cx="2163046" cy="479342"/>
          </a:xfrm>
          <a:prstGeom prst="roundRect">
            <a:avLst/>
          </a:prstGeom>
          <a:solidFill>
            <a:srgbClr val="07597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CentralConnect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Freeform 41">
            <a:extLst>
              <a:ext uri="{FF2B5EF4-FFF2-40B4-BE49-F238E27FC236}">
                <a16:creationId xmlns:a16="http://schemas.microsoft.com/office/drawing/2014/main" id="{39ACC27D-CABB-1FD8-91A4-8D340FF98572}"/>
              </a:ext>
            </a:extLst>
          </p:cNvPr>
          <p:cNvSpPr/>
          <p:nvPr/>
        </p:nvSpPr>
        <p:spPr>
          <a:xfrm rot="10800000" flipV="1">
            <a:off x="8830216" y="2957861"/>
            <a:ext cx="284279" cy="1425850"/>
          </a:xfrm>
          <a:custGeom>
            <a:avLst/>
            <a:gdLst>
              <a:gd name="connsiteX0" fmla="*/ 1737462 w 1777830"/>
              <a:gd name="connsiteY0" fmla="*/ 0 h 408068"/>
              <a:gd name="connsiteX1" fmla="*/ 1654995 w 1777830"/>
              <a:gd name="connsiteY1" fmla="*/ 0 h 408068"/>
              <a:gd name="connsiteX2" fmla="*/ 1214948 w 1777830"/>
              <a:gd name="connsiteY2" fmla="*/ 0 h 408068"/>
              <a:gd name="connsiteX3" fmla="*/ 1132481 w 1777830"/>
              <a:gd name="connsiteY3" fmla="*/ 0 h 408068"/>
              <a:gd name="connsiteX4" fmla="*/ 645349 w 1777830"/>
              <a:gd name="connsiteY4" fmla="*/ 0 h 408068"/>
              <a:gd name="connsiteX5" fmla="*/ 562882 w 1777830"/>
              <a:gd name="connsiteY5" fmla="*/ 0 h 408068"/>
              <a:gd name="connsiteX6" fmla="*/ 122835 w 1777830"/>
              <a:gd name="connsiteY6" fmla="*/ 0 h 408068"/>
              <a:gd name="connsiteX7" fmla="*/ 40368 w 1777830"/>
              <a:gd name="connsiteY7" fmla="*/ 0 h 408068"/>
              <a:gd name="connsiteX8" fmla="*/ 3173 w 1777830"/>
              <a:gd name="connsiteY8" fmla="*/ 24655 h 408068"/>
              <a:gd name="connsiteX9" fmla="*/ 208 w 1777830"/>
              <a:gd name="connsiteY9" fmla="*/ 39339 h 408068"/>
              <a:gd name="connsiteX10" fmla="*/ 0 w 1777830"/>
              <a:gd name="connsiteY10" fmla="*/ 39339 h 408068"/>
              <a:gd name="connsiteX11" fmla="*/ 0 w 1777830"/>
              <a:gd name="connsiteY11" fmla="*/ 40368 h 408068"/>
              <a:gd name="connsiteX12" fmla="*/ 0 w 1777830"/>
              <a:gd name="connsiteY12" fmla="*/ 201835 h 408068"/>
              <a:gd name="connsiteX13" fmla="*/ 0 w 1777830"/>
              <a:gd name="connsiteY13" fmla="*/ 202830 h 408068"/>
              <a:gd name="connsiteX14" fmla="*/ 122 w 1777830"/>
              <a:gd name="connsiteY14" fmla="*/ 204034 h 408068"/>
              <a:gd name="connsiteX15" fmla="*/ 0 w 1777830"/>
              <a:gd name="connsiteY15" fmla="*/ 205239 h 408068"/>
              <a:gd name="connsiteX16" fmla="*/ 0 w 1777830"/>
              <a:gd name="connsiteY16" fmla="*/ 206233 h 408068"/>
              <a:gd name="connsiteX17" fmla="*/ 0 w 1777830"/>
              <a:gd name="connsiteY17" fmla="*/ 367700 h 408068"/>
              <a:gd name="connsiteX18" fmla="*/ 0 w 1777830"/>
              <a:gd name="connsiteY18" fmla="*/ 368729 h 408068"/>
              <a:gd name="connsiteX19" fmla="*/ 208 w 1777830"/>
              <a:gd name="connsiteY19" fmla="*/ 368729 h 408068"/>
              <a:gd name="connsiteX20" fmla="*/ 3173 w 1777830"/>
              <a:gd name="connsiteY20" fmla="*/ 383413 h 408068"/>
              <a:gd name="connsiteX21" fmla="*/ 40368 w 1777830"/>
              <a:gd name="connsiteY21" fmla="*/ 408068 h 408068"/>
              <a:gd name="connsiteX22" fmla="*/ 122835 w 1777830"/>
              <a:gd name="connsiteY22" fmla="*/ 408068 h 408068"/>
              <a:gd name="connsiteX23" fmla="*/ 562882 w 1777830"/>
              <a:gd name="connsiteY23" fmla="*/ 408068 h 408068"/>
              <a:gd name="connsiteX24" fmla="*/ 645349 w 1777830"/>
              <a:gd name="connsiteY24" fmla="*/ 408068 h 408068"/>
              <a:gd name="connsiteX25" fmla="*/ 1132481 w 1777830"/>
              <a:gd name="connsiteY25" fmla="*/ 408068 h 408068"/>
              <a:gd name="connsiteX26" fmla="*/ 1214948 w 1777830"/>
              <a:gd name="connsiteY26" fmla="*/ 408068 h 408068"/>
              <a:gd name="connsiteX27" fmla="*/ 1654995 w 1777830"/>
              <a:gd name="connsiteY27" fmla="*/ 408068 h 408068"/>
              <a:gd name="connsiteX28" fmla="*/ 1737462 w 1777830"/>
              <a:gd name="connsiteY28" fmla="*/ 408068 h 408068"/>
              <a:gd name="connsiteX29" fmla="*/ 1774658 w 1777830"/>
              <a:gd name="connsiteY29" fmla="*/ 383413 h 408068"/>
              <a:gd name="connsiteX30" fmla="*/ 1777623 w 1777830"/>
              <a:gd name="connsiteY30" fmla="*/ 368729 h 408068"/>
              <a:gd name="connsiteX31" fmla="*/ 1777830 w 1777830"/>
              <a:gd name="connsiteY31" fmla="*/ 368729 h 408068"/>
              <a:gd name="connsiteX32" fmla="*/ 1777830 w 1777830"/>
              <a:gd name="connsiteY32" fmla="*/ 367700 h 408068"/>
              <a:gd name="connsiteX33" fmla="*/ 1777830 w 1777830"/>
              <a:gd name="connsiteY33" fmla="*/ 206233 h 408068"/>
              <a:gd name="connsiteX34" fmla="*/ 1777830 w 1777830"/>
              <a:gd name="connsiteY34" fmla="*/ 205238 h 408068"/>
              <a:gd name="connsiteX35" fmla="*/ 1777709 w 1777830"/>
              <a:gd name="connsiteY35" fmla="*/ 204034 h 408068"/>
              <a:gd name="connsiteX36" fmla="*/ 1777830 w 1777830"/>
              <a:gd name="connsiteY36" fmla="*/ 202829 h 408068"/>
              <a:gd name="connsiteX37" fmla="*/ 1777830 w 1777830"/>
              <a:gd name="connsiteY37" fmla="*/ 201835 h 408068"/>
              <a:gd name="connsiteX38" fmla="*/ 1777830 w 1777830"/>
              <a:gd name="connsiteY38" fmla="*/ 40368 h 408068"/>
              <a:gd name="connsiteX39" fmla="*/ 1777830 w 1777830"/>
              <a:gd name="connsiteY39" fmla="*/ 39339 h 408068"/>
              <a:gd name="connsiteX40" fmla="*/ 1777623 w 1777830"/>
              <a:gd name="connsiteY40" fmla="*/ 39339 h 408068"/>
              <a:gd name="connsiteX41" fmla="*/ 1774658 w 1777830"/>
              <a:gd name="connsiteY41" fmla="*/ 24655 h 408068"/>
              <a:gd name="connsiteX42" fmla="*/ 1737462 w 1777830"/>
              <a:gd name="connsiteY42" fmla="*/ 0 h 4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777830" h="408068">
                <a:moveTo>
                  <a:pt x="1737462" y="0"/>
                </a:moveTo>
                <a:lnTo>
                  <a:pt x="1654995" y="0"/>
                </a:lnTo>
                <a:lnTo>
                  <a:pt x="1214948" y="0"/>
                </a:lnTo>
                <a:lnTo>
                  <a:pt x="1132481" y="0"/>
                </a:lnTo>
                <a:lnTo>
                  <a:pt x="645349" y="0"/>
                </a:lnTo>
                <a:lnTo>
                  <a:pt x="562882" y="0"/>
                </a:lnTo>
                <a:lnTo>
                  <a:pt x="122835" y="0"/>
                </a:lnTo>
                <a:lnTo>
                  <a:pt x="40368" y="0"/>
                </a:lnTo>
                <a:cubicBezTo>
                  <a:pt x="23647" y="0"/>
                  <a:pt x="9301" y="10166"/>
                  <a:pt x="3173" y="24655"/>
                </a:cubicBezTo>
                <a:lnTo>
                  <a:pt x="208" y="39339"/>
                </a:lnTo>
                <a:lnTo>
                  <a:pt x="0" y="39339"/>
                </a:lnTo>
                <a:lnTo>
                  <a:pt x="0" y="40368"/>
                </a:lnTo>
                <a:lnTo>
                  <a:pt x="0" y="201835"/>
                </a:lnTo>
                <a:lnTo>
                  <a:pt x="0" y="202830"/>
                </a:lnTo>
                <a:lnTo>
                  <a:pt x="122" y="204034"/>
                </a:lnTo>
                <a:lnTo>
                  <a:pt x="0" y="205239"/>
                </a:lnTo>
                <a:lnTo>
                  <a:pt x="0" y="206233"/>
                </a:lnTo>
                <a:lnTo>
                  <a:pt x="0" y="367700"/>
                </a:lnTo>
                <a:lnTo>
                  <a:pt x="0" y="368729"/>
                </a:lnTo>
                <a:lnTo>
                  <a:pt x="208" y="368729"/>
                </a:lnTo>
                <a:lnTo>
                  <a:pt x="3173" y="383413"/>
                </a:lnTo>
                <a:cubicBezTo>
                  <a:pt x="9301" y="397902"/>
                  <a:pt x="23647" y="408068"/>
                  <a:pt x="40368" y="408068"/>
                </a:cubicBezTo>
                <a:lnTo>
                  <a:pt x="122835" y="408068"/>
                </a:lnTo>
                <a:lnTo>
                  <a:pt x="562882" y="408068"/>
                </a:lnTo>
                <a:lnTo>
                  <a:pt x="645349" y="408068"/>
                </a:lnTo>
                <a:lnTo>
                  <a:pt x="1132481" y="408068"/>
                </a:lnTo>
                <a:lnTo>
                  <a:pt x="1214948" y="408068"/>
                </a:lnTo>
                <a:lnTo>
                  <a:pt x="1654995" y="408068"/>
                </a:lnTo>
                <a:lnTo>
                  <a:pt x="1737462" y="408068"/>
                </a:lnTo>
                <a:cubicBezTo>
                  <a:pt x="1754183" y="408068"/>
                  <a:pt x="1768530" y="397902"/>
                  <a:pt x="1774658" y="383413"/>
                </a:cubicBezTo>
                <a:lnTo>
                  <a:pt x="1777623" y="368729"/>
                </a:lnTo>
                <a:lnTo>
                  <a:pt x="1777830" y="368729"/>
                </a:lnTo>
                <a:lnTo>
                  <a:pt x="1777830" y="367700"/>
                </a:lnTo>
                <a:lnTo>
                  <a:pt x="1777830" y="206233"/>
                </a:lnTo>
                <a:lnTo>
                  <a:pt x="1777830" y="205238"/>
                </a:lnTo>
                <a:lnTo>
                  <a:pt x="1777709" y="204034"/>
                </a:lnTo>
                <a:lnTo>
                  <a:pt x="1777830" y="202829"/>
                </a:lnTo>
                <a:lnTo>
                  <a:pt x="1777830" y="201835"/>
                </a:lnTo>
                <a:lnTo>
                  <a:pt x="1777830" y="40368"/>
                </a:lnTo>
                <a:lnTo>
                  <a:pt x="1777830" y="39339"/>
                </a:lnTo>
                <a:lnTo>
                  <a:pt x="1777623" y="39339"/>
                </a:lnTo>
                <a:lnTo>
                  <a:pt x="1774658" y="24655"/>
                </a:lnTo>
                <a:cubicBezTo>
                  <a:pt x="1768530" y="10166"/>
                  <a:pt x="1754183" y="0"/>
                  <a:pt x="173746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EEB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56005D-911B-B472-F9FB-A589DB5FEA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 rot="16200000">
            <a:off x="8484512" y="3548213"/>
            <a:ext cx="949685" cy="23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2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16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E65640-62AD-8EAA-60B2-2A4ADDB27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910" y="4002816"/>
            <a:ext cx="8566437" cy="692751"/>
          </a:xfrm>
        </p:spPr>
        <p:txBody>
          <a:bodyPr/>
          <a:lstStyle/>
          <a:p>
            <a:r>
              <a:rPr lang="en-US" dirty="0"/>
              <a:t>LS Central for pharmacies - Lite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6655A-FA1B-497C-81C4-49A7744991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remedy for modern pharmacies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7AD21-3D68-5C98-1D08-295690081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Sigurður Ari Sigurjónsson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5175-CC15-87B8-6180-110B81D3DD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VP Strategic Accounts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88712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78F1ADF-C475-74B3-92E8-1AD92B87C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75592"/>
            <a:ext cx="2776149" cy="50990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B6EC86-6C5C-84CC-0C93-9293EC79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9667" y="471383"/>
            <a:ext cx="2582333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7E60C6-381B-586E-B226-99EA8C92DA68}"/>
              </a:ext>
            </a:extLst>
          </p:cNvPr>
          <p:cNvGrpSpPr/>
          <p:nvPr/>
        </p:nvGrpSpPr>
        <p:grpSpPr>
          <a:xfrm>
            <a:off x="7713177" y="2063750"/>
            <a:ext cx="2523600" cy="1546448"/>
            <a:chOff x="7713177" y="2063750"/>
            <a:chExt cx="2523600" cy="1546448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031316A-7758-4CF6-F9F8-253C24068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13177" y="2063750"/>
              <a:ext cx="2523600" cy="15464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A72B867-3DD8-9BBD-953E-5AFA5878DB2E}"/>
                </a:ext>
              </a:extLst>
            </p:cNvPr>
            <p:cNvSpPr txBox="1"/>
            <p:nvPr/>
          </p:nvSpPr>
          <p:spPr>
            <a:xfrm>
              <a:off x="8102619" y="2357474"/>
              <a:ext cx="174186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800" b="1" i="0" u="none" strike="noStrike" kern="1200" cap="none" spc="0" normalizeH="0" baseline="0" noProof="0">
                  <a:ln>
                    <a:noFill/>
                  </a:ln>
                  <a:solidFill>
                    <a:srgbClr val="D3A04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Hotels &amp;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800" b="1" i="0" u="none" strike="noStrike" kern="1200" cap="none" spc="0" normalizeH="0" baseline="0" noProof="0">
                  <a:ln>
                    <a:noFill/>
                  </a:ln>
                  <a:solidFill>
                    <a:srgbClr val="D3A04A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resorts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62E2BE0-7865-87D5-7E1F-E260C97B75A3}"/>
              </a:ext>
            </a:extLst>
          </p:cNvPr>
          <p:cNvGrpSpPr/>
          <p:nvPr/>
        </p:nvGrpSpPr>
        <p:grpSpPr>
          <a:xfrm>
            <a:off x="4833135" y="2063750"/>
            <a:ext cx="2524310" cy="4002072"/>
            <a:chOff x="4833135" y="2063750"/>
            <a:chExt cx="2524310" cy="4002072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8493253-2BB9-9A4C-3463-89BC4A20B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833844" y="2063750"/>
              <a:ext cx="2523600" cy="40020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5363A1-4227-BBA4-9E0A-216D2A2D7F7D}"/>
                </a:ext>
              </a:extLst>
            </p:cNvPr>
            <p:cNvSpPr txBox="1"/>
            <p:nvPr/>
          </p:nvSpPr>
          <p:spPr>
            <a:xfrm>
              <a:off x="4833135" y="2173160"/>
              <a:ext cx="2524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800" b="1" i="0" u="none" strike="noStrike" kern="1200" cap="none" spc="0" normalizeH="0" baseline="0" noProof="0">
                  <a:ln>
                    <a:noFill/>
                  </a:ln>
                  <a:solidFill>
                    <a:srgbClr val="318C8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Restaurants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53D85-A738-50A5-47B8-9B149220749A}"/>
              </a:ext>
            </a:extLst>
          </p:cNvPr>
          <p:cNvGrpSpPr/>
          <p:nvPr/>
        </p:nvGrpSpPr>
        <p:grpSpPr>
          <a:xfrm>
            <a:off x="1953092" y="2063750"/>
            <a:ext cx="2526442" cy="4003200"/>
            <a:chOff x="1953092" y="2063750"/>
            <a:chExt cx="2526442" cy="40032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ED9C351F-83D2-9653-D66D-4F6B336E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55223" y="2063750"/>
              <a:ext cx="2524311" cy="400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3050AB-7776-51B5-EAB5-F7A5A5A6EFF5}"/>
                </a:ext>
              </a:extLst>
            </p:cNvPr>
            <p:cNvSpPr txBox="1"/>
            <p:nvPr/>
          </p:nvSpPr>
          <p:spPr>
            <a:xfrm>
              <a:off x="1953092" y="2173160"/>
              <a:ext cx="25243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800" b="1" i="0" u="none" strike="noStrike" kern="1200" cap="none" spc="0" normalizeH="0" baseline="0" noProof="0">
                  <a:ln>
                    <a:noFill/>
                  </a:ln>
                  <a:solidFill>
                    <a:srgbClr val="5F58C2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Retail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474EF3-F891-05DA-D8FD-2C958A7BBD15}"/>
              </a:ext>
            </a:extLst>
          </p:cNvPr>
          <p:cNvGrpSpPr/>
          <p:nvPr/>
        </p:nvGrpSpPr>
        <p:grpSpPr>
          <a:xfrm>
            <a:off x="7711754" y="3967070"/>
            <a:ext cx="2523601" cy="2098752"/>
            <a:chOff x="7711754" y="3967070"/>
            <a:chExt cx="2523601" cy="209875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788F24E4-E4A9-3879-5003-A21A3FBC3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11754" y="3967070"/>
              <a:ext cx="2523600" cy="209875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778FCD-0D00-6D0B-9013-8526AA027265}"/>
                </a:ext>
              </a:extLst>
            </p:cNvPr>
            <p:cNvSpPr txBox="1"/>
            <p:nvPr/>
          </p:nvSpPr>
          <p:spPr>
            <a:xfrm>
              <a:off x="7711755" y="4063507"/>
              <a:ext cx="252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2800" b="1" i="0" u="none" strike="noStrike" kern="1200" cap="none" spc="0" normalizeH="0" baseline="0" noProof="0">
                  <a:ln>
                    <a:noFill/>
                  </a:ln>
                  <a:solidFill>
                    <a:srgbClr val="3B9CBB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Pharmacy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3FACD81-8FA3-5EEA-B023-29BB9E313212}"/>
              </a:ext>
            </a:extLst>
          </p:cNvPr>
          <p:cNvSpPr/>
          <p:nvPr/>
        </p:nvSpPr>
        <p:spPr>
          <a:xfrm>
            <a:off x="2226777" y="283697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Fashion and apparel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F5A903-FECF-F628-E905-0F0C7D1EE110}"/>
              </a:ext>
            </a:extLst>
          </p:cNvPr>
          <p:cNvSpPr/>
          <p:nvPr/>
        </p:nvSpPr>
        <p:spPr>
          <a:xfrm>
            <a:off x="2226777" y="345775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Grocery and supermarket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0CF791B-F460-8862-E724-45C2F8BA9007}"/>
              </a:ext>
            </a:extLst>
          </p:cNvPr>
          <p:cNvSpPr/>
          <p:nvPr/>
        </p:nvSpPr>
        <p:spPr>
          <a:xfrm>
            <a:off x="2226777" y="407852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Furniture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6591252-8670-823B-EDB2-E80E642CCD5A}"/>
              </a:ext>
            </a:extLst>
          </p:cNvPr>
          <p:cNvSpPr/>
          <p:nvPr/>
        </p:nvSpPr>
        <p:spPr>
          <a:xfrm>
            <a:off x="2226777" y="469930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DIY &amp; garden centers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5FAEE7A-AB7B-7F08-35B8-25673153EED9}"/>
              </a:ext>
            </a:extLst>
          </p:cNvPr>
          <p:cNvSpPr/>
          <p:nvPr/>
        </p:nvSpPr>
        <p:spPr>
          <a:xfrm>
            <a:off x="2226777" y="532007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Duty free and travel retail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3ECA923-B290-356D-774E-0831248F6FC8}"/>
              </a:ext>
            </a:extLst>
          </p:cNvPr>
          <p:cNvSpPr/>
          <p:nvPr/>
        </p:nvSpPr>
        <p:spPr>
          <a:xfrm>
            <a:off x="5105043" y="2836974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Fine dining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3F1001E-D800-2CCA-FD51-63190751850F}"/>
              </a:ext>
            </a:extLst>
          </p:cNvPr>
          <p:cNvSpPr/>
          <p:nvPr/>
        </p:nvSpPr>
        <p:spPr>
          <a:xfrm>
            <a:off x="5105043" y="3457750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Quick service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FC4861E-3D52-3A7D-14DD-BBC0E2C9250B}"/>
              </a:ext>
            </a:extLst>
          </p:cNvPr>
          <p:cNvSpPr/>
          <p:nvPr/>
        </p:nvSpPr>
        <p:spPr>
          <a:xfrm>
            <a:off x="5105043" y="4078526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Cafés, pubs and bars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4047E34-44A3-6A55-E914-003598F18425}"/>
              </a:ext>
            </a:extLst>
          </p:cNvPr>
          <p:cNvSpPr/>
          <p:nvPr/>
        </p:nvSpPr>
        <p:spPr>
          <a:xfrm>
            <a:off x="5105043" y="469930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Catering and cafeterias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734E2F8C-EA1B-05D6-67F7-03EAFE8D194B}"/>
              </a:ext>
            </a:extLst>
          </p:cNvPr>
          <p:cNvSpPr/>
          <p:nvPr/>
        </p:nvSpPr>
        <p:spPr>
          <a:xfrm>
            <a:off x="5105043" y="532007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Fast casual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5FA8AE2-0F74-59CA-C52F-0A5593475BA5}"/>
              </a:ext>
            </a:extLst>
          </p:cNvPr>
          <p:cNvSpPr/>
          <p:nvPr/>
        </p:nvSpPr>
        <p:spPr>
          <a:xfrm>
            <a:off x="7984022" y="4699302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Dispensaries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841D130-9E81-209B-ECA9-986825FF1EC2}"/>
              </a:ext>
            </a:extLst>
          </p:cNvPr>
          <p:cNvSpPr/>
          <p:nvPr/>
        </p:nvSpPr>
        <p:spPr>
          <a:xfrm>
            <a:off x="7984022" y="5320079"/>
            <a:ext cx="1981201" cy="464127"/>
          </a:xfrm>
          <a:prstGeom prst="roundRect">
            <a:avLst/>
          </a:pr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 pharmacies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67BBFB-3D1F-EB9A-F083-D7C8D97898F3}"/>
              </a:ext>
            </a:extLst>
          </p:cNvPr>
          <p:cNvSpPr txBox="1"/>
          <p:nvPr/>
        </p:nvSpPr>
        <p:spPr>
          <a:xfrm>
            <a:off x="2299326" y="471383"/>
            <a:ext cx="75933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Specialized functionality</a:t>
            </a:r>
            <a:endParaRPr kumimoji="0" lang="en-IS" sz="48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</a:t>
            </a:r>
            <a:r>
              <a:rPr kumimoji="0" lang="en-IS" sz="2800" b="0" i="0" u="none" strike="noStrike" kern="1200" cap="none" spc="0" normalizeH="0" baseline="0" noProof="0">
                <a:ln>
                  <a:noFill/>
                </a:ln>
                <a:solidFill>
                  <a:srgbClr val="94326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or your industry and your needs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3FEFD-72A8-C434-6191-A898DA70CC4C}"/>
              </a:ext>
            </a:extLst>
          </p:cNvPr>
          <p:cNvSpPr txBox="1"/>
          <p:nvPr/>
        </p:nvSpPr>
        <p:spPr>
          <a:xfrm>
            <a:off x="2838762" y="6206088"/>
            <a:ext cx="651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28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and many more...</a:t>
            </a:r>
            <a:endParaRPr kumimoji="0" lang="en-IS" sz="2800" b="0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D88EA-BE00-2EB7-F3A3-4E8031B8C9A2}"/>
              </a:ext>
            </a:extLst>
          </p:cNvPr>
          <p:cNvSpPr/>
          <p:nvPr/>
        </p:nvSpPr>
        <p:spPr>
          <a:xfrm>
            <a:off x="7548277" y="3818966"/>
            <a:ext cx="2920191" cy="239943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0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5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5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F4E816-AAB7-BC6F-E29C-FEE7829CE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Segoe UI"/>
                <a:cs typeface="Segoe UI"/>
              </a:rPr>
              <a:t>The LS Central Point of Sale solution has a </a:t>
            </a:r>
            <a:r>
              <a:rPr lang="en-US" b="1" dirty="0">
                <a:latin typeface="Segoe UI"/>
                <a:cs typeface="Segoe UI"/>
              </a:rPr>
              <a:t>unique market advantage</a:t>
            </a:r>
          </a:p>
          <a:p>
            <a:r>
              <a:rPr lang="en-US" dirty="0">
                <a:latin typeface="Segoe UI"/>
                <a:cs typeface="Segoe UI"/>
              </a:rPr>
              <a:t>We have a global presence that is </a:t>
            </a:r>
            <a:r>
              <a:rPr lang="en-US" b="1" dirty="0">
                <a:latin typeface="Segoe UI"/>
                <a:cs typeface="Segoe UI"/>
              </a:rPr>
              <a:t>unmatched by competitors</a:t>
            </a:r>
            <a:r>
              <a:rPr lang="en-US" dirty="0">
                <a:latin typeface="Segoe UI"/>
                <a:cs typeface="Segoe UI"/>
              </a:rPr>
              <a:t>. </a:t>
            </a:r>
          </a:p>
          <a:p>
            <a:r>
              <a:rPr lang="en-US" dirty="0">
                <a:latin typeface="Segoe UI"/>
                <a:cs typeface="Segoe UI"/>
              </a:rPr>
              <a:t>This global footprint makes LS Retail the ideal provider for retailers who want to work with the same solution in all the regions and countries where they operate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Some competitors have good coverage in </a:t>
            </a:r>
            <a:r>
              <a:rPr lang="en-US" sz="2000" b="1" dirty="0">
                <a:latin typeface="Segoe UI"/>
                <a:cs typeface="Segoe UI"/>
              </a:rPr>
              <a:t>multiple regions </a:t>
            </a:r>
            <a:r>
              <a:rPr lang="en-US" sz="2000" dirty="0">
                <a:latin typeface="Segoe UI"/>
                <a:cs typeface="Segoe UI"/>
              </a:rPr>
              <a:t>with 1-3 verticals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Some competitors have good coverage in </a:t>
            </a:r>
            <a:r>
              <a:rPr lang="en-US" sz="2000" b="1" dirty="0">
                <a:latin typeface="Segoe UI"/>
                <a:cs typeface="Segoe UI"/>
              </a:rPr>
              <a:t>multiple verticals</a:t>
            </a:r>
            <a:r>
              <a:rPr lang="en-US" sz="2000" dirty="0">
                <a:latin typeface="Segoe UI"/>
                <a:cs typeface="Segoe UI"/>
              </a:rPr>
              <a:t> with 1-3 regions</a:t>
            </a:r>
          </a:p>
          <a:p>
            <a:pPr lvl="1">
              <a:buFont typeface="System Font Regular"/>
              <a:buChar char="-"/>
            </a:pPr>
            <a:r>
              <a:rPr lang="en-US" sz="2000" dirty="0">
                <a:latin typeface="Segoe UI"/>
                <a:cs typeface="Segoe UI"/>
              </a:rPr>
              <a:t>But LS Retail is unique with coverage in </a:t>
            </a:r>
            <a:r>
              <a:rPr lang="en-US" sz="2000" b="1" dirty="0">
                <a:latin typeface="Segoe UI"/>
                <a:cs typeface="Segoe UI"/>
              </a:rPr>
              <a:t>multiple verticals in multiple countries </a:t>
            </a:r>
            <a:endParaRPr lang="en-US" sz="2000" b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8F509-651B-96EA-3ACB-8285FF0B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000" b="1">
                <a:latin typeface="Segoe UI" panose="020B0502040204020203" pitchFamily="34" charset="0"/>
                <a:cs typeface="Segoe UI" panose="020B0502040204020203" pitchFamily="34" charset="0"/>
              </a:rPr>
              <a:t>A global POS solution </a:t>
            </a:r>
          </a:p>
        </p:txBody>
      </p:sp>
      <p:pic>
        <p:nvPicPr>
          <p:cNvPr id="4" name="Picture 3" descr="A close up of a planet&#10;&#10;Description automatically generated">
            <a:extLst>
              <a:ext uri="{FF2B5EF4-FFF2-40B4-BE49-F238E27FC236}">
                <a16:creationId xmlns:a16="http://schemas.microsoft.com/office/drawing/2014/main" id="{4FC8B48D-5B59-9885-C47C-BB15E3326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396" y="408631"/>
            <a:ext cx="5817870" cy="581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74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1FF81FD0-2C90-1E0E-2CE7-10D58E3905D2}"/>
              </a:ext>
            </a:extLst>
          </p:cNvPr>
          <p:cNvSpPr txBox="1"/>
          <p:nvPr/>
        </p:nvSpPr>
        <p:spPr>
          <a:xfrm>
            <a:off x="270875" y="521471"/>
            <a:ext cx="5309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feature rich solution for your retail operations</a:t>
            </a:r>
          </a:p>
        </p:txBody>
      </p:sp>
      <p:pic>
        <p:nvPicPr>
          <p:cNvPr id="95" name="Picture 94" descr="A hand holding a shopping bag and a computer&#10;&#10;Description automatically generated">
            <a:extLst>
              <a:ext uri="{FF2B5EF4-FFF2-40B4-BE49-F238E27FC236}">
                <a16:creationId xmlns:a16="http://schemas.microsoft.com/office/drawing/2014/main" id="{D2E8C302-84FF-FEA3-6E12-43E78D3DC9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" y="2477098"/>
            <a:ext cx="4197350" cy="4172316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14C8650E-24B5-23E0-A5EC-389900012D40}"/>
              </a:ext>
            </a:extLst>
          </p:cNvPr>
          <p:cNvSpPr/>
          <p:nvPr/>
        </p:nvSpPr>
        <p:spPr>
          <a:xfrm>
            <a:off x="9369482" y="5117333"/>
            <a:ext cx="2387373" cy="1485319"/>
          </a:xfrm>
          <a:custGeom>
            <a:avLst/>
            <a:gdLst>
              <a:gd name="connsiteX0" fmla="*/ 141847 w 2387373"/>
              <a:gd name="connsiteY0" fmla="*/ 0 h 1485319"/>
              <a:gd name="connsiteX1" fmla="*/ 2245526 w 2387373"/>
              <a:gd name="connsiteY1" fmla="*/ 0 h 1485319"/>
              <a:gd name="connsiteX2" fmla="*/ 2387373 w 2387373"/>
              <a:gd name="connsiteY2" fmla="*/ 167332 h 1485319"/>
              <a:gd name="connsiteX3" fmla="*/ 2387373 w 2387373"/>
              <a:gd name="connsiteY3" fmla="*/ 268068 h 1485319"/>
              <a:gd name="connsiteX4" fmla="*/ 2387373 w 2387373"/>
              <a:gd name="connsiteY4" fmla="*/ 295031 h 1485319"/>
              <a:gd name="connsiteX5" fmla="*/ 2387373 w 2387373"/>
              <a:gd name="connsiteY5" fmla="*/ 314472 h 1485319"/>
              <a:gd name="connsiteX6" fmla="*/ 2387373 w 2387373"/>
              <a:gd name="connsiteY6" fmla="*/ 358696 h 1485319"/>
              <a:gd name="connsiteX7" fmla="*/ 2387373 w 2387373"/>
              <a:gd name="connsiteY7" fmla="*/ 373394 h 1485319"/>
              <a:gd name="connsiteX8" fmla="*/ 2387373 w 2387373"/>
              <a:gd name="connsiteY8" fmla="*/ 378136 h 1485319"/>
              <a:gd name="connsiteX9" fmla="*/ 2387373 w 2387373"/>
              <a:gd name="connsiteY9" fmla="*/ 405099 h 1485319"/>
              <a:gd name="connsiteX10" fmla="*/ 2387373 w 2387373"/>
              <a:gd name="connsiteY10" fmla="*/ 457889 h 1485319"/>
              <a:gd name="connsiteX11" fmla="*/ 2387373 w 2387373"/>
              <a:gd name="connsiteY11" fmla="*/ 474130 h 1485319"/>
              <a:gd name="connsiteX12" fmla="*/ 2387373 w 2387373"/>
              <a:gd name="connsiteY12" fmla="*/ 501093 h 1485319"/>
              <a:gd name="connsiteX13" fmla="*/ 2387373 w 2387373"/>
              <a:gd name="connsiteY13" fmla="*/ 505835 h 1485319"/>
              <a:gd name="connsiteX14" fmla="*/ 2387373 w 2387373"/>
              <a:gd name="connsiteY14" fmla="*/ 520534 h 1485319"/>
              <a:gd name="connsiteX15" fmla="*/ 2387373 w 2387373"/>
              <a:gd name="connsiteY15" fmla="*/ 558625 h 1485319"/>
              <a:gd name="connsiteX16" fmla="*/ 2387373 w 2387373"/>
              <a:gd name="connsiteY16" fmla="*/ 564758 h 1485319"/>
              <a:gd name="connsiteX17" fmla="*/ 2387373 w 2387373"/>
              <a:gd name="connsiteY17" fmla="*/ 584198 h 1485319"/>
              <a:gd name="connsiteX18" fmla="*/ 2387373 w 2387373"/>
              <a:gd name="connsiteY18" fmla="*/ 585588 h 1485319"/>
              <a:gd name="connsiteX19" fmla="*/ 2387373 w 2387373"/>
              <a:gd name="connsiteY19" fmla="*/ 605029 h 1485319"/>
              <a:gd name="connsiteX20" fmla="*/ 2387373 w 2387373"/>
              <a:gd name="connsiteY20" fmla="*/ 611161 h 1485319"/>
              <a:gd name="connsiteX21" fmla="*/ 2387373 w 2387373"/>
              <a:gd name="connsiteY21" fmla="*/ 649253 h 1485319"/>
              <a:gd name="connsiteX22" fmla="*/ 2387373 w 2387373"/>
              <a:gd name="connsiteY22" fmla="*/ 663951 h 1485319"/>
              <a:gd name="connsiteX23" fmla="*/ 2387373 w 2387373"/>
              <a:gd name="connsiteY23" fmla="*/ 668693 h 1485319"/>
              <a:gd name="connsiteX24" fmla="*/ 2387373 w 2387373"/>
              <a:gd name="connsiteY24" fmla="*/ 688927 h 1485319"/>
              <a:gd name="connsiteX25" fmla="*/ 2387373 w 2387373"/>
              <a:gd name="connsiteY25" fmla="*/ 695656 h 1485319"/>
              <a:gd name="connsiteX26" fmla="*/ 2387373 w 2387373"/>
              <a:gd name="connsiteY26" fmla="*/ 711897 h 1485319"/>
              <a:gd name="connsiteX27" fmla="*/ 2387373 w 2387373"/>
              <a:gd name="connsiteY27" fmla="*/ 764687 h 1485319"/>
              <a:gd name="connsiteX28" fmla="*/ 2387373 w 2387373"/>
              <a:gd name="connsiteY28" fmla="*/ 789663 h 1485319"/>
              <a:gd name="connsiteX29" fmla="*/ 2387373 w 2387373"/>
              <a:gd name="connsiteY29" fmla="*/ 791650 h 1485319"/>
              <a:gd name="connsiteX30" fmla="*/ 2387373 w 2387373"/>
              <a:gd name="connsiteY30" fmla="*/ 796392 h 1485319"/>
              <a:gd name="connsiteX31" fmla="*/ 2387373 w 2387373"/>
              <a:gd name="connsiteY31" fmla="*/ 811091 h 1485319"/>
              <a:gd name="connsiteX32" fmla="*/ 2387373 w 2387373"/>
              <a:gd name="connsiteY32" fmla="*/ 816626 h 1485319"/>
              <a:gd name="connsiteX33" fmla="*/ 2387373 w 2387373"/>
              <a:gd name="connsiteY33" fmla="*/ 836067 h 1485319"/>
              <a:gd name="connsiteX34" fmla="*/ 2387373 w 2387373"/>
              <a:gd name="connsiteY34" fmla="*/ 855315 h 1485319"/>
              <a:gd name="connsiteX35" fmla="*/ 2387373 w 2387373"/>
              <a:gd name="connsiteY35" fmla="*/ 874755 h 1485319"/>
              <a:gd name="connsiteX36" fmla="*/ 2387373 w 2387373"/>
              <a:gd name="connsiteY36" fmla="*/ 880291 h 1485319"/>
              <a:gd name="connsiteX37" fmla="*/ 2387373 w 2387373"/>
              <a:gd name="connsiteY37" fmla="*/ 899731 h 1485319"/>
              <a:gd name="connsiteX38" fmla="*/ 2387373 w 2387373"/>
              <a:gd name="connsiteY38" fmla="*/ 901718 h 1485319"/>
              <a:gd name="connsiteX39" fmla="*/ 2387373 w 2387373"/>
              <a:gd name="connsiteY39" fmla="*/ 926694 h 1485319"/>
              <a:gd name="connsiteX40" fmla="*/ 2387373 w 2387373"/>
              <a:gd name="connsiteY40" fmla="*/ 979484 h 1485319"/>
              <a:gd name="connsiteX41" fmla="*/ 2387373 w 2387373"/>
              <a:gd name="connsiteY41" fmla="*/ 1002454 h 1485319"/>
              <a:gd name="connsiteX42" fmla="*/ 2387373 w 2387373"/>
              <a:gd name="connsiteY42" fmla="*/ 1027430 h 1485319"/>
              <a:gd name="connsiteX43" fmla="*/ 2387373 w 2387373"/>
              <a:gd name="connsiteY43" fmla="*/ 1080220 h 1485319"/>
              <a:gd name="connsiteX44" fmla="*/ 2387373 w 2387373"/>
              <a:gd name="connsiteY44" fmla="*/ 1107183 h 1485319"/>
              <a:gd name="connsiteX45" fmla="*/ 2387373 w 2387373"/>
              <a:gd name="connsiteY45" fmla="*/ 1126624 h 1485319"/>
              <a:gd name="connsiteX46" fmla="*/ 2387373 w 2387373"/>
              <a:gd name="connsiteY46" fmla="*/ 1170848 h 1485319"/>
              <a:gd name="connsiteX47" fmla="*/ 2387373 w 2387373"/>
              <a:gd name="connsiteY47" fmla="*/ 1190288 h 1485319"/>
              <a:gd name="connsiteX48" fmla="*/ 2387373 w 2387373"/>
              <a:gd name="connsiteY48" fmla="*/ 1217251 h 1485319"/>
              <a:gd name="connsiteX49" fmla="*/ 2387373 w 2387373"/>
              <a:gd name="connsiteY49" fmla="*/ 1317987 h 1485319"/>
              <a:gd name="connsiteX50" fmla="*/ 2245526 w 2387373"/>
              <a:gd name="connsiteY50" fmla="*/ 1485319 h 1485319"/>
              <a:gd name="connsiteX51" fmla="*/ 141847 w 2387373"/>
              <a:gd name="connsiteY51" fmla="*/ 1485319 h 1485319"/>
              <a:gd name="connsiteX52" fmla="*/ 0 w 2387373"/>
              <a:gd name="connsiteY52" fmla="*/ 1317987 h 1485319"/>
              <a:gd name="connsiteX53" fmla="*/ 0 w 2387373"/>
              <a:gd name="connsiteY53" fmla="*/ 1217251 h 1485319"/>
              <a:gd name="connsiteX54" fmla="*/ 0 w 2387373"/>
              <a:gd name="connsiteY54" fmla="*/ 1190288 h 1485319"/>
              <a:gd name="connsiteX55" fmla="*/ 0 w 2387373"/>
              <a:gd name="connsiteY55" fmla="*/ 1170848 h 1485319"/>
              <a:gd name="connsiteX56" fmla="*/ 0 w 2387373"/>
              <a:gd name="connsiteY56" fmla="*/ 1126624 h 1485319"/>
              <a:gd name="connsiteX57" fmla="*/ 0 w 2387373"/>
              <a:gd name="connsiteY57" fmla="*/ 1107183 h 1485319"/>
              <a:gd name="connsiteX58" fmla="*/ 0 w 2387373"/>
              <a:gd name="connsiteY58" fmla="*/ 1080220 h 1485319"/>
              <a:gd name="connsiteX59" fmla="*/ 0 w 2387373"/>
              <a:gd name="connsiteY59" fmla="*/ 1027430 h 1485319"/>
              <a:gd name="connsiteX60" fmla="*/ 0 w 2387373"/>
              <a:gd name="connsiteY60" fmla="*/ 1002454 h 1485319"/>
              <a:gd name="connsiteX61" fmla="*/ 0 w 2387373"/>
              <a:gd name="connsiteY61" fmla="*/ 979484 h 1485319"/>
              <a:gd name="connsiteX62" fmla="*/ 0 w 2387373"/>
              <a:gd name="connsiteY62" fmla="*/ 926694 h 1485319"/>
              <a:gd name="connsiteX63" fmla="*/ 0 w 2387373"/>
              <a:gd name="connsiteY63" fmla="*/ 901718 h 1485319"/>
              <a:gd name="connsiteX64" fmla="*/ 0 w 2387373"/>
              <a:gd name="connsiteY64" fmla="*/ 899731 h 1485319"/>
              <a:gd name="connsiteX65" fmla="*/ 0 w 2387373"/>
              <a:gd name="connsiteY65" fmla="*/ 880291 h 1485319"/>
              <a:gd name="connsiteX66" fmla="*/ 0 w 2387373"/>
              <a:gd name="connsiteY66" fmla="*/ 874755 h 1485319"/>
              <a:gd name="connsiteX67" fmla="*/ 0 w 2387373"/>
              <a:gd name="connsiteY67" fmla="*/ 855315 h 1485319"/>
              <a:gd name="connsiteX68" fmla="*/ 0 w 2387373"/>
              <a:gd name="connsiteY68" fmla="*/ 836067 h 1485319"/>
              <a:gd name="connsiteX69" fmla="*/ 0 w 2387373"/>
              <a:gd name="connsiteY69" fmla="*/ 816626 h 1485319"/>
              <a:gd name="connsiteX70" fmla="*/ 0 w 2387373"/>
              <a:gd name="connsiteY70" fmla="*/ 811091 h 1485319"/>
              <a:gd name="connsiteX71" fmla="*/ 0 w 2387373"/>
              <a:gd name="connsiteY71" fmla="*/ 796392 h 1485319"/>
              <a:gd name="connsiteX72" fmla="*/ 0 w 2387373"/>
              <a:gd name="connsiteY72" fmla="*/ 791650 h 1485319"/>
              <a:gd name="connsiteX73" fmla="*/ 0 w 2387373"/>
              <a:gd name="connsiteY73" fmla="*/ 789663 h 1485319"/>
              <a:gd name="connsiteX74" fmla="*/ 0 w 2387373"/>
              <a:gd name="connsiteY74" fmla="*/ 764687 h 1485319"/>
              <a:gd name="connsiteX75" fmla="*/ 0 w 2387373"/>
              <a:gd name="connsiteY75" fmla="*/ 711897 h 1485319"/>
              <a:gd name="connsiteX76" fmla="*/ 0 w 2387373"/>
              <a:gd name="connsiteY76" fmla="*/ 695656 h 1485319"/>
              <a:gd name="connsiteX77" fmla="*/ 0 w 2387373"/>
              <a:gd name="connsiteY77" fmla="*/ 688927 h 1485319"/>
              <a:gd name="connsiteX78" fmla="*/ 0 w 2387373"/>
              <a:gd name="connsiteY78" fmla="*/ 668693 h 1485319"/>
              <a:gd name="connsiteX79" fmla="*/ 0 w 2387373"/>
              <a:gd name="connsiteY79" fmla="*/ 663951 h 1485319"/>
              <a:gd name="connsiteX80" fmla="*/ 0 w 2387373"/>
              <a:gd name="connsiteY80" fmla="*/ 649253 h 1485319"/>
              <a:gd name="connsiteX81" fmla="*/ 0 w 2387373"/>
              <a:gd name="connsiteY81" fmla="*/ 611161 h 1485319"/>
              <a:gd name="connsiteX82" fmla="*/ 0 w 2387373"/>
              <a:gd name="connsiteY82" fmla="*/ 605029 h 1485319"/>
              <a:gd name="connsiteX83" fmla="*/ 0 w 2387373"/>
              <a:gd name="connsiteY83" fmla="*/ 585588 h 1485319"/>
              <a:gd name="connsiteX84" fmla="*/ 0 w 2387373"/>
              <a:gd name="connsiteY84" fmla="*/ 584198 h 1485319"/>
              <a:gd name="connsiteX85" fmla="*/ 0 w 2387373"/>
              <a:gd name="connsiteY85" fmla="*/ 564758 h 1485319"/>
              <a:gd name="connsiteX86" fmla="*/ 0 w 2387373"/>
              <a:gd name="connsiteY86" fmla="*/ 558625 h 1485319"/>
              <a:gd name="connsiteX87" fmla="*/ 0 w 2387373"/>
              <a:gd name="connsiteY87" fmla="*/ 520534 h 1485319"/>
              <a:gd name="connsiteX88" fmla="*/ 0 w 2387373"/>
              <a:gd name="connsiteY88" fmla="*/ 505835 h 1485319"/>
              <a:gd name="connsiteX89" fmla="*/ 0 w 2387373"/>
              <a:gd name="connsiteY89" fmla="*/ 501093 h 1485319"/>
              <a:gd name="connsiteX90" fmla="*/ 0 w 2387373"/>
              <a:gd name="connsiteY90" fmla="*/ 474130 h 1485319"/>
              <a:gd name="connsiteX91" fmla="*/ 0 w 2387373"/>
              <a:gd name="connsiteY91" fmla="*/ 457889 h 1485319"/>
              <a:gd name="connsiteX92" fmla="*/ 0 w 2387373"/>
              <a:gd name="connsiteY92" fmla="*/ 405099 h 1485319"/>
              <a:gd name="connsiteX93" fmla="*/ 0 w 2387373"/>
              <a:gd name="connsiteY93" fmla="*/ 378136 h 1485319"/>
              <a:gd name="connsiteX94" fmla="*/ 0 w 2387373"/>
              <a:gd name="connsiteY94" fmla="*/ 373394 h 1485319"/>
              <a:gd name="connsiteX95" fmla="*/ 0 w 2387373"/>
              <a:gd name="connsiteY95" fmla="*/ 358696 h 1485319"/>
              <a:gd name="connsiteX96" fmla="*/ 0 w 2387373"/>
              <a:gd name="connsiteY96" fmla="*/ 314472 h 1485319"/>
              <a:gd name="connsiteX97" fmla="*/ 0 w 2387373"/>
              <a:gd name="connsiteY97" fmla="*/ 295031 h 1485319"/>
              <a:gd name="connsiteX98" fmla="*/ 0 w 2387373"/>
              <a:gd name="connsiteY98" fmla="*/ 268068 h 1485319"/>
              <a:gd name="connsiteX99" fmla="*/ 0 w 2387373"/>
              <a:gd name="connsiteY99" fmla="*/ 167332 h 1485319"/>
              <a:gd name="connsiteX100" fmla="*/ 141847 w 2387373"/>
              <a:gd name="connsiteY100" fmla="*/ 0 h 148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387373" h="1485319">
                <a:moveTo>
                  <a:pt x="141847" y="0"/>
                </a:moveTo>
                <a:lnTo>
                  <a:pt x="2245526" y="0"/>
                </a:lnTo>
                <a:cubicBezTo>
                  <a:pt x="2323866" y="0"/>
                  <a:pt x="2387373" y="74917"/>
                  <a:pt x="2387373" y="167332"/>
                </a:cubicBezTo>
                <a:lnTo>
                  <a:pt x="2387373" y="268068"/>
                </a:lnTo>
                <a:lnTo>
                  <a:pt x="2387373" y="295031"/>
                </a:lnTo>
                <a:lnTo>
                  <a:pt x="2387373" y="314472"/>
                </a:lnTo>
                <a:lnTo>
                  <a:pt x="2387373" y="358696"/>
                </a:lnTo>
                <a:lnTo>
                  <a:pt x="2387373" y="373394"/>
                </a:lnTo>
                <a:lnTo>
                  <a:pt x="2387373" y="378136"/>
                </a:lnTo>
                <a:lnTo>
                  <a:pt x="2387373" y="405099"/>
                </a:lnTo>
                <a:lnTo>
                  <a:pt x="2387373" y="457889"/>
                </a:lnTo>
                <a:lnTo>
                  <a:pt x="2387373" y="474130"/>
                </a:lnTo>
                <a:lnTo>
                  <a:pt x="2387373" y="501093"/>
                </a:lnTo>
                <a:lnTo>
                  <a:pt x="2387373" y="505835"/>
                </a:lnTo>
                <a:lnTo>
                  <a:pt x="2387373" y="520534"/>
                </a:lnTo>
                <a:lnTo>
                  <a:pt x="2387373" y="558625"/>
                </a:lnTo>
                <a:lnTo>
                  <a:pt x="2387373" y="564758"/>
                </a:lnTo>
                <a:lnTo>
                  <a:pt x="2387373" y="584198"/>
                </a:lnTo>
                <a:lnTo>
                  <a:pt x="2387373" y="585588"/>
                </a:lnTo>
                <a:lnTo>
                  <a:pt x="2387373" y="605029"/>
                </a:lnTo>
                <a:lnTo>
                  <a:pt x="2387373" y="611161"/>
                </a:lnTo>
                <a:lnTo>
                  <a:pt x="2387373" y="649253"/>
                </a:lnTo>
                <a:lnTo>
                  <a:pt x="2387373" y="663951"/>
                </a:lnTo>
                <a:lnTo>
                  <a:pt x="2387373" y="668693"/>
                </a:lnTo>
                <a:lnTo>
                  <a:pt x="2387373" y="688927"/>
                </a:lnTo>
                <a:lnTo>
                  <a:pt x="2387373" y="695656"/>
                </a:lnTo>
                <a:lnTo>
                  <a:pt x="2387373" y="711897"/>
                </a:lnTo>
                <a:lnTo>
                  <a:pt x="2387373" y="764687"/>
                </a:lnTo>
                <a:lnTo>
                  <a:pt x="2387373" y="789663"/>
                </a:lnTo>
                <a:lnTo>
                  <a:pt x="2387373" y="791650"/>
                </a:lnTo>
                <a:lnTo>
                  <a:pt x="2387373" y="796392"/>
                </a:lnTo>
                <a:lnTo>
                  <a:pt x="2387373" y="811091"/>
                </a:lnTo>
                <a:lnTo>
                  <a:pt x="2387373" y="816626"/>
                </a:lnTo>
                <a:lnTo>
                  <a:pt x="2387373" y="836067"/>
                </a:lnTo>
                <a:lnTo>
                  <a:pt x="2387373" y="855315"/>
                </a:lnTo>
                <a:lnTo>
                  <a:pt x="2387373" y="874755"/>
                </a:lnTo>
                <a:lnTo>
                  <a:pt x="2387373" y="880291"/>
                </a:lnTo>
                <a:lnTo>
                  <a:pt x="2387373" y="899731"/>
                </a:lnTo>
                <a:lnTo>
                  <a:pt x="2387373" y="901718"/>
                </a:lnTo>
                <a:lnTo>
                  <a:pt x="2387373" y="926694"/>
                </a:lnTo>
                <a:lnTo>
                  <a:pt x="2387373" y="979484"/>
                </a:lnTo>
                <a:lnTo>
                  <a:pt x="2387373" y="1002454"/>
                </a:lnTo>
                <a:lnTo>
                  <a:pt x="2387373" y="1027430"/>
                </a:lnTo>
                <a:lnTo>
                  <a:pt x="2387373" y="1080220"/>
                </a:lnTo>
                <a:lnTo>
                  <a:pt x="2387373" y="1107183"/>
                </a:lnTo>
                <a:lnTo>
                  <a:pt x="2387373" y="1126624"/>
                </a:lnTo>
                <a:lnTo>
                  <a:pt x="2387373" y="1170848"/>
                </a:lnTo>
                <a:lnTo>
                  <a:pt x="2387373" y="1190288"/>
                </a:lnTo>
                <a:lnTo>
                  <a:pt x="2387373" y="1217251"/>
                </a:lnTo>
                <a:lnTo>
                  <a:pt x="2387373" y="1317987"/>
                </a:lnTo>
                <a:cubicBezTo>
                  <a:pt x="2387373" y="1410402"/>
                  <a:pt x="2323866" y="1485319"/>
                  <a:pt x="2245526" y="1485319"/>
                </a:cubicBezTo>
                <a:lnTo>
                  <a:pt x="141847" y="1485319"/>
                </a:lnTo>
                <a:cubicBezTo>
                  <a:pt x="63507" y="1485319"/>
                  <a:pt x="0" y="1410402"/>
                  <a:pt x="0" y="1317987"/>
                </a:cubicBezTo>
                <a:lnTo>
                  <a:pt x="0" y="1217251"/>
                </a:lnTo>
                <a:lnTo>
                  <a:pt x="0" y="1190288"/>
                </a:lnTo>
                <a:lnTo>
                  <a:pt x="0" y="1170848"/>
                </a:lnTo>
                <a:lnTo>
                  <a:pt x="0" y="1126624"/>
                </a:lnTo>
                <a:lnTo>
                  <a:pt x="0" y="1107183"/>
                </a:lnTo>
                <a:lnTo>
                  <a:pt x="0" y="1080220"/>
                </a:lnTo>
                <a:lnTo>
                  <a:pt x="0" y="1027430"/>
                </a:lnTo>
                <a:lnTo>
                  <a:pt x="0" y="1002454"/>
                </a:lnTo>
                <a:lnTo>
                  <a:pt x="0" y="979484"/>
                </a:lnTo>
                <a:lnTo>
                  <a:pt x="0" y="926694"/>
                </a:lnTo>
                <a:lnTo>
                  <a:pt x="0" y="901718"/>
                </a:lnTo>
                <a:lnTo>
                  <a:pt x="0" y="899731"/>
                </a:lnTo>
                <a:lnTo>
                  <a:pt x="0" y="880291"/>
                </a:lnTo>
                <a:lnTo>
                  <a:pt x="0" y="874755"/>
                </a:lnTo>
                <a:lnTo>
                  <a:pt x="0" y="855315"/>
                </a:lnTo>
                <a:lnTo>
                  <a:pt x="0" y="836067"/>
                </a:lnTo>
                <a:lnTo>
                  <a:pt x="0" y="816626"/>
                </a:lnTo>
                <a:lnTo>
                  <a:pt x="0" y="811091"/>
                </a:lnTo>
                <a:lnTo>
                  <a:pt x="0" y="796392"/>
                </a:lnTo>
                <a:lnTo>
                  <a:pt x="0" y="791650"/>
                </a:lnTo>
                <a:lnTo>
                  <a:pt x="0" y="789663"/>
                </a:lnTo>
                <a:lnTo>
                  <a:pt x="0" y="764687"/>
                </a:lnTo>
                <a:lnTo>
                  <a:pt x="0" y="711897"/>
                </a:lnTo>
                <a:lnTo>
                  <a:pt x="0" y="695656"/>
                </a:lnTo>
                <a:lnTo>
                  <a:pt x="0" y="688927"/>
                </a:lnTo>
                <a:lnTo>
                  <a:pt x="0" y="668693"/>
                </a:lnTo>
                <a:lnTo>
                  <a:pt x="0" y="663951"/>
                </a:lnTo>
                <a:lnTo>
                  <a:pt x="0" y="649253"/>
                </a:lnTo>
                <a:lnTo>
                  <a:pt x="0" y="611161"/>
                </a:lnTo>
                <a:lnTo>
                  <a:pt x="0" y="605029"/>
                </a:lnTo>
                <a:lnTo>
                  <a:pt x="0" y="585588"/>
                </a:lnTo>
                <a:lnTo>
                  <a:pt x="0" y="584198"/>
                </a:lnTo>
                <a:lnTo>
                  <a:pt x="0" y="564758"/>
                </a:lnTo>
                <a:lnTo>
                  <a:pt x="0" y="558625"/>
                </a:lnTo>
                <a:lnTo>
                  <a:pt x="0" y="520534"/>
                </a:lnTo>
                <a:lnTo>
                  <a:pt x="0" y="505835"/>
                </a:lnTo>
                <a:lnTo>
                  <a:pt x="0" y="501093"/>
                </a:lnTo>
                <a:lnTo>
                  <a:pt x="0" y="474130"/>
                </a:lnTo>
                <a:lnTo>
                  <a:pt x="0" y="457889"/>
                </a:lnTo>
                <a:lnTo>
                  <a:pt x="0" y="405099"/>
                </a:lnTo>
                <a:lnTo>
                  <a:pt x="0" y="378136"/>
                </a:lnTo>
                <a:lnTo>
                  <a:pt x="0" y="373394"/>
                </a:lnTo>
                <a:lnTo>
                  <a:pt x="0" y="358696"/>
                </a:lnTo>
                <a:lnTo>
                  <a:pt x="0" y="314472"/>
                </a:lnTo>
                <a:lnTo>
                  <a:pt x="0" y="295031"/>
                </a:lnTo>
                <a:lnTo>
                  <a:pt x="0" y="268068"/>
                </a:lnTo>
                <a:lnTo>
                  <a:pt x="0" y="167332"/>
                </a:lnTo>
                <a:cubicBezTo>
                  <a:pt x="0" y="74917"/>
                  <a:pt x="63507" y="0"/>
                  <a:pt x="141847" y="0"/>
                </a:cubicBezTo>
                <a:close/>
              </a:path>
            </a:pathLst>
          </a:custGeom>
          <a:solidFill>
            <a:srgbClr val="88BDC9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7D5F9-A5E9-5AC7-DA6E-9F30695B4374}"/>
              </a:ext>
            </a:extLst>
          </p:cNvPr>
          <p:cNvSpPr txBox="1"/>
          <p:nvPr/>
        </p:nvSpPr>
        <p:spPr>
          <a:xfrm>
            <a:off x="6722704" y="190613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328C8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office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242EC3-F219-F48D-E8AA-3B795684AE63}"/>
              </a:ext>
            </a:extLst>
          </p:cNvPr>
          <p:cNvGrpSpPr/>
          <p:nvPr/>
        </p:nvGrpSpPr>
        <p:grpSpPr>
          <a:xfrm>
            <a:off x="6722706" y="679070"/>
            <a:ext cx="2384258" cy="5923582"/>
            <a:chOff x="6722706" y="884169"/>
            <a:chExt cx="2384258" cy="592358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14F91A4-C0EF-220E-9BB9-CA21BE65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22706" y="884169"/>
              <a:ext cx="2384258" cy="5923582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EA897A9-6299-67CC-716F-CD3DDF04B359}"/>
                </a:ext>
              </a:extLst>
            </p:cNvPr>
            <p:cNvSpPr/>
            <p:nvPr/>
          </p:nvSpPr>
          <p:spPr>
            <a:xfrm>
              <a:off x="6884765" y="3854187"/>
              <a:ext cx="2060136" cy="2794944"/>
            </a:xfrm>
            <a:custGeom>
              <a:avLst/>
              <a:gdLst>
                <a:gd name="connsiteX0" fmla="*/ 58479 w 2060136"/>
                <a:gd name="connsiteY0" fmla="*/ 0 h 2468914"/>
                <a:gd name="connsiteX1" fmla="*/ 2001657 w 2060136"/>
                <a:gd name="connsiteY1" fmla="*/ 0 h 2468914"/>
                <a:gd name="connsiteX2" fmla="*/ 2060136 w 2060136"/>
                <a:gd name="connsiteY2" fmla="*/ 58479 h 2468914"/>
                <a:gd name="connsiteX3" fmla="*/ 2060136 w 2060136"/>
                <a:gd name="connsiteY3" fmla="*/ 189106 h 2468914"/>
                <a:gd name="connsiteX4" fmla="*/ 2060136 w 2060136"/>
                <a:gd name="connsiteY4" fmla="*/ 292386 h 2468914"/>
                <a:gd name="connsiteX5" fmla="*/ 2060136 w 2060136"/>
                <a:gd name="connsiteY5" fmla="*/ 370283 h 2468914"/>
                <a:gd name="connsiteX6" fmla="*/ 2060136 w 2060136"/>
                <a:gd name="connsiteY6" fmla="*/ 403710 h 2468914"/>
                <a:gd name="connsiteX7" fmla="*/ 2060136 w 2060136"/>
                <a:gd name="connsiteY7" fmla="*/ 423013 h 2468914"/>
                <a:gd name="connsiteX8" fmla="*/ 2060136 w 2060136"/>
                <a:gd name="connsiteY8" fmla="*/ 637617 h 2468914"/>
                <a:gd name="connsiteX9" fmla="*/ 2060136 w 2060136"/>
                <a:gd name="connsiteY9" fmla="*/ 730282 h 2468914"/>
                <a:gd name="connsiteX10" fmla="*/ 2060136 w 2060136"/>
                <a:gd name="connsiteY10" fmla="*/ 823589 h 2468914"/>
                <a:gd name="connsiteX11" fmla="*/ 2060136 w 2060136"/>
                <a:gd name="connsiteY11" fmla="*/ 954216 h 2468914"/>
                <a:gd name="connsiteX12" fmla="*/ 2060136 w 2060136"/>
                <a:gd name="connsiteY12" fmla="*/ 964189 h 2468914"/>
                <a:gd name="connsiteX13" fmla="*/ 2060136 w 2060136"/>
                <a:gd name="connsiteY13" fmla="*/ 1057496 h 2468914"/>
                <a:gd name="connsiteX14" fmla="*/ 2060136 w 2060136"/>
                <a:gd name="connsiteY14" fmla="*/ 1135393 h 2468914"/>
                <a:gd name="connsiteX15" fmla="*/ 2060136 w 2060136"/>
                <a:gd name="connsiteY15" fmla="*/ 1168820 h 2468914"/>
                <a:gd name="connsiteX16" fmla="*/ 2060136 w 2060136"/>
                <a:gd name="connsiteY16" fmla="*/ 1188123 h 2468914"/>
                <a:gd name="connsiteX17" fmla="*/ 2060136 w 2060136"/>
                <a:gd name="connsiteY17" fmla="*/ 1366182 h 2468914"/>
                <a:gd name="connsiteX18" fmla="*/ 2060136 w 2060136"/>
                <a:gd name="connsiteY18" fmla="*/ 1402727 h 2468914"/>
                <a:gd name="connsiteX19" fmla="*/ 2060136 w 2060136"/>
                <a:gd name="connsiteY19" fmla="*/ 1411418 h 2468914"/>
                <a:gd name="connsiteX20" fmla="*/ 2060136 w 2060136"/>
                <a:gd name="connsiteY20" fmla="*/ 1495392 h 2468914"/>
                <a:gd name="connsiteX21" fmla="*/ 2060136 w 2060136"/>
                <a:gd name="connsiteY21" fmla="*/ 1645325 h 2468914"/>
                <a:gd name="connsiteX22" fmla="*/ 2060136 w 2060136"/>
                <a:gd name="connsiteY22" fmla="*/ 1729299 h 2468914"/>
                <a:gd name="connsiteX23" fmla="*/ 2060136 w 2060136"/>
                <a:gd name="connsiteY23" fmla="*/ 2131292 h 2468914"/>
                <a:gd name="connsiteX24" fmla="*/ 2057095 w 2060136"/>
                <a:gd name="connsiteY24" fmla="*/ 2161463 h 2468914"/>
                <a:gd name="connsiteX25" fmla="*/ 2060136 w 2060136"/>
                <a:gd name="connsiteY25" fmla="*/ 2176528 h 2468914"/>
                <a:gd name="connsiteX26" fmla="*/ 2060136 w 2060136"/>
                <a:gd name="connsiteY26" fmla="*/ 2410435 h 2468914"/>
                <a:gd name="connsiteX27" fmla="*/ 2001657 w 2060136"/>
                <a:gd name="connsiteY27" fmla="*/ 2468914 h 2468914"/>
                <a:gd name="connsiteX28" fmla="*/ 58479 w 2060136"/>
                <a:gd name="connsiteY28" fmla="*/ 2468914 h 2468914"/>
                <a:gd name="connsiteX29" fmla="*/ 0 w 2060136"/>
                <a:gd name="connsiteY29" fmla="*/ 2410435 h 2468914"/>
                <a:gd name="connsiteX30" fmla="*/ 0 w 2060136"/>
                <a:gd name="connsiteY30" fmla="*/ 2176528 h 2468914"/>
                <a:gd name="connsiteX31" fmla="*/ 3042 w 2060136"/>
                <a:gd name="connsiteY31" fmla="*/ 2161463 h 2468914"/>
                <a:gd name="connsiteX32" fmla="*/ 0 w 2060136"/>
                <a:gd name="connsiteY32" fmla="*/ 2131292 h 2468914"/>
                <a:gd name="connsiteX33" fmla="*/ 0 w 2060136"/>
                <a:gd name="connsiteY33" fmla="*/ 1729299 h 2468914"/>
                <a:gd name="connsiteX34" fmla="*/ 0 w 2060136"/>
                <a:gd name="connsiteY34" fmla="*/ 1645325 h 2468914"/>
                <a:gd name="connsiteX35" fmla="*/ 0 w 2060136"/>
                <a:gd name="connsiteY35" fmla="*/ 1495392 h 2468914"/>
                <a:gd name="connsiteX36" fmla="*/ 0 w 2060136"/>
                <a:gd name="connsiteY36" fmla="*/ 1411418 h 2468914"/>
                <a:gd name="connsiteX37" fmla="*/ 0 w 2060136"/>
                <a:gd name="connsiteY37" fmla="*/ 1402727 h 2468914"/>
                <a:gd name="connsiteX38" fmla="*/ 0 w 2060136"/>
                <a:gd name="connsiteY38" fmla="*/ 1366182 h 2468914"/>
                <a:gd name="connsiteX39" fmla="*/ 0 w 2060136"/>
                <a:gd name="connsiteY39" fmla="*/ 1188123 h 2468914"/>
                <a:gd name="connsiteX40" fmla="*/ 0 w 2060136"/>
                <a:gd name="connsiteY40" fmla="*/ 1168820 h 2468914"/>
                <a:gd name="connsiteX41" fmla="*/ 0 w 2060136"/>
                <a:gd name="connsiteY41" fmla="*/ 1135393 h 2468914"/>
                <a:gd name="connsiteX42" fmla="*/ 0 w 2060136"/>
                <a:gd name="connsiteY42" fmla="*/ 1057496 h 2468914"/>
                <a:gd name="connsiteX43" fmla="*/ 0 w 2060136"/>
                <a:gd name="connsiteY43" fmla="*/ 964189 h 2468914"/>
                <a:gd name="connsiteX44" fmla="*/ 0 w 2060136"/>
                <a:gd name="connsiteY44" fmla="*/ 954216 h 2468914"/>
                <a:gd name="connsiteX45" fmla="*/ 0 w 2060136"/>
                <a:gd name="connsiteY45" fmla="*/ 823589 h 2468914"/>
                <a:gd name="connsiteX46" fmla="*/ 0 w 2060136"/>
                <a:gd name="connsiteY46" fmla="*/ 730282 h 2468914"/>
                <a:gd name="connsiteX47" fmla="*/ 0 w 2060136"/>
                <a:gd name="connsiteY47" fmla="*/ 637617 h 2468914"/>
                <a:gd name="connsiteX48" fmla="*/ 0 w 2060136"/>
                <a:gd name="connsiteY48" fmla="*/ 423013 h 2468914"/>
                <a:gd name="connsiteX49" fmla="*/ 0 w 2060136"/>
                <a:gd name="connsiteY49" fmla="*/ 403710 h 2468914"/>
                <a:gd name="connsiteX50" fmla="*/ 0 w 2060136"/>
                <a:gd name="connsiteY50" fmla="*/ 370283 h 2468914"/>
                <a:gd name="connsiteX51" fmla="*/ 0 w 2060136"/>
                <a:gd name="connsiteY51" fmla="*/ 292386 h 2468914"/>
                <a:gd name="connsiteX52" fmla="*/ 0 w 2060136"/>
                <a:gd name="connsiteY52" fmla="*/ 189106 h 2468914"/>
                <a:gd name="connsiteX53" fmla="*/ 0 w 2060136"/>
                <a:gd name="connsiteY53" fmla="*/ 58479 h 2468914"/>
                <a:gd name="connsiteX54" fmla="*/ 58479 w 2060136"/>
                <a:gd name="connsiteY54" fmla="*/ 0 h 246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060136" h="246891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823589"/>
                  </a:lnTo>
                  <a:lnTo>
                    <a:pt x="2060136" y="954216"/>
                  </a:lnTo>
                  <a:lnTo>
                    <a:pt x="2060136" y="964189"/>
                  </a:lnTo>
                  <a:lnTo>
                    <a:pt x="2060136" y="1057496"/>
                  </a:lnTo>
                  <a:lnTo>
                    <a:pt x="2060136" y="1135393"/>
                  </a:lnTo>
                  <a:lnTo>
                    <a:pt x="2060136" y="1168820"/>
                  </a:lnTo>
                  <a:lnTo>
                    <a:pt x="2060136" y="1188123"/>
                  </a:lnTo>
                  <a:lnTo>
                    <a:pt x="2060136" y="1366182"/>
                  </a:lnTo>
                  <a:lnTo>
                    <a:pt x="2060136" y="1402727"/>
                  </a:lnTo>
                  <a:lnTo>
                    <a:pt x="2060136" y="1411418"/>
                  </a:lnTo>
                  <a:lnTo>
                    <a:pt x="2060136" y="1495392"/>
                  </a:lnTo>
                  <a:lnTo>
                    <a:pt x="2060136" y="1645325"/>
                  </a:lnTo>
                  <a:lnTo>
                    <a:pt x="2060136" y="1729299"/>
                  </a:lnTo>
                  <a:lnTo>
                    <a:pt x="2060136" y="2131292"/>
                  </a:lnTo>
                  <a:lnTo>
                    <a:pt x="2057095" y="2161463"/>
                  </a:lnTo>
                  <a:lnTo>
                    <a:pt x="2060136" y="2176528"/>
                  </a:lnTo>
                  <a:lnTo>
                    <a:pt x="2060136" y="2410435"/>
                  </a:lnTo>
                  <a:cubicBezTo>
                    <a:pt x="2060136" y="2442732"/>
                    <a:pt x="2033954" y="2468914"/>
                    <a:pt x="2001657" y="2468914"/>
                  </a:cubicBezTo>
                  <a:lnTo>
                    <a:pt x="58479" y="2468914"/>
                  </a:lnTo>
                  <a:cubicBezTo>
                    <a:pt x="26182" y="2468914"/>
                    <a:pt x="0" y="2442732"/>
                    <a:pt x="0" y="2410435"/>
                  </a:cubicBezTo>
                  <a:lnTo>
                    <a:pt x="0" y="2176528"/>
                  </a:lnTo>
                  <a:lnTo>
                    <a:pt x="3042" y="2161463"/>
                  </a:lnTo>
                  <a:lnTo>
                    <a:pt x="0" y="2131292"/>
                  </a:lnTo>
                  <a:lnTo>
                    <a:pt x="0" y="1729299"/>
                  </a:lnTo>
                  <a:lnTo>
                    <a:pt x="0" y="1645325"/>
                  </a:lnTo>
                  <a:lnTo>
                    <a:pt x="0" y="1495392"/>
                  </a:lnTo>
                  <a:lnTo>
                    <a:pt x="0" y="1411418"/>
                  </a:lnTo>
                  <a:lnTo>
                    <a:pt x="0" y="1402727"/>
                  </a:lnTo>
                  <a:lnTo>
                    <a:pt x="0" y="1366182"/>
                  </a:lnTo>
                  <a:lnTo>
                    <a:pt x="0" y="1188123"/>
                  </a:lnTo>
                  <a:lnTo>
                    <a:pt x="0" y="1168820"/>
                  </a:lnTo>
                  <a:lnTo>
                    <a:pt x="0" y="1135393"/>
                  </a:lnTo>
                  <a:lnTo>
                    <a:pt x="0" y="1057496"/>
                  </a:lnTo>
                  <a:lnTo>
                    <a:pt x="0" y="964189"/>
                  </a:lnTo>
                  <a:lnTo>
                    <a:pt x="0" y="954216"/>
                  </a:lnTo>
                  <a:lnTo>
                    <a:pt x="0" y="8235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35B9D22-14FE-CDBD-A843-90C33D746A7F}"/>
                </a:ext>
              </a:extLst>
            </p:cNvPr>
            <p:cNvSpPr/>
            <p:nvPr/>
          </p:nvSpPr>
          <p:spPr>
            <a:xfrm>
              <a:off x="6884765" y="1540195"/>
              <a:ext cx="2060136" cy="1703804"/>
            </a:xfrm>
            <a:custGeom>
              <a:avLst/>
              <a:gdLst>
                <a:gd name="connsiteX0" fmla="*/ 58479 w 2060136"/>
                <a:gd name="connsiteY0" fmla="*/ 0 h 1703804"/>
                <a:gd name="connsiteX1" fmla="*/ 2001657 w 2060136"/>
                <a:gd name="connsiteY1" fmla="*/ 0 h 1703804"/>
                <a:gd name="connsiteX2" fmla="*/ 2060136 w 2060136"/>
                <a:gd name="connsiteY2" fmla="*/ 58479 h 1703804"/>
                <a:gd name="connsiteX3" fmla="*/ 2060136 w 2060136"/>
                <a:gd name="connsiteY3" fmla="*/ 189106 h 1703804"/>
                <a:gd name="connsiteX4" fmla="*/ 2060136 w 2060136"/>
                <a:gd name="connsiteY4" fmla="*/ 292386 h 1703804"/>
                <a:gd name="connsiteX5" fmla="*/ 2060136 w 2060136"/>
                <a:gd name="connsiteY5" fmla="*/ 370283 h 1703804"/>
                <a:gd name="connsiteX6" fmla="*/ 2060136 w 2060136"/>
                <a:gd name="connsiteY6" fmla="*/ 403710 h 1703804"/>
                <a:gd name="connsiteX7" fmla="*/ 2060136 w 2060136"/>
                <a:gd name="connsiteY7" fmla="*/ 423013 h 1703804"/>
                <a:gd name="connsiteX8" fmla="*/ 2060136 w 2060136"/>
                <a:gd name="connsiteY8" fmla="*/ 637617 h 1703804"/>
                <a:gd name="connsiteX9" fmla="*/ 2060136 w 2060136"/>
                <a:gd name="connsiteY9" fmla="*/ 730282 h 1703804"/>
                <a:gd name="connsiteX10" fmla="*/ 2060136 w 2060136"/>
                <a:gd name="connsiteY10" fmla="*/ 964189 h 1703804"/>
                <a:gd name="connsiteX11" fmla="*/ 2060136 w 2060136"/>
                <a:gd name="connsiteY11" fmla="*/ 1366182 h 1703804"/>
                <a:gd name="connsiteX12" fmla="*/ 2057095 w 2060136"/>
                <a:gd name="connsiteY12" fmla="*/ 1396353 h 1703804"/>
                <a:gd name="connsiteX13" fmla="*/ 2060136 w 2060136"/>
                <a:gd name="connsiteY13" fmla="*/ 1411418 h 1703804"/>
                <a:gd name="connsiteX14" fmla="*/ 2060136 w 2060136"/>
                <a:gd name="connsiteY14" fmla="*/ 1645325 h 1703804"/>
                <a:gd name="connsiteX15" fmla="*/ 2001657 w 2060136"/>
                <a:gd name="connsiteY15" fmla="*/ 1703804 h 1703804"/>
                <a:gd name="connsiteX16" fmla="*/ 58479 w 2060136"/>
                <a:gd name="connsiteY16" fmla="*/ 1703804 h 1703804"/>
                <a:gd name="connsiteX17" fmla="*/ 0 w 2060136"/>
                <a:gd name="connsiteY17" fmla="*/ 1645325 h 1703804"/>
                <a:gd name="connsiteX18" fmla="*/ 0 w 2060136"/>
                <a:gd name="connsiteY18" fmla="*/ 1411418 h 1703804"/>
                <a:gd name="connsiteX19" fmla="*/ 3042 w 2060136"/>
                <a:gd name="connsiteY19" fmla="*/ 1396353 h 1703804"/>
                <a:gd name="connsiteX20" fmla="*/ 0 w 2060136"/>
                <a:gd name="connsiteY20" fmla="*/ 1366182 h 1703804"/>
                <a:gd name="connsiteX21" fmla="*/ 0 w 2060136"/>
                <a:gd name="connsiteY21" fmla="*/ 964189 h 1703804"/>
                <a:gd name="connsiteX22" fmla="*/ 0 w 2060136"/>
                <a:gd name="connsiteY22" fmla="*/ 730282 h 1703804"/>
                <a:gd name="connsiteX23" fmla="*/ 0 w 2060136"/>
                <a:gd name="connsiteY23" fmla="*/ 637617 h 1703804"/>
                <a:gd name="connsiteX24" fmla="*/ 0 w 2060136"/>
                <a:gd name="connsiteY24" fmla="*/ 423013 h 1703804"/>
                <a:gd name="connsiteX25" fmla="*/ 0 w 2060136"/>
                <a:gd name="connsiteY25" fmla="*/ 403710 h 1703804"/>
                <a:gd name="connsiteX26" fmla="*/ 0 w 2060136"/>
                <a:gd name="connsiteY26" fmla="*/ 370283 h 1703804"/>
                <a:gd name="connsiteX27" fmla="*/ 0 w 2060136"/>
                <a:gd name="connsiteY27" fmla="*/ 292386 h 1703804"/>
                <a:gd name="connsiteX28" fmla="*/ 0 w 2060136"/>
                <a:gd name="connsiteY28" fmla="*/ 189106 h 1703804"/>
                <a:gd name="connsiteX29" fmla="*/ 0 w 2060136"/>
                <a:gd name="connsiteY29" fmla="*/ 58479 h 1703804"/>
                <a:gd name="connsiteX30" fmla="*/ 58479 w 2060136"/>
                <a:gd name="connsiteY30" fmla="*/ 0 h 170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60136" h="170380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7095" y="1396353"/>
                  </a:lnTo>
                  <a:lnTo>
                    <a:pt x="2060136" y="1411418"/>
                  </a:lnTo>
                  <a:lnTo>
                    <a:pt x="2060136" y="1645325"/>
                  </a:lnTo>
                  <a:cubicBezTo>
                    <a:pt x="2060136" y="1677622"/>
                    <a:pt x="2033954" y="1703804"/>
                    <a:pt x="2001657" y="1703804"/>
                  </a:cubicBezTo>
                  <a:lnTo>
                    <a:pt x="58479" y="1703804"/>
                  </a:lnTo>
                  <a:cubicBezTo>
                    <a:pt x="26182" y="1703804"/>
                    <a:pt x="0" y="1677622"/>
                    <a:pt x="0" y="1645325"/>
                  </a:cubicBezTo>
                  <a:lnTo>
                    <a:pt x="0" y="1411418"/>
                  </a:lnTo>
                  <a:lnTo>
                    <a:pt x="3042" y="139635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9B82AA9-FEF8-475F-6F83-14A8ED0E9772}"/>
                </a:ext>
              </a:extLst>
            </p:cNvPr>
            <p:cNvSpPr/>
            <p:nvPr/>
          </p:nvSpPr>
          <p:spPr>
            <a:xfrm>
              <a:off x="6884765" y="1055005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HQ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CE19BB-656C-6FF9-4B72-4329342F4A47}"/>
                </a:ext>
              </a:extLst>
            </p:cNvPr>
            <p:cNvSpPr txBox="1"/>
            <p:nvPr/>
          </p:nvSpPr>
          <p:spPr>
            <a:xfrm>
              <a:off x="6941823" y="1584183"/>
              <a:ext cx="2003078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Warehouse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Supplier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Inventory mgmt.</a:t>
              </a:r>
              <a:b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Multi-location/chain mgmt.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Analytics and reports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2B3CFD9-7356-8DA1-B543-A1B62BA0921A}"/>
                </a:ext>
              </a:extLst>
            </p:cNvPr>
            <p:cNvSpPr/>
            <p:nvPr/>
          </p:nvSpPr>
          <p:spPr>
            <a:xfrm>
              <a:off x="6884765" y="3368997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Commercial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3E9C9C-53BD-6C96-731F-67EFDAFCF9B9}"/>
                </a:ext>
              </a:extLst>
            </p:cNvPr>
            <p:cNvSpPr txBox="1"/>
            <p:nvPr/>
          </p:nvSpPr>
          <p:spPr>
            <a:xfrm>
              <a:off x="6941824" y="3894033"/>
              <a:ext cx="1875603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Loyalty program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Prices, offers and promotions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Sales analytics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End of day reports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Replenishment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Staff management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Sales commission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825110-74DD-EC37-76E9-5AD0F4380C95}"/>
              </a:ext>
            </a:extLst>
          </p:cNvPr>
          <p:cNvSpPr txBox="1"/>
          <p:nvPr/>
        </p:nvSpPr>
        <p:spPr>
          <a:xfrm>
            <a:off x="9372598" y="190613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 end</a:t>
            </a:r>
            <a:endParaRPr kumimoji="0" lang="en-I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6F4D7A-4EAB-F542-CF91-865E374F29BC}"/>
              </a:ext>
            </a:extLst>
          </p:cNvPr>
          <p:cNvGrpSpPr/>
          <p:nvPr/>
        </p:nvGrpSpPr>
        <p:grpSpPr>
          <a:xfrm>
            <a:off x="9369483" y="679070"/>
            <a:ext cx="2387373" cy="3846087"/>
            <a:chOff x="9369483" y="884169"/>
            <a:chExt cx="2387373" cy="445114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E964D6C-8CBB-C0D4-2543-76BA8E7374A0}"/>
                </a:ext>
              </a:extLst>
            </p:cNvPr>
            <p:cNvSpPr/>
            <p:nvPr/>
          </p:nvSpPr>
          <p:spPr>
            <a:xfrm>
              <a:off x="9369483" y="884169"/>
              <a:ext cx="2387373" cy="4451141"/>
            </a:xfrm>
            <a:custGeom>
              <a:avLst/>
              <a:gdLst>
                <a:gd name="connsiteX0" fmla="*/ 141847 w 2387373"/>
                <a:gd name="connsiteY0" fmla="*/ 0 h 4362960"/>
                <a:gd name="connsiteX1" fmla="*/ 2245526 w 2387373"/>
                <a:gd name="connsiteY1" fmla="*/ 0 h 4362960"/>
                <a:gd name="connsiteX2" fmla="*/ 2387373 w 2387373"/>
                <a:gd name="connsiteY2" fmla="*/ 147093 h 4362960"/>
                <a:gd name="connsiteX3" fmla="*/ 2387373 w 2387373"/>
                <a:gd name="connsiteY3" fmla="*/ 1536172 h 4362960"/>
                <a:gd name="connsiteX4" fmla="*/ 2387373 w 2387373"/>
                <a:gd name="connsiteY4" fmla="*/ 2105874 h 4362960"/>
                <a:gd name="connsiteX5" fmla="*/ 2387373 w 2387373"/>
                <a:gd name="connsiteY5" fmla="*/ 2257086 h 4362960"/>
                <a:gd name="connsiteX6" fmla="*/ 2387373 w 2387373"/>
                <a:gd name="connsiteY6" fmla="*/ 3646165 h 4362960"/>
                <a:gd name="connsiteX7" fmla="*/ 2387373 w 2387373"/>
                <a:gd name="connsiteY7" fmla="*/ 4215867 h 4362960"/>
                <a:gd name="connsiteX8" fmla="*/ 2245526 w 2387373"/>
                <a:gd name="connsiteY8" fmla="*/ 4362960 h 4362960"/>
                <a:gd name="connsiteX9" fmla="*/ 141847 w 2387373"/>
                <a:gd name="connsiteY9" fmla="*/ 4362960 h 4362960"/>
                <a:gd name="connsiteX10" fmla="*/ 0 w 2387373"/>
                <a:gd name="connsiteY10" fmla="*/ 4215867 h 4362960"/>
                <a:gd name="connsiteX11" fmla="*/ 0 w 2387373"/>
                <a:gd name="connsiteY11" fmla="*/ 3646165 h 4362960"/>
                <a:gd name="connsiteX12" fmla="*/ 0 w 2387373"/>
                <a:gd name="connsiteY12" fmla="*/ 2257086 h 4362960"/>
                <a:gd name="connsiteX13" fmla="*/ 0 w 2387373"/>
                <a:gd name="connsiteY13" fmla="*/ 2105874 h 4362960"/>
                <a:gd name="connsiteX14" fmla="*/ 0 w 2387373"/>
                <a:gd name="connsiteY14" fmla="*/ 1536172 h 4362960"/>
                <a:gd name="connsiteX15" fmla="*/ 0 w 2387373"/>
                <a:gd name="connsiteY15" fmla="*/ 147093 h 4362960"/>
                <a:gd name="connsiteX16" fmla="*/ 141847 w 2387373"/>
                <a:gd name="connsiteY16" fmla="*/ 0 h 43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7373" h="4362960">
                  <a:moveTo>
                    <a:pt x="141847" y="0"/>
                  </a:moveTo>
                  <a:lnTo>
                    <a:pt x="2245526" y="0"/>
                  </a:lnTo>
                  <a:cubicBezTo>
                    <a:pt x="2323866" y="0"/>
                    <a:pt x="2387373" y="65856"/>
                    <a:pt x="2387373" y="147093"/>
                  </a:cubicBezTo>
                  <a:lnTo>
                    <a:pt x="2387373" y="1536172"/>
                  </a:lnTo>
                  <a:lnTo>
                    <a:pt x="2387373" y="2105874"/>
                  </a:lnTo>
                  <a:lnTo>
                    <a:pt x="2387373" y="2257086"/>
                  </a:lnTo>
                  <a:lnTo>
                    <a:pt x="2387373" y="3646165"/>
                  </a:lnTo>
                  <a:lnTo>
                    <a:pt x="2387373" y="4215867"/>
                  </a:lnTo>
                  <a:cubicBezTo>
                    <a:pt x="2387373" y="4297104"/>
                    <a:pt x="2323866" y="4362960"/>
                    <a:pt x="2245526" y="4362960"/>
                  </a:cubicBezTo>
                  <a:lnTo>
                    <a:pt x="141847" y="4362960"/>
                  </a:lnTo>
                  <a:cubicBezTo>
                    <a:pt x="63507" y="4362960"/>
                    <a:pt x="0" y="4297104"/>
                    <a:pt x="0" y="4215867"/>
                  </a:cubicBezTo>
                  <a:lnTo>
                    <a:pt x="0" y="3646165"/>
                  </a:lnTo>
                  <a:lnTo>
                    <a:pt x="0" y="2257086"/>
                  </a:lnTo>
                  <a:lnTo>
                    <a:pt x="0" y="2105874"/>
                  </a:lnTo>
                  <a:lnTo>
                    <a:pt x="0" y="1536172"/>
                  </a:lnTo>
                  <a:lnTo>
                    <a:pt x="0" y="147093"/>
                  </a:lnTo>
                  <a:cubicBezTo>
                    <a:pt x="0" y="65856"/>
                    <a:pt x="63507" y="0"/>
                    <a:pt x="141847" y="0"/>
                  </a:cubicBezTo>
                  <a:close/>
                </a:path>
              </a:pathLst>
            </a:custGeom>
            <a:solidFill>
              <a:srgbClr val="FDD89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1D3E605-07A3-0637-4B66-B646F4772F2F}"/>
                </a:ext>
              </a:extLst>
            </p:cNvPr>
            <p:cNvSpPr/>
            <p:nvPr/>
          </p:nvSpPr>
          <p:spPr>
            <a:xfrm>
              <a:off x="9534657" y="1540195"/>
              <a:ext cx="2060136" cy="3606369"/>
            </a:xfrm>
            <a:custGeom>
              <a:avLst/>
              <a:gdLst>
                <a:gd name="connsiteX0" fmla="*/ 58479 w 2060136"/>
                <a:gd name="connsiteY0" fmla="*/ 0 h 3924490"/>
                <a:gd name="connsiteX1" fmla="*/ 2001657 w 2060136"/>
                <a:gd name="connsiteY1" fmla="*/ 0 h 3924490"/>
                <a:gd name="connsiteX2" fmla="*/ 2060136 w 2060136"/>
                <a:gd name="connsiteY2" fmla="*/ 58479 h 3924490"/>
                <a:gd name="connsiteX3" fmla="*/ 2060136 w 2060136"/>
                <a:gd name="connsiteY3" fmla="*/ 189106 h 3924490"/>
                <a:gd name="connsiteX4" fmla="*/ 2060136 w 2060136"/>
                <a:gd name="connsiteY4" fmla="*/ 292386 h 3924490"/>
                <a:gd name="connsiteX5" fmla="*/ 2060136 w 2060136"/>
                <a:gd name="connsiteY5" fmla="*/ 370283 h 3924490"/>
                <a:gd name="connsiteX6" fmla="*/ 2060136 w 2060136"/>
                <a:gd name="connsiteY6" fmla="*/ 403710 h 3924490"/>
                <a:gd name="connsiteX7" fmla="*/ 2060136 w 2060136"/>
                <a:gd name="connsiteY7" fmla="*/ 423013 h 3924490"/>
                <a:gd name="connsiteX8" fmla="*/ 2060136 w 2060136"/>
                <a:gd name="connsiteY8" fmla="*/ 637617 h 3924490"/>
                <a:gd name="connsiteX9" fmla="*/ 2060136 w 2060136"/>
                <a:gd name="connsiteY9" fmla="*/ 730282 h 3924490"/>
                <a:gd name="connsiteX10" fmla="*/ 2060136 w 2060136"/>
                <a:gd name="connsiteY10" fmla="*/ 964189 h 3924490"/>
                <a:gd name="connsiteX11" fmla="*/ 2060136 w 2060136"/>
                <a:gd name="connsiteY11" fmla="*/ 1366182 h 3924490"/>
                <a:gd name="connsiteX12" fmla="*/ 2058977 w 2060136"/>
                <a:gd name="connsiteY12" fmla="*/ 1377684 h 3924490"/>
                <a:gd name="connsiteX13" fmla="*/ 2060136 w 2060136"/>
                <a:gd name="connsiteY13" fmla="*/ 1383426 h 3924490"/>
                <a:gd name="connsiteX14" fmla="*/ 2060136 w 2060136"/>
                <a:gd name="connsiteY14" fmla="*/ 1411418 h 3924490"/>
                <a:gd name="connsiteX15" fmla="*/ 2060136 w 2060136"/>
                <a:gd name="connsiteY15" fmla="*/ 1514053 h 3924490"/>
                <a:gd name="connsiteX16" fmla="*/ 2060136 w 2060136"/>
                <a:gd name="connsiteY16" fmla="*/ 1617333 h 3924490"/>
                <a:gd name="connsiteX17" fmla="*/ 2060136 w 2060136"/>
                <a:gd name="connsiteY17" fmla="*/ 1645325 h 3924490"/>
                <a:gd name="connsiteX18" fmla="*/ 2060136 w 2060136"/>
                <a:gd name="connsiteY18" fmla="*/ 1695230 h 3924490"/>
                <a:gd name="connsiteX19" fmla="*/ 2060136 w 2060136"/>
                <a:gd name="connsiteY19" fmla="*/ 1728657 h 3924490"/>
                <a:gd name="connsiteX20" fmla="*/ 2060136 w 2060136"/>
                <a:gd name="connsiteY20" fmla="*/ 1747960 h 3924490"/>
                <a:gd name="connsiteX21" fmla="*/ 2060136 w 2060136"/>
                <a:gd name="connsiteY21" fmla="*/ 1962564 h 3924490"/>
                <a:gd name="connsiteX22" fmla="*/ 2060136 w 2060136"/>
                <a:gd name="connsiteY22" fmla="*/ 2055229 h 3924490"/>
                <a:gd name="connsiteX23" fmla="*/ 2060136 w 2060136"/>
                <a:gd name="connsiteY23" fmla="*/ 2279165 h 3924490"/>
                <a:gd name="connsiteX24" fmla="*/ 2060136 w 2060136"/>
                <a:gd name="connsiteY24" fmla="*/ 2289136 h 3924490"/>
                <a:gd name="connsiteX25" fmla="*/ 2060136 w 2060136"/>
                <a:gd name="connsiteY25" fmla="*/ 2409792 h 3924490"/>
                <a:gd name="connsiteX26" fmla="*/ 2060136 w 2060136"/>
                <a:gd name="connsiteY26" fmla="*/ 2513072 h 3924490"/>
                <a:gd name="connsiteX27" fmla="*/ 2060136 w 2060136"/>
                <a:gd name="connsiteY27" fmla="*/ 2590969 h 3924490"/>
                <a:gd name="connsiteX28" fmla="*/ 2060136 w 2060136"/>
                <a:gd name="connsiteY28" fmla="*/ 2624396 h 3924490"/>
                <a:gd name="connsiteX29" fmla="*/ 2060136 w 2060136"/>
                <a:gd name="connsiteY29" fmla="*/ 2643699 h 3924490"/>
                <a:gd name="connsiteX30" fmla="*/ 2060136 w 2060136"/>
                <a:gd name="connsiteY30" fmla="*/ 2691129 h 3924490"/>
                <a:gd name="connsiteX31" fmla="*/ 2060136 w 2060136"/>
                <a:gd name="connsiteY31" fmla="*/ 2736365 h 3924490"/>
                <a:gd name="connsiteX32" fmla="*/ 2060136 w 2060136"/>
                <a:gd name="connsiteY32" fmla="*/ 2858303 h 3924490"/>
                <a:gd name="connsiteX33" fmla="*/ 2060136 w 2060136"/>
                <a:gd name="connsiteY33" fmla="*/ 2950968 h 3924490"/>
                <a:gd name="connsiteX34" fmla="*/ 2060136 w 2060136"/>
                <a:gd name="connsiteY34" fmla="*/ 2970272 h 3924490"/>
                <a:gd name="connsiteX35" fmla="*/ 2060136 w 2060136"/>
                <a:gd name="connsiteY35" fmla="*/ 3184875 h 3924490"/>
                <a:gd name="connsiteX36" fmla="*/ 2060136 w 2060136"/>
                <a:gd name="connsiteY36" fmla="*/ 3586868 h 3924490"/>
                <a:gd name="connsiteX37" fmla="*/ 2057095 w 2060136"/>
                <a:gd name="connsiteY37" fmla="*/ 3617039 h 3924490"/>
                <a:gd name="connsiteX38" fmla="*/ 2060136 w 2060136"/>
                <a:gd name="connsiteY38" fmla="*/ 3632104 h 3924490"/>
                <a:gd name="connsiteX39" fmla="*/ 2060136 w 2060136"/>
                <a:gd name="connsiteY39" fmla="*/ 3866011 h 3924490"/>
                <a:gd name="connsiteX40" fmla="*/ 2001657 w 2060136"/>
                <a:gd name="connsiteY40" fmla="*/ 3924490 h 3924490"/>
                <a:gd name="connsiteX41" fmla="*/ 58479 w 2060136"/>
                <a:gd name="connsiteY41" fmla="*/ 3924490 h 3924490"/>
                <a:gd name="connsiteX42" fmla="*/ 0 w 2060136"/>
                <a:gd name="connsiteY42" fmla="*/ 3866011 h 3924490"/>
                <a:gd name="connsiteX43" fmla="*/ 0 w 2060136"/>
                <a:gd name="connsiteY43" fmla="*/ 3632104 h 3924490"/>
                <a:gd name="connsiteX44" fmla="*/ 3042 w 2060136"/>
                <a:gd name="connsiteY44" fmla="*/ 3617039 h 3924490"/>
                <a:gd name="connsiteX45" fmla="*/ 0 w 2060136"/>
                <a:gd name="connsiteY45" fmla="*/ 3586868 h 3924490"/>
                <a:gd name="connsiteX46" fmla="*/ 0 w 2060136"/>
                <a:gd name="connsiteY46" fmla="*/ 3184875 h 3924490"/>
                <a:gd name="connsiteX47" fmla="*/ 0 w 2060136"/>
                <a:gd name="connsiteY47" fmla="*/ 2970272 h 3924490"/>
                <a:gd name="connsiteX48" fmla="*/ 0 w 2060136"/>
                <a:gd name="connsiteY48" fmla="*/ 2950968 h 3924490"/>
                <a:gd name="connsiteX49" fmla="*/ 0 w 2060136"/>
                <a:gd name="connsiteY49" fmla="*/ 2858303 h 3924490"/>
                <a:gd name="connsiteX50" fmla="*/ 0 w 2060136"/>
                <a:gd name="connsiteY50" fmla="*/ 2736365 h 3924490"/>
                <a:gd name="connsiteX51" fmla="*/ 0 w 2060136"/>
                <a:gd name="connsiteY51" fmla="*/ 2691129 h 3924490"/>
                <a:gd name="connsiteX52" fmla="*/ 0 w 2060136"/>
                <a:gd name="connsiteY52" fmla="*/ 2643699 h 3924490"/>
                <a:gd name="connsiteX53" fmla="*/ 0 w 2060136"/>
                <a:gd name="connsiteY53" fmla="*/ 2624396 h 3924490"/>
                <a:gd name="connsiteX54" fmla="*/ 0 w 2060136"/>
                <a:gd name="connsiteY54" fmla="*/ 2590969 h 3924490"/>
                <a:gd name="connsiteX55" fmla="*/ 0 w 2060136"/>
                <a:gd name="connsiteY55" fmla="*/ 2513072 h 3924490"/>
                <a:gd name="connsiteX56" fmla="*/ 0 w 2060136"/>
                <a:gd name="connsiteY56" fmla="*/ 2409792 h 3924490"/>
                <a:gd name="connsiteX57" fmla="*/ 0 w 2060136"/>
                <a:gd name="connsiteY57" fmla="*/ 2289136 h 3924490"/>
                <a:gd name="connsiteX58" fmla="*/ 0 w 2060136"/>
                <a:gd name="connsiteY58" fmla="*/ 2279165 h 3924490"/>
                <a:gd name="connsiteX59" fmla="*/ 0 w 2060136"/>
                <a:gd name="connsiteY59" fmla="*/ 2055229 h 3924490"/>
                <a:gd name="connsiteX60" fmla="*/ 0 w 2060136"/>
                <a:gd name="connsiteY60" fmla="*/ 1962564 h 3924490"/>
                <a:gd name="connsiteX61" fmla="*/ 0 w 2060136"/>
                <a:gd name="connsiteY61" fmla="*/ 1747960 h 3924490"/>
                <a:gd name="connsiteX62" fmla="*/ 0 w 2060136"/>
                <a:gd name="connsiteY62" fmla="*/ 1728657 h 3924490"/>
                <a:gd name="connsiteX63" fmla="*/ 0 w 2060136"/>
                <a:gd name="connsiteY63" fmla="*/ 1695230 h 3924490"/>
                <a:gd name="connsiteX64" fmla="*/ 0 w 2060136"/>
                <a:gd name="connsiteY64" fmla="*/ 1645325 h 3924490"/>
                <a:gd name="connsiteX65" fmla="*/ 0 w 2060136"/>
                <a:gd name="connsiteY65" fmla="*/ 1617333 h 3924490"/>
                <a:gd name="connsiteX66" fmla="*/ 0 w 2060136"/>
                <a:gd name="connsiteY66" fmla="*/ 1514053 h 3924490"/>
                <a:gd name="connsiteX67" fmla="*/ 0 w 2060136"/>
                <a:gd name="connsiteY67" fmla="*/ 1411418 h 3924490"/>
                <a:gd name="connsiteX68" fmla="*/ 0 w 2060136"/>
                <a:gd name="connsiteY68" fmla="*/ 1383426 h 3924490"/>
                <a:gd name="connsiteX69" fmla="*/ 1160 w 2060136"/>
                <a:gd name="connsiteY69" fmla="*/ 1377683 h 3924490"/>
                <a:gd name="connsiteX70" fmla="*/ 0 w 2060136"/>
                <a:gd name="connsiteY70" fmla="*/ 1366182 h 3924490"/>
                <a:gd name="connsiteX71" fmla="*/ 0 w 2060136"/>
                <a:gd name="connsiteY71" fmla="*/ 964189 h 3924490"/>
                <a:gd name="connsiteX72" fmla="*/ 0 w 2060136"/>
                <a:gd name="connsiteY72" fmla="*/ 730282 h 3924490"/>
                <a:gd name="connsiteX73" fmla="*/ 0 w 2060136"/>
                <a:gd name="connsiteY73" fmla="*/ 637617 h 3924490"/>
                <a:gd name="connsiteX74" fmla="*/ 0 w 2060136"/>
                <a:gd name="connsiteY74" fmla="*/ 423013 h 3924490"/>
                <a:gd name="connsiteX75" fmla="*/ 0 w 2060136"/>
                <a:gd name="connsiteY75" fmla="*/ 403710 h 3924490"/>
                <a:gd name="connsiteX76" fmla="*/ 0 w 2060136"/>
                <a:gd name="connsiteY76" fmla="*/ 370283 h 3924490"/>
                <a:gd name="connsiteX77" fmla="*/ 0 w 2060136"/>
                <a:gd name="connsiteY77" fmla="*/ 292386 h 3924490"/>
                <a:gd name="connsiteX78" fmla="*/ 0 w 2060136"/>
                <a:gd name="connsiteY78" fmla="*/ 189106 h 3924490"/>
                <a:gd name="connsiteX79" fmla="*/ 0 w 2060136"/>
                <a:gd name="connsiteY79" fmla="*/ 58479 h 3924490"/>
                <a:gd name="connsiteX80" fmla="*/ 58479 w 2060136"/>
                <a:gd name="connsiteY80" fmla="*/ 0 h 39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060136" h="3924490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8977" y="1377684"/>
                  </a:lnTo>
                  <a:lnTo>
                    <a:pt x="2060136" y="1383426"/>
                  </a:lnTo>
                  <a:lnTo>
                    <a:pt x="2060136" y="1411418"/>
                  </a:lnTo>
                  <a:lnTo>
                    <a:pt x="2060136" y="1514053"/>
                  </a:lnTo>
                  <a:lnTo>
                    <a:pt x="2060136" y="1617333"/>
                  </a:lnTo>
                  <a:lnTo>
                    <a:pt x="2060136" y="1645325"/>
                  </a:lnTo>
                  <a:lnTo>
                    <a:pt x="2060136" y="1695230"/>
                  </a:lnTo>
                  <a:lnTo>
                    <a:pt x="2060136" y="1728657"/>
                  </a:lnTo>
                  <a:lnTo>
                    <a:pt x="2060136" y="1747960"/>
                  </a:lnTo>
                  <a:lnTo>
                    <a:pt x="2060136" y="1962564"/>
                  </a:lnTo>
                  <a:lnTo>
                    <a:pt x="2060136" y="2055229"/>
                  </a:lnTo>
                  <a:lnTo>
                    <a:pt x="2060136" y="2279165"/>
                  </a:lnTo>
                  <a:lnTo>
                    <a:pt x="2060136" y="2289136"/>
                  </a:lnTo>
                  <a:lnTo>
                    <a:pt x="2060136" y="2409792"/>
                  </a:lnTo>
                  <a:lnTo>
                    <a:pt x="2060136" y="2513072"/>
                  </a:lnTo>
                  <a:lnTo>
                    <a:pt x="2060136" y="2590969"/>
                  </a:lnTo>
                  <a:lnTo>
                    <a:pt x="2060136" y="2624396"/>
                  </a:lnTo>
                  <a:lnTo>
                    <a:pt x="2060136" y="2643699"/>
                  </a:lnTo>
                  <a:lnTo>
                    <a:pt x="2060136" y="2691129"/>
                  </a:lnTo>
                  <a:lnTo>
                    <a:pt x="2060136" y="2736365"/>
                  </a:lnTo>
                  <a:lnTo>
                    <a:pt x="2060136" y="2858303"/>
                  </a:lnTo>
                  <a:lnTo>
                    <a:pt x="2060136" y="2950968"/>
                  </a:lnTo>
                  <a:lnTo>
                    <a:pt x="2060136" y="2970272"/>
                  </a:lnTo>
                  <a:lnTo>
                    <a:pt x="2060136" y="3184875"/>
                  </a:lnTo>
                  <a:lnTo>
                    <a:pt x="2060136" y="3586868"/>
                  </a:lnTo>
                  <a:lnTo>
                    <a:pt x="2057095" y="3617039"/>
                  </a:lnTo>
                  <a:lnTo>
                    <a:pt x="2060136" y="3632104"/>
                  </a:lnTo>
                  <a:lnTo>
                    <a:pt x="2060136" y="3866011"/>
                  </a:lnTo>
                  <a:cubicBezTo>
                    <a:pt x="2060136" y="3898308"/>
                    <a:pt x="2033954" y="3924490"/>
                    <a:pt x="2001657" y="3924490"/>
                  </a:cubicBezTo>
                  <a:lnTo>
                    <a:pt x="58479" y="3924490"/>
                  </a:lnTo>
                  <a:cubicBezTo>
                    <a:pt x="26182" y="3924490"/>
                    <a:pt x="0" y="3898308"/>
                    <a:pt x="0" y="3866011"/>
                  </a:cubicBezTo>
                  <a:lnTo>
                    <a:pt x="0" y="3632104"/>
                  </a:lnTo>
                  <a:lnTo>
                    <a:pt x="3042" y="3617039"/>
                  </a:lnTo>
                  <a:lnTo>
                    <a:pt x="0" y="3586868"/>
                  </a:lnTo>
                  <a:lnTo>
                    <a:pt x="0" y="3184875"/>
                  </a:lnTo>
                  <a:lnTo>
                    <a:pt x="0" y="2970272"/>
                  </a:lnTo>
                  <a:lnTo>
                    <a:pt x="0" y="2950968"/>
                  </a:lnTo>
                  <a:lnTo>
                    <a:pt x="0" y="2858303"/>
                  </a:lnTo>
                  <a:lnTo>
                    <a:pt x="0" y="2736365"/>
                  </a:lnTo>
                  <a:lnTo>
                    <a:pt x="0" y="2691129"/>
                  </a:lnTo>
                  <a:lnTo>
                    <a:pt x="0" y="2643699"/>
                  </a:lnTo>
                  <a:lnTo>
                    <a:pt x="0" y="2624396"/>
                  </a:lnTo>
                  <a:lnTo>
                    <a:pt x="0" y="2590969"/>
                  </a:lnTo>
                  <a:lnTo>
                    <a:pt x="0" y="2513072"/>
                  </a:lnTo>
                  <a:lnTo>
                    <a:pt x="0" y="2409792"/>
                  </a:lnTo>
                  <a:lnTo>
                    <a:pt x="0" y="2289136"/>
                  </a:lnTo>
                  <a:lnTo>
                    <a:pt x="0" y="2279165"/>
                  </a:lnTo>
                  <a:lnTo>
                    <a:pt x="0" y="2055229"/>
                  </a:lnTo>
                  <a:lnTo>
                    <a:pt x="0" y="1962564"/>
                  </a:lnTo>
                  <a:lnTo>
                    <a:pt x="0" y="1747960"/>
                  </a:lnTo>
                  <a:lnTo>
                    <a:pt x="0" y="1728657"/>
                  </a:lnTo>
                  <a:lnTo>
                    <a:pt x="0" y="1695230"/>
                  </a:lnTo>
                  <a:lnTo>
                    <a:pt x="0" y="1645325"/>
                  </a:lnTo>
                  <a:lnTo>
                    <a:pt x="0" y="1617333"/>
                  </a:lnTo>
                  <a:lnTo>
                    <a:pt x="0" y="1514053"/>
                  </a:lnTo>
                  <a:lnTo>
                    <a:pt x="0" y="1411418"/>
                  </a:lnTo>
                  <a:lnTo>
                    <a:pt x="0" y="1383426"/>
                  </a:lnTo>
                  <a:lnTo>
                    <a:pt x="1160" y="137768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6378FBB-255C-E2DC-C980-5F633D05B0E2}"/>
                </a:ext>
              </a:extLst>
            </p:cNvPr>
            <p:cNvSpPr/>
            <p:nvPr/>
          </p:nvSpPr>
          <p:spPr>
            <a:xfrm>
              <a:off x="9534657" y="1055005"/>
              <a:ext cx="2060136" cy="350865"/>
            </a:xfrm>
            <a:prstGeom prst="round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Store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710C3C-690C-942A-BB54-597E6224E0D9}"/>
                </a:ext>
              </a:extLst>
            </p:cNvPr>
            <p:cNvSpPr txBox="1"/>
            <p:nvPr/>
          </p:nvSpPr>
          <p:spPr>
            <a:xfrm>
              <a:off x="9591715" y="1638044"/>
              <a:ext cx="2003077" cy="33838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Point of sale (POS)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Self-checkouts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eCommerce integration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Online orders, click &amp; collect, cross-channel returns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Visibility over stock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Store transfers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Stock mgmt. on mobile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Services (appointments, bookings, rentals)</a:t>
              </a:r>
            </a:p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Secure payments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FD73E6-8C81-A78D-53A6-AA1BE8332D8C}"/>
              </a:ext>
            </a:extLst>
          </p:cNvPr>
          <p:cNvSpPr txBox="1"/>
          <p:nvPr/>
        </p:nvSpPr>
        <p:spPr>
          <a:xfrm>
            <a:off x="9369482" y="4636579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07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end (ERP)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C4E0699-3A2D-ADDB-E32C-C34D98B4B1DA}"/>
              </a:ext>
            </a:extLst>
          </p:cNvPr>
          <p:cNvSpPr/>
          <p:nvPr/>
        </p:nvSpPr>
        <p:spPr>
          <a:xfrm rot="10800000">
            <a:off x="9531543" y="5274823"/>
            <a:ext cx="2060136" cy="1169208"/>
          </a:xfrm>
          <a:custGeom>
            <a:avLst/>
            <a:gdLst>
              <a:gd name="connsiteX0" fmla="*/ 2001657 w 2060136"/>
              <a:gd name="connsiteY0" fmla="*/ 854391 h 854391"/>
              <a:gd name="connsiteX1" fmla="*/ 58479 w 2060136"/>
              <a:gd name="connsiteY1" fmla="*/ 854391 h 854391"/>
              <a:gd name="connsiteX2" fmla="*/ 0 w 2060136"/>
              <a:gd name="connsiteY2" fmla="*/ 795912 h 854391"/>
              <a:gd name="connsiteX3" fmla="*/ 0 w 2060136"/>
              <a:gd name="connsiteY3" fmla="*/ 610188 h 854391"/>
              <a:gd name="connsiteX4" fmla="*/ 0 w 2060136"/>
              <a:gd name="connsiteY4" fmla="*/ 562005 h 854391"/>
              <a:gd name="connsiteX5" fmla="*/ 0 w 2060136"/>
              <a:gd name="connsiteY5" fmla="*/ 516769 h 854391"/>
              <a:gd name="connsiteX6" fmla="*/ 0 w 2060136"/>
              <a:gd name="connsiteY6" fmla="*/ 337622 h 854391"/>
              <a:gd name="connsiteX7" fmla="*/ 0 w 2060136"/>
              <a:gd name="connsiteY7" fmla="*/ 292386 h 854391"/>
              <a:gd name="connsiteX8" fmla="*/ 0 w 2060136"/>
              <a:gd name="connsiteY8" fmla="*/ 244203 h 854391"/>
              <a:gd name="connsiteX9" fmla="*/ 0 w 2060136"/>
              <a:gd name="connsiteY9" fmla="*/ 58479 h 854391"/>
              <a:gd name="connsiteX10" fmla="*/ 58479 w 2060136"/>
              <a:gd name="connsiteY10" fmla="*/ 0 h 854391"/>
              <a:gd name="connsiteX11" fmla="*/ 2001657 w 2060136"/>
              <a:gd name="connsiteY11" fmla="*/ 0 h 854391"/>
              <a:gd name="connsiteX12" fmla="*/ 2060136 w 2060136"/>
              <a:gd name="connsiteY12" fmla="*/ 58479 h 854391"/>
              <a:gd name="connsiteX13" fmla="*/ 2060136 w 2060136"/>
              <a:gd name="connsiteY13" fmla="*/ 244203 h 854391"/>
              <a:gd name="connsiteX14" fmla="*/ 2060136 w 2060136"/>
              <a:gd name="connsiteY14" fmla="*/ 292386 h 854391"/>
              <a:gd name="connsiteX15" fmla="*/ 2060136 w 2060136"/>
              <a:gd name="connsiteY15" fmla="*/ 337622 h 854391"/>
              <a:gd name="connsiteX16" fmla="*/ 2060136 w 2060136"/>
              <a:gd name="connsiteY16" fmla="*/ 516769 h 854391"/>
              <a:gd name="connsiteX17" fmla="*/ 2060136 w 2060136"/>
              <a:gd name="connsiteY17" fmla="*/ 562005 h 854391"/>
              <a:gd name="connsiteX18" fmla="*/ 2060136 w 2060136"/>
              <a:gd name="connsiteY18" fmla="*/ 610188 h 854391"/>
              <a:gd name="connsiteX19" fmla="*/ 2060136 w 2060136"/>
              <a:gd name="connsiteY19" fmla="*/ 795912 h 854391"/>
              <a:gd name="connsiteX20" fmla="*/ 2001657 w 2060136"/>
              <a:gd name="connsiteY20" fmla="*/ 854391 h 8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0136" h="854391">
                <a:moveTo>
                  <a:pt x="2001657" y="854391"/>
                </a:moveTo>
                <a:lnTo>
                  <a:pt x="58479" y="854391"/>
                </a:lnTo>
                <a:cubicBezTo>
                  <a:pt x="26182" y="854391"/>
                  <a:pt x="0" y="828209"/>
                  <a:pt x="0" y="795912"/>
                </a:cubicBezTo>
                <a:lnTo>
                  <a:pt x="0" y="610188"/>
                </a:lnTo>
                <a:lnTo>
                  <a:pt x="0" y="562005"/>
                </a:lnTo>
                <a:lnTo>
                  <a:pt x="0" y="516769"/>
                </a:lnTo>
                <a:lnTo>
                  <a:pt x="0" y="337622"/>
                </a:lnTo>
                <a:lnTo>
                  <a:pt x="0" y="292386"/>
                </a:lnTo>
                <a:lnTo>
                  <a:pt x="0" y="244203"/>
                </a:lnTo>
                <a:lnTo>
                  <a:pt x="0" y="58479"/>
                </a:lnTo>
                <a:cubicBezTo>
                  <a:pt x="0" y="26182"/>
                  <a:pt x="26182" y="0"/>
                  <a:pt x="58479" y="0"/>
                </a:cubicBezTo>
                <a:lnTo>
                  <a:pt x="2001657" y="0"/>
                </a:lnTo>
                <a:cubicBezTo>
                  <a:pt x="2033954" y="0"/>
                  <a:pt x="2060136" y="26182"/>
                  <a:pt x="2060136" y="58479"/>
                </a:cubicBezTo>
                <a:lnTo>
                  <a:pt x="2060136" y="244203"/>
                </a:lnTo>
                <a:lnTo>
                  <a:pt x="2060136" y="292386"/>
                </a:lnTo>
                <a:lnTo>
                  <a:pt x="2060136" y="337622"/>
                </a:lnTo>
                <a:lnTo>
                  <a:pt x="2060136" y="516769"/>
                </a:lnTo>
                <a:lnTo>
                  <a:pt x="2060136" y="562005"/>
                </a:lnTo>
                <a:lnTo>
                  <a:pt x="2060136" y="610188"/>
                </a:lnTo>
                <a:lnTo>
                  <a:pt x="2060136" y="795912"/>
                </a:lnTo>
                <a:cubicBezTo>
                  <a:pt x="2060136" y="828209"/>
                  <a:pt x="2033954" y="854391"/>
                  <a:pt x="2001657" y="854391"/>
                </a:cubicBezTo>
                <a:close/>
              </a:path>
            </a:pathLst>
          </a:cu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19D959-C20B-7FE7-65E1-F3AF7512E647}"/>
              </a:ext>
            </a:extLst>
          </p:cNvPr>
          <p:cNvSpPr txBox="1"/>
          <p:nvPr/>
        </p:nvSpPr>
        <p:spPr>
          <a:xfrm>
            <a:off x="9531543" y="5328512"/>
            <a:ext cx="18732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Financials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Supply chain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Accounting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422221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3" grpId="0"/>
      <p:bldP spid="1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0ABF41-AD80-5CC8-8899-9369287CB7D9}"/>
              </a:ext>
            </a:extLst>
          </p:cNvPr>
          <p:cNvSpPr txBox="1"/>
          <p:nvPr/>
        </p:nvSpPr>
        <p:spPr>
          <a:xfrm>
            <a:off x="6722704" y="395712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328C8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office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39450ED-95E7-8AA7-DB87-53496580C091}"/>
              </a:ext>
            </a:extLst>
          </p:cNvPr>
          <p:cNvGrpSpPr/>
          <p:nvPr/>
        </p:nvGrpSpPr>
        <p:grpSpPr>
          <a:xfrm>
            <a:off x="6722706" y="884169"/>
            <a:ext cx="2384258" cy="5597554"/>
            <a:chOff x="6722706" y="884169"/>
            <a:chExt cx="2384258" cy="5597554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7DB7E8D6-9BD3-C91E-0AD7-150D67D15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22706" y="884169"/>
              <a:ext cx="2384258" cy="5597554"/>
            </a:xfrm>
            <a:prstGeom prst="rect">
              <a:avLst/>
            </a:prstGeom>
          </p:spPr>
        </p:pic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2587F08-C4C5-B383-D0D0-77ABFBF3E4C2}"/>
                </a:ext>
              </a:extLst>
            </p:cNvPr>
            <p:cNvSpPr/>
            <p:nvPr/>
          </p:nvSpPr>
          <p:spPr>
            <a:xfrm>
              <a:off x="6884765" y="3854187"/>
              <a:ext cx="2060136" cy="2468914"/>
            </a:xfrm>
            <a:custGeom>
              <a:avLst/>
              <a:gdLst>
                <a:gd name="connsiteX0" fmla="*/ 58479 w 2060136"/>
                <a:gd name="connsiteY0" fmla="*/ 0 h 2468914"/>
                <a:gd name="connsiteX1" fmla="*/ 2001657 w 2060136"/>
                <a:gd name="connsiteY1" fmla="*/ 0 h 2468914"/>
                <a:gd name="connsiteX2" fmla="*/ 2060136 w 2060136"/>
                <a:gd name="connsiteY2" fmla="*/ 58479 h 2468914"/>
                <a:gd name="connsiteX3" fmla="*/ 2060136 w 2060136"/>
                <a:gd name="connsiteY3" fmla="*/ 189106 h 2468914"/>
                <a:gd name="connsiteX4" fmla="*/ 2060136 w 2060136"/>
                <a:gd name="connsiteY4" fmla="*/ 292386 h 2468914"/>
                <a:gd name="connsiteX5" fmla="*/ 2060136 w 2060136"/>
                <a:gd name="connsiteY5" fmla="*/ 370283 h 2468914"/>
                <a:gd name="connsiteX6" fmla="*/ 2060136 w 2060136"/>
                <a:gd name="connsiteY6" fmla="*/ 403710 h 2468914"/>
                <a:gd name="connsiteX7" fmla="*/ 2060136 w 2060136"/>
                <a:gd name="connsiteY7" fmla="*/ 423013 h 2468914"/>
                <a:gd name="connsiteX8" fmla="*/ 2060136 w 2060136"/>
                <a:gd name="connsiteY8" fmla="*/ 637617 h 2468914"/>
                <a:gd name="connsiteX9" fmla="*/ 2060136 w 2060136"/>
                <a:gd name="connsiteY9" fmla="*/ 730282 h 2468914"/>
                <a:gd name="connsiteX10" fmla="*/ 2060136 w 2060136"/>
                <a:gd name="connsiteY10" fmla="*/ 823589 h 2468914"/>
                <a:gd name="connsiteX11" fmla="*/ 2060136 w 2060136"/>
                <a:gd name="connsiteY11" fmla="*/ 954216 h 2468914"/>
                <a:gd name="connsiteX12" fmla="*/ 2060136 w 2060136"/>
                <a:gd name="connsiteY12" fmla="*/ 964189 h 2468914"/>
                <a:gd name="connsiteX13" fmla="*/ 2060136 w 2060136"/>
                <a:gd name="connsiteY13" fmla="*/ 1057496 h 2468914"/>
                <a:gd name="connsiteX14" fmla="*/ 2060136 w 2060136"/>
                <a:gd name="connsiteY14" fmla="*/ 1135393 h 2468914"/>
                <a:gd name="connsiteX15" fmla="*/ 2060136 w 2060136"/>
                <a:gd name="connsiteY15" fmla="*/ 1168820 h 2468914"/>
                <a:gd name="connsiteX16" fmla="*/ 2060136 w 2060136"/>
                <a:gd name="connsiteY16" fmla="*/ 1188123 h 2468914"/>
                <a:gd name="connsiteX17" fmla="*/ 2060136 w 2060136"/>
                <a:gd name="connsiteY17" fmla="*/ 1366182 h 2468914"/>
                <a:gd name="connsiteX18" fmla="*/ 2060136 w 2060136"/>
                <a:gd name="connsiteY18" fmla="*/ 1402727 h 2468914"/>
                <a:gd name="connsiteX19" fmla="*/ 2060136 w 2060136"/>
                <a:gd name="connsiteY19" fmla="*/ 1411418 h 2468914"/>
                <a:gd name="connsiteX20" fmla="*/ 2060136 w 2060136"/>
                <a:gd name="connsiteY20" fmla="*/ 1495392 h 2468914"/>
                <a:gd name="connsiteX21" fmla="*/ 2060136 w 2060136"/>
                <a:gd name="connsiteY21" fmla="*/ 1645325 h 2468914"/>
                <a:gd name="connsiteX22" fmla="*/ 2060136 w 2060136"/>
                <a:gd name="connsiteY22" fmla="*/ 1729299 h 2468914"/>
                <a:gd name="connsiteX23" fmla="*/ 2060136 w 2060136"/>
                <a:gd name="connsiteY23" fmla="*/ 2131292 h 2468914"/>
                <a:gd name="connsiteX24" fmla="*/ 2057095 w 2060136"/>
                <a:gd name="connsiteY24" fmla="*/ 2161463 h 2468914"/>
                <a:gd name="connsiteX25" fmla="*/ 2060136 w 2060136"/>
                <a:gd name="connsiteY25" fmla="*/ 2176528 h 2468914"/>
                <a:gd name="connsiteX26" fmla="*/ 2060136 w 2060136"/>
                <a:gd name="connsiteY26" fmla="*/ 2410435 h 2468914"/>
                <a:gd name="connsiteX27" fmla="*/ 2001657 w 2060136"/>
                <a:gd name="connsiteY27" fmla="*/ 2468914 h 2468914"/>
                <a:gd name="connsiteX28" fmla="*/ 58479 w 2060136"/>
                <a:gd name="connsiteY28" fmla="*/ 2468914 h 2468914"/>
                <a:gd name="connsiteX29" fmla="*/ 0 w 2060136"/>
                <a:gd name="connsiteY29" fmla="*/ 2410435 h 2468914"/>
                <a:gd name="connsiteX30" fmla="*/ 0 w 2060136"/>
                <a:gd name="connsiteY30" fmla="*/ 2176528 h 2468914"/>
                <a:gd name="connsiteX31" fmla="*/ 3042 w 2060136"/>
                <a:gd name="connsiteY31" fmla="*/ 2161463 h 2468914"/>
                <a:gd name="connsiteX32" fmla="*/ 0 w 2060136"/>
                <a:gd name="connsiteY32" fmla="*/ 2131292 h 2468914"/>
                <a:gd name="connsiteX33" fmla="*/ 0 w 2060136"/>
                <a:gd name="connsiteY33" fmla="*/ 1729299 h 2468914"/>
                <a:gd name="connsiteX34" fmla="*/ 0 w 2060136"/>
                <a:gd name="connsiteY34" fmla="*/ 1645325 h 2468914"/>
                <a:gd name="connsiteX35" fmla="*/ 0 w 2060136"/>
                <a:gd name="connsiteY35" fmla="*/ 1495392 h 2468914"/>
                <a:gd name="connsiteX36" fmla="*/ 0 w 2060136"/>
                <a:gd name="connsiteY36" fmla="*/ 1411418 h 2468914"/>
                <a:gd name="connsiteX37" fmla="*/ 0 w 2060136"/>
                <a:gd name="connsiteY37" fmla="*/ 1402727 h 2468914"/>
                <a:gd name="connsiteX38" fmla="*/ 0 w 2060136"/>
                <a:gd name="connsiteY38" fmla="*/ 1366182 h 2468914"/>
                <a:gd name="connsiteX39" fmla="*/ 0 w 2060136"/>
                <a:gd name="connsiteY39" fmla="*/ 1188123 h 2468914"/>
                <a:gd name="connsiteX40" fmla="*/ 0 w 2060136"/>
                <a:gd name="connsiteY40" fmla="*/ 1168820 h 2468914"/>
                <a:gd name="connsiteX41" fmla="*/ 0 w 2060136"/>
                <a:gd name="connsiteY41" fmla="*/ 1135393 h 2468914"/>
                <a:gd name="connsiteX42" fmla="*/ 0 w 2060136"/>
                <a:gd name="connsiteY42" fmla="*/ 1057496 h 2468914"/>
                <a:gd name="connsiteX43" fmla="*/ 0 w 2060136"/>
                <a:gd name="connsiteY43" fmla="*/ 964189 h 2468914"/>
                <a:gd name="connsiteX44" fmla="*/ 0 w 2060136"/>
                <a:gd name="connsiteY44" fmla="*/ 954216 h 2468914"/>
                <a:gd name="connsiteX45" fmla="*/ 0 w 2060136"/>
                <a:gd name="connsiteY45" fmla="*/ 823589 h 2468914"/>
                <a:gd name="connsiteX46" fmla="*/ 0 w 2060136"/>
                <a:gd name="connsiteY46" fmla="*/ 730282 h 2468914"/>
                <a:gd name="connsiteX47" fmla="*/ 0 w 2060136"/>
                <a:gd name="connsiteY47" fmla="*/ 637617 h 2468914"/>
                <a:gd name="connsiteX48" fmla="*/ 0 w 2060136"/>
                <a:gd name="connsiteY48" fmla="*/ 423013 h 2468914"/>
                <a:gd name="connsiteX49" fmla="*/ 0 w 2060136"/>
                <a:gd name="connsiteY49" fmla="*/ 403710 h 2468914"/>
                <a:gd name="connsiteX50" fmla="*/ 0 w 2060136"/>
                <a:gd name="connsiteY50" fmla="*/ 370283 h 2468914"/>
                <a:gd name="connsiteX51" fmla="*/ 0 w 2060136"/>
                <a:gd name="connsiteY51" fmla="*/ 292386 h 2468914"/>
                <a:gd name="connsiteX52" fmla="*/ 0 w 2060136"/>
                <a:gd name="connsiteY52" fmla="*/ 189106 h 2468914"/>
                <a:gd name="connsiteX53" fmla="*/ 0 w 2060136"/>
                <a:gd name="connsiteY53" fmla="*/ 58479 h 2468914"/>
                <a:gd name="connsiteX54" fmla="*/ 58479 w 2060136"/>
                <a:gd name="connsiteY54" fmla="*/ 0 h 246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060136" h="246891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823589"/>
                  </a:lnTo>
                  <a:lnTo>
                    <a:pt x="2060136" y="954216"/>
                  </a:lnTo>
                  <a:lnTo>
                    <a:pt x="2060136" y="964189"/>
                  </a:lnTo>
                  <a:lnTo>
                    <a:pt x="2060136" y="1057496"/>
                  </a:lnTo>
                  <a:lnTo>
                    <a:pt x="2060136" y="1135393"/>
                  </a:lnTo>
                  <a:lnTo>
                    <a:pt x="2060136" y="1168820"/>
                  </a:lnTo>
                  <a:lnTo>
                    <a:pt x="2060136" y="1188123"/>
                  </a:lnTo>
                  <a:lnTo>
                    <a:pt x="2060136" y="1366182"/>
                  </a:lnTo>
                  <a:lnTo>
                    <a:pt x="2060136" y="1402727"/>
                  </a:lnTo>
                  <a:lnTo>
                    <a:pt x="2060136" y="1411418"/>
                  </a:lnTo>
                  <a:lnTo>
                    <a:pt x="2060136" y="1495392"/>
                  </a:lnTo>
                  <a:lnTo>
                    <a:pt x="2060136" y="1645325"/>
                  </a:lnTo>
                  <a:lnTo>
                    <a:pt x="2060136" y="1729299"/>
                  </a:lnTo>
                  <a:lnTo>
                    <a:pt x="2060136" y="2131292"/>
                  </a:lnTo>
                  <a:lnTo>
                    <a:pt x="2057095" y="2161463"/>
                  </a:lnTo>
                  <a:lnTo>
                    <a:pt x="2060136" y="2176528"/>
                  </a:lnTo>
                  <a:lnTo>
                    <a:pt x="2060136" y="2410435"/>
                  </a:lnTo>
                  <a:cubicBezTo>
                    <a:pt x="2060136" y="2442732"/>
                    <a:pt x="2033954" y="2468914"/>
                    <a:pt x="2001657" y="2468914"/>
                  </a:cubicBezTo>
                  <a:lnTo>
                    <a:pt x="58479" y="2468914"/>
                  </a:lnTo>
                  <a:cubicBezTo>
                    <a:pt x="26182" y="2468914"/>
                    <a:pt x="0" y="2442732"/>
                    <a:pt x="0" y="2410435"/>
                  </a:cubicBezTo>
                  <a:lnTo>
                    <a:pt x="0" y="2176528"/>
                  </a:lnTo>
                  <a:lnTo>
                    <a:pt x="3042" y="2161463"/>
                  </a:lnTo>
                  <a:lnTo>
                    <a:pt x="0" y="2131292"/>
                  </a:lnTo>
                  <a:lnTo>
                    <a:pt x="0" y="1729299"/>
                  </a:lnTo>
                  <a:lnTo>
                    <a:pt x="0" y="1645325"/>
                  </a:lnTo>
                  <a:lnTo>
                    <a:pt x="0" y="1495392"/>
                  </a:lnTo>
                  <a:lnTo>
                    <a:pt x="0" y="1411418"/>
                  </a:lnTo>
                  <a:lnTo>
                    <a:pt x="0" y="1402727"/>
                  </a:lnTo>
                  <a:lnTo>
                    <a:pt x="0" y="1366182"/>
                  </a:lnTo>
                  <a:lnTo>
                    <a:pt x="0" y="1188123"/>
                  </a:lnTo>
                  <a:lnTo>
                    <a:pt x="0" y="1168820"/>
                  </a:lnTo>
                  <a:lnTo>
                    <a:pt x="0" y="1135393"/>
                  </a:lnTo>
                  <a:lnTo>
                    <a:pt x="0" y="1057496"/>
                  </a:lnTo>
                  <a:lnTo>
                    <a:pt x="0" y="964189"/>
                  </a:lnTo>
                  <a:lnTo>
                    <a:pt x="0" y="954216"/>
                  </a:lnTo>
                  <a:lnTo>
                    <a:pt x="0" y="8235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3EE46FF-4C8C-03C8-8432-2E2E7F65C27A}"/>
                </a:ext>
              </a:extLst>
            </p:cNvPr>
            <p:cNvSpPr/>
            <p:nvPr/>
          </p:nvSpPr>
          <p:spPr>
            <a:xfrm>
              <a:off x="6884765" y="1540195"/>
              <a:ext cx="2060136" cy="1703804"/>
            </a:xfrm>
            <a:custGeom>
              <a:avLst/>
              <a:gdLst>
                <a:gd name="connsiteX0" fmla="*/ 58479 w 2060136"/>
                <a:gd name="connsiteY0" fmla="*/ 0 h 1703804"/>
                <a:gd name="connsiteX1" fmla="*/ 2001657 w 2060136"/>
                <a:gd name="connsiteY1" fmla="*/ 0 h 1703804"/>
                <a:gd name="connsiteX2" fmla="*/ 2060136 w 2060136"/>
                <a:gd name="connsiteY2" fmla="*/ 58479 h 1703804"/>
                <a:gd name="connsiteX3" fmla="*/ 2060136 w 2060136"/>
                <a:gd name="connsiteY3" fmla="*/ 189106 h 1703804"/>
                <a:gd name="connsiteX4" fmla="*/ 2060136 w 2060136"/>
                <a:gd name="connsiteY4" fmla="*/ 292386 h 1703804"/>
                <a:gd name="connsiteX5" fmla="*/ 2060136 w 2060136"/>
                <a:gd name="connsiteY5" fmla="*/ 370283 h 1703804"/>
                <a:gd name="connsiteX6" fmla="*/ 2060136 w 2060136"/>
                <a:gd name="connsiteY6" fmla="*/ 403710 h 1703804"/>
                <a:gd name="connsiteX7" fmla="*/ 2060136 w 2060136"/>
                <a:gd name="connsiteY7" fmla="*/ 423013 h 1703804"/>
                <a:gd name="connsiteX8" fmla="*/ 2060136 w 2060136"/>
                <a:gd name="connsiteY8" fmla="*/ 637617 h 1703804"/>
                <a:gd name="connsiteX9" fmla="*/ 2060136 w 2060136"/>
                <a:gd name="connsiteY9" fmla="*/ 730282 h 1703804"/>
                <a:gd name="connsiteX10" fmla="*/ 2060136 w 2060136"/>
                <a:gd name="connsiteY10" fmla="*/ 964189 h 1703804"/>
                <a:gd name="connsiteX11" fmla="*/ 2060136 w 2060136"/>
                <a:gd name="connsiteY11" fmla="*/ 1366182 h 1703804"/>
                <a:gd name="connsiteX12" fmla="*/ 2057095 w 2060136"/>
                <a:gd name="connsiteY12" fmla="*/ 1396353 h 1703804"/>
                <a:gd name="connsiteX13" fmla="*/ 2060136 w 2060136"/>
                <a:gd name="connsiteY13" fmla="*/ 1411418 h 1703804"/>
                <a:gd name="connsiteX14" fmla="*/ 2060136 w 2060136"/>
                <a:gd name="connsiteY14" fmla="*/ 1645325 h 1703804"/>
                <a:gd name="connsiteX15" fmla="*/ 2001657 w 2060136"/>
                <a:gd name="connsiteY15" fmla="*/ 1703804 h 1703804"/>
                <a:gd name="connsiteX16" fmla="*/ 58479 w 2060136"/>
                <a:gd name="connsiteY16" fmla="*/ 1703804 h 1703804"/>
                <a:gd name="connsiteX17" fmla="*/ 0 w 2060136"/>
                <a:gd name="connsiteY17" fmla="*/ 1645325 h 1703804"/>
                <a:gd name="connsiteX18" fmla="*/ 0 w 2060136"/>
                <a:gd name="connsiteY18" fmla="*/ 1411418 h 1703804"/>
                <a:gd name="connsiteX19" fmla="*/ 3042 w 2060136"/>
                <a:gd name="connsiteY19" fmla="*/ 1396353 h 1703804"/>
                <a:gd name="connsiteX20" fmla="*/ 0 w 2060136"/>
                <a:gd name="connsiteY20" fmla="*/ 1366182 h 1703804"/>
                <a:gd name="connsiteX21" fmla="*/ 0 w 2060136"/>
                <a:gd name="connsiteY21" fmla="*/ 964189 h 1703804"/>
                <a:gd name="connsiteX22" fmla="*/ 0 w 2060136"/>
                <a:gd name="connsiteY22" fmla="*/ 730282 h 1703804"/>
                <a:gd name="connsiteX23" fmla="*/ 0 w 2060136"/>
                <a:gd name="connsiteY23" fmla="*/ 637617 h 1703804"/>
                <a:gd name="connsiteX24" fmla="*/ 0 w 2060136"/>
                <a:gd name="connsiteY24" fmla="*/ 423013 h 1703804"/>
                <a:gd name="connsiteX25" fmla="*/ 0 w 2060136"/>
                <a:gd name="connsiteY25" fmla="*/ 403710 h 1703804"/>
                <a:gd name="connsiteX26" fmla="*/ 0 w 2060136"/>
                <a:gd name="connsiteY26" fmla="*/ 370283 h 1703804"/>
                <a:gd name="connsiteX27" fmla="*/ 0 w 2060136"/>
                <a:gd name="connsiteY27" fmla="*/ 292386 h 1703804"/>
                <a:gd name="connsiteX28" fmla="*/ 0 w 2060136"/>
                <a:gd name="connsiteY28" fmla="*/ 189106 h 1703804"/>
                <a:gd name="connsiteX29" fmla="*/ 0 w 2060136"/>
                <a:gd name="connsiteY29" fmla="*/ 58479 h 1703804"/>
                <a:gd name="connsiteX30" fmla="*/ 58479 w 2060136"/>
                <a:gd name="connsiteY30" fmla="*/ 0 h 170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60136" h="170380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7095" y="1396353"/>
                  </a:lnTo>
                  <a:lnTo>
                    <a:pt x="2060136" y="1411418"/>
                  </a:lnTo>
                  <a:lnTo>
                    <a:pt x="2060136" y="1645325"/>
                  </a:lnTo>
                  <a:cubicBezTo>
                    <a:pt x="2060136" y="1677622"/>
                    <a:pt x="2033954" y="1703804"/>
                    <a:pt x="2001657" y="1703804"/>
                  </a:cubicBezTo>
                  <a:lnTo>
                    <a:pt x="58479" y="1703804"/>
                  </a:lnTo>
                  <a:cubicBezTo>
                    <a:pt x="26182" y="1703804"/>
                    <a:pt x="0" y="1677622"/>
                    <a:pt x="0" y="1645325"/>
                  </a:cubicBezTo>
                  <a:lnTo>
                    <a:pt x="0" y="1411418"/>
                  </a:lnTo>
                  <a:lnTo>
                    <a:pt x="3042" y="139635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DA77CEE-1D46-87FA-5C7D-262DA4F93C47}"/>
                </a:ext>
              </a:extLst>
            </p:cNvPr>
            <p:cNvSpPr/>
            <p:nvPr/>
          </p:nvSpPr>
          <p:spPr>
            <a:xfrm>
              <a:off x="6884765" y="1055005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Supply chain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320190-B6B8-287A-08FB-8963BD0A5EE7}"/>
                </a:ext>
              </a:extLst>
            </p:cNvPr>
            <p:cNvSpPr txBox="1"/>
            <p:nvPr/>
          </p:nvSpPr>
          <p:spPr>
            <a:xfrm>
              <a:off x="6941824" y="1638044"/>
              <a:ext cx="180267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Warehouse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Supplier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Inventory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Inventory mgmt. 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for pharmacies</a:t>
              </a:r>
              <a:endPara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27E8577-74B2-92A4-B5B5-5D0329C172D2}"/>
                </a:ext>
              </a:extLst>
            </p:cNvPr>
            <p:cNvSpPr/>
            <p:nvPr/>
          </p:nvSpPr>
          <p:spPr>
            <a:xfrm>
              <a:off x="6884765" y="3368997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Commercial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C4D109-1773-4905-9673-E0F227BF46D4}"/>
                </a:ext>
              </a:extLst>
            </p:cNvPr>
            <p:cNvSpPr txBox="1"/>
            <p:nvPr/>
          </p:nvSpPr>
          <p:spPr>
            <a:xfrm>
              <a:off x="6941823" y="3952036"/>
              <a:ext cx="2003078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Loyalty program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Prices and promotions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Sales analytics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Customer notification</a:t>
              </a:r>
              <a:b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to refill Rx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Rx substitution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E-prescriptions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ABB5F80-9BEB-7D61-BDD3-D89730BDB556}"/>
              </a:ext>
            </a:extLst>
          </p:cNvPr>
          <p:cNvSpPr txBox="1"/>
          <p:nvPr/>
        </p:nvSpPr>
        <p:spPr>
          <a:xfrm>
            <a:off x="9372598" y="395712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 end</a:t>
            </a:r>
            <a:endParaRPr kumimoji="0" lang="en-I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F6278B8-14A4-99E0-432C-F01623FAD0F7}"/>
              </a:ext>
            </a:extLst>
          </p:cNvPr>
          <p:cNvGrpSpPr/>
          <p:nvPr/>
        </p:nvGrpSpPr>
        <p:grpSpPr>
          <a:xfrm>
            <a:off x="9369483" y="884169"/>
            <a:ext cx="2387373" cy="3769893"/>
            <a:chOff x="9369483" y="884169"/>
            <a:chExt cx="2387373" cy="4362960"/>
          </a:xfrm>
        </p:grpSpPr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6555CB3-DA8A-1E42-32C1-BD6ABF7E2ED6}"/>
                </a:ext>
              </a:extLst>
            </p:cNvPr>
            <p:cNvSpPr/>
            <p:nvPr/>
          </p:nvSpPr>
          <p:spPr>
            <a:xfrm>
              <a:off x="9369483" y="884169"/>
              <a:ext cx="2387373" cy="4362960"/>
            </a:xfrm>
            <a:custGeom>
              <a:avLst/>
              <a:gdLst>
                <a:gd name="connsiteX0" fmla="*/ 141847 w 2387373"/>
                <a:gd name="connsiteY0" fmla="*/ 0 h 4362960"/>
                <a:gd name="connsiteX1" fmla="*/ 2245526 w 2387373"/>
                <a:gd name="connsiteY1" fmla="*/ 0 h 4362960"/>
                <a:gd name="connsiteX2" fmla="*/ 2387373 w 2387373"/>
                <a:gd name="connsiteY2" fmla="*/ 147093 h 4362960"/>
                <a:gd name="connsiteX3" fmla="*/ 2387373 w 2387373"/>
                <a:gd name="connsiteY3" fmla="*/ 1536172 h 4362960"/>
                <a:gd name="connsiteX4" fmla="*/ 2387373 w 2387373"/>
                <a:gd name="connsiteY4" fmla="*/ 2105874 h 4362960"/>
                <a:gd name="connsiteX5" fmla="*/ 2387373 w 2387373"/>
                <a:gd name="connsiteY5" fmla="*/ 2257086 h 4362960"/>
                <a:gd name="connsiteX6" fmla="*/ 2387373 w 2387373"/>
                <a:gd name="connsiteY6" fmla="*/ 3646165 h 4362960"/>
                <a:gd name="connsiteX7" fmla="*/ 2387373 w 2387373"/>
                <a:gd name="connsiteY7" fmla="*/ 4215867 h 4362960"/>
                <a:gd name="connsiteX8" fmla="*/ 2245526 w 2387373"/>
                <a:gd name="connsiteY8" fmla="*/ 4362960 h 4362960"/>
                <a:gd name="connsiteX9" fmla="*/ 141847 w 2387373"/>
                <a:gd name="connsiteY9" fmla="*/ 4362960 h 4362960"/>
                <a:gd name="connsiteX10" fmla="*/ 0 w 2387373"/>
                <a:gd name="connsiteY10" fmla="*/ 4215867 h 4362960"/>
                <a:gd name="connsiteX11" fmla="*/ 0 w 2387373"/>
                <a:gd name="connsiteY11" fmla="*/ 3646165 h 4362960"/>
                <a:gd name="connsiteX12" fmla="*/ 0 w 2387373"/>
                <a:gd name="connsiteY12" fmla="*/ 2257086 h 4362960"/>
                <a:gd name="connsiteX13" fmla="*/ 0 w 2387373"/>
                <a:gd name="connsiteY13" fmla="*/ 2105874 h 4362960"/>
                <a:gd name="connsiteX14" fmla="*/ 0 w 2387373"/>
                <a:gd name="connsiteY14" fmla="*/ 1536172 h 4362960"/>
                <a:gd name="connsiteX15" fmla="*/ 0 w 2387373"/>
                <a:gd name="connsiteY15" fmla="*/ 147093 h 4362960"/>
                <a:gd name="connsiteX16" fmla="*/ 141847 w 2387373"/>
                <a:gd name="connsiteY16" fmla="*/ 0 h 43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7373" h="4362960">
                  <a:moveTo>
                    <a:pt x="141847" y="0"/>
                  </a:moveTo>
                  <a:lnTo>
                    <a:pt x="2245526" y="0"/>
                  </a:lnTo>
                  <a:cubicBezTo>
                    <a:pt x="2323866" y="0"/>
                    <a:pt x="2387373" y="65856"/>
                    <a:pt x="2387373" y="147093"/>
                  </a:cubicBezTo>
                  <a:lnTo>
                    <a:pt x="2387373" y="1536172"/>
                  </a:lnTo>
                  <a:lnTo>
                    <a:pt x="2387373" y="2105874"/>
                  </a:lnTo>
                  <a:lnTo>
                    <a:pt x="2387373" y="2257086"/>
                  </a:lnTo>
                  <a:lnTo>
                    <a:pt x="2387373" y="3646165"/>
                  </a:lnTo>
                  <a:lnTo>
                    <a:pt x="2387373" y="4215867"/>
                  </a:lnTo>
                  <a:cubicBezTo>
                    <a:pt x="2387373" y="4297104"/>
                    <a:pt x="2323866" y="4362960"/>
                    <a:pt x="2245526" y="4362960"/>
                  </a:cubicBezTo>
                  <a:lnTo>
                    <a:pt x="141847" y="4362960"/>
                  </a:lnTo>
                  <a:cubicBezTo>
                    <a:pt x="63507" y="4362960"/>
                    <a:pt x="0" y="4297104"/>
                    <a:pt x="0" y="4215867"/>
                  </a:cubicBezTo>
                  <a:lnTo>
                    <a:pt x="0" y="3646165"/>
                  </a:lnTo>
                  <a:lnTo>
                    <a:pt x="0" y="2257086"/>
                  </a:lnTo>
                  <a:lnTo>
                    <a:pt x="0" y="2105874"/>
                  </a:lnTo>
                  <a:lnTo>
                    <a:pt x="0" y="1536172"/>
                  </a:lnTo>
                  <a:lnTo>
                    <a:pt x="0" y="147093"/>
                  </a:lnTo>
                  <a:cubicBezTo>
                    <a:pt x="0" y="65856"/>
                    <a:pt x="63507" y="0"/>
                    <a:pt x="141847" y="0"/>
                  </a:cubicBezTo>
                  <a:close/>
                </a:path>
              </a:pathLst>
            </a:custGeom>
            <a:solidFill>
              <a:srgbClr val="FDD89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7463057-987E-9869-462F-2A20ACF2F856}"/>
                </a:ext>
              </a:extLst>
            </p:cNvPr>
            <p:cNvSpPr/>
            <p:nvPr/>
          </p:nvSpPr>
          <p:spPr>
            <a:xfrm>
              <a:off x="9534657" y="1540195"/>
              <a:ext cx="2060136" cy="3543027"/>
            </a:xfrm>
            <a:custGeom>
              <a:avLst/>
              <a:gdLst>
                <a:gd name="connsiteX0" fmla="*/ 58479 w 2060136"/>
                <a:gd name="connsiteY0" fmla="*/ 0 h 3924490"/>
                <a:gd name="connsiteX1" fmla="*/ 2001657 w 2060136"/>
                <a:gd name="connsiteY1" fmla="*/ 0 h 3924490"/>
                <a:gd name="connsiteX2" fmla="*/ 2060136 w 2060136"/>
                <a:gd name="connsiteY2" fmla="*/ 58479 h 3924490"/>
                <a:gd name="connsiteX3" fmla="*/ 2060136 w 2060136"/>
                <a:gd name="connsiteY3" fmla="*/ 189106 h 3924490"/>
                <a:gd name="connsiteX4" fmla="*/ 2060136 w 2060136"/>
                <a:gd name="connsiteY4" fmla="*/ 292386 h 3924490"/>
                <a:gd name="connsiteX5" fmla="*/ 2060136 w 2060136"/>
                <a:gd name="connsiteY5" fmla="*/ 370283 h 3924490"/>
                <a:gd name="connsiteX6" fmla="*/ 2060136 w 2060136"/>
                <a:gd name="connsiteY6" fmla="*/ 403710 h 3924490"/>
                <a:gd name="connsiteX7" fmla="*/ 2060136 w 2060136"/>
                <a:gd name="connsiteY7" fmla="*/ 423013 h 3924490"/>
                <a:gd name="connsiteX8" fmla="*/ 2060136 w 2060136"/>
                <a:gd name="connsiteY8" fmla="*/ 637617 h 3924490"/>
                <a:gd name="connsiteX9" fmla="*/ 2060136 w 2060136"/>
                <a:gd name="connsiteY9" fmla="*/ 730282 h 3924490"/>
                <a:gd name="connsiteX10" fmla="*/ 2060136 w 2060136"/>
                <a:gd name="connsiteY10" fmla="*/ 964189 h 3924490"/>
                <a:gd name="connsiteX11" fmla="*/ 2060136 w 2060136"/>
                <a:gd name="connsiteY11" fmla="*/ 1366182 h 3924490"/>
                <a:gd name="connsiteX12" fmla="*/ 2058977 w 2060136"/>
                <a:gd name="connsiteY12" fmla="*/ 1377684 h 3924490"/>
                <a:gd name="connsiteX13" fmla="*/ 2060136 w 2060136"/>
                <a:gd name="connsiteY13" fmla="*/ 1383426 h 3924490"/>
                <a:gd name="connsiteX14" fmla="*/ 2060136 w 2060136"/>
                <a:gd name="connsiteY14" fmla="*/ 1411418 h 3924490"/>
                <a:gd name="connsiteX15" fmla="*/ 2060136 w 2060136"/>
                <a:gd name="connsiteY15" fmla="*/ 1514053 h 3924490"/>
                <a:gd name="connsiteX16" fmla="*/ 2060136 w 2060136"/>
                <a:gd name="connsiteY16" fmla="*/ 1617333 h 3924490"/>
                <a:gd name="connsiteX17" fmla="*/ 2060136 w 2060136"/>
                <a:gd name="connsiteY17" fmla="*/ 1645325 h 3924490"/>
                <a:gd name="connsiteX18" fmla="*/ 2060136 w 2060136"/>
                <a:gd name="connsiteY18" fmla="*/ 1695230 h 3924490"/>
                <a:gd name="connsiteX19" fmla="*/ 2060136 w 2060136"/>
                <a:gd name="connsiteY19" fmla="*/ 1728657 h 3924490"/>
                <a:gd name="connsiteX20" fmla="*/ 2060136 w 2060136"/>
                <a:gd name="connsiteY20" fmla="*/ 1747960 h 3924490"/>
                <a:gd name="connsiteX21" fmla="*/ 2060136 w 2060136"/>
                <a:gd name="connsiteY21" fmla="*/ 1962564 h 3924490"/>
                <a:gd name="connsiteX22" fmla="*/ 2060136 w 2060136"/>
                <a:gd name="connsiteY22" fmla="*/ 2055229 h 3924490"/>
                <a:gd name="connsiteX23" fmla="*/ 2060136 w 2060136"/>
                <a:gd name="connsiteY23" fmla="*/ 2279165 h 3924490"/>
                <a:gd name="connsiteX24" fmla="*/ 2060136 w 2060136"/>
                <a:gd name="connsiteY24" fmla="*/ 2289136 h 3924490"/>
                <a:gd name="connsiteX25" fmla="*/ 2060136 w 2060136"/>
                <a:gd name="connsiteY25" fmla="*/ 2409792 h 3924490"/>
                <a:gd name="connsiteX26" fmla="*/ 2060136 w 2060136"/>
                <a:gd name="connsiteY26" fmla="*/ 2513072 h 3924490"/>
                <a:gd name="connsiteX27" fmla="*/ 2060136 w 2060136"/>
                <a:gd name="connsiteY27" fmla="*/ 2590969 h 3924490"/>
                <a:gd name="connsiteX28" fmla="*/ 2060136 w 2060136"/>
                <a:gd name="connsiteY28" fmla="*/ 2624396 h 3924490"/>
                <a:gd name="connsiteX29" fmla="*/ 2060136 w 2060136"/>
                <a:gd name="connsiteY29" fmla="*/ 2643699 h 3924490"/>
                <a:gd name="connsiteX30" fmla="*/ 2060136 w 2060136"/>
                <a:gd name="connsiteY30" fmla="*/ 2691129 h 3924490"/>
                <a:gd name="connsiteX31" fmla="*/ 2060136 w 2060136"/>
                <a:gd name="connsiteY31" fmla="*/ 2736365 h 3924490"/>
                <a:gd name="connsiteX32" fmla="*/ 2060136 w 2060136"/>
                <a:gd name="connsiteY32" fmla="*/ 2858303 h 3924490"/>
                <a:gd name="connsiteX33" fmla="*/ 2060136 w 2060136"/>
                <a:gd name="connsiteY33" fmla="*/ 2950968 h 3924490"/>
                <a:gd name="connsiteX34" fmla="*/ 2060136 w 2060136"/>
                <a:gd name="connsiteY34" fmla="*/ 2970272 h 3924490"/>
                <a:gd name="connsiteX35" fmla="*/ 2060136 w 2060136"/>
                <a:gd name="connsiteY35" fmla="*/ 3184875 h 3924490"/>
                <a:gd name="connsiteX36" fmla="*/ 2060136 w 2060136"/>
                <a:gd name="connsiteY36" fmla="*/ 3586868 h 3924490"/>
                <a:gd name="connsiteX37" fmla="*/ 2057095 w 2060136"/>
                <a:gd name="connsiteY37" fmla="*/ 3617039 h 3924490"/>
                <a:gd name="connsiteX38" fmla="*/ 2060136 w 2060136"/>
                <a:gd name="connsiteY38" fmla="*/ 3632104 h 3924490"/>
                <a:gd name="connsiteX39" fmla="*/ 2060136 w 2060136"/>
                <a:gd name="connsiteY39" fmla="*/ 3866011 h 3924490"/>
                <a:gd name="connsiteX40" fmla="*/ 2001657 w 2060136"/>
                <a:gd name="connsiteY40" fmla="*/ 3924490 h 3924490"/>
                <a:gd name="connsiteX41" fmla="*/ 58479 w 2060136"/>
                <a:gd name="connsiteY41" fmla="*/ 3924490 h 3924490"/>
                <a:gd name="connsiteX42" fmla="*/ 0 w 2060136"/>
                <a:gd name="connsiteY42" fmla="*/ 3866011 h 3924490"/>
                <a:gd name="connsiteX43" fmla="*/ 0 w 2060136"/>
                <a:gd name="connsiteY43" fmla="*/ 3632104 h 3924490"/>
                <a:gd name="connsiteX44" fmla="*/ 3042 w 2060136"/>
                <a:gd name="connsiteY44" fmla="*/ 3617039 h 3924490"/>
                <a:gd name="connsiteX45" fmla="*/ 0 w 2060136"/>
                <a:gd name="connsiteY45" fmla="*/ 3586868 h 3924490"/>
                <a:gd name="connsiteX46" fmla="*/ 0 w 2060136"/>
                <a:gd name="connsiteY46" fmla="*/ 3184875 h 3924490"/>
                <a:gd name="connsiteX47" fmla="*/ 0 w 2060136"/>
                <a:gd name="connsiteY47" fmla="*/ 2970272 h 3924490"/>
                <a:gd name="connsiteX48" fmla="*/ 0 w 2060136"/>
                <a:gd name="connsiteY48" fmla="*/ 2950968 h 3924490"/>
                <a:gd name="connsiteX49" fmla="*/ 0 w 2060136"/>
                <a:gd name="connsiteY49" fmla="*/ 2858303 h 3924490"/>
                <a:gd name="connsiteX50" fmla="*/ 0 w 2060136"/>
                <a:gd name="connsiteY50" fmla="*/ 2736365 h 3924490"/>
                <a:gd name="connsiteX51" fmla="*/ 0 w 2060136"/>
                <a:gd name="connsiteY51" fmla="*/ 2691129 h 3924490"/>
                <a:gd name="connsiteX52" fmla="*/ 0 w 2060136"/>
                <a:gd name="connsiteY52" fmla="*/ 2643699 h 3924490"/>
                <a:gd name="connsiteX53" fmla="*/ 0 w 2060136"/>
                <a:gd name="connsiteY53" fmla="*/ 2624396 h 3924490"/>
                <a:gd name="connsiteX54" fmla="*/ 0 w 2060136"/>
                <a:gd name="connsiteY54" fmla="*/ 2590969 h 3924490"/>
                <a:gd name="connsiteX55" fmla="*/ 0 w 2060136"/>
                <a:gd name="connsiteY55" fmla="*/ 2513072 h 3924490"/>
                <a:gd name="connsiteX56" fmla="*/ 0 w 2060136"/>
                <a:gd name="connsiteY56" fmla="*/ 2409792 h 3924490"/>
                <a:gd name="connsiteX57" fmla="*/ 0 w 2060136"/>
                <a:gd name="connsiteY57" fmla="*/ 2289136 h 3924490"/>
                <a:gd name="connsiteX58" fmla="*/ 0 w 2060136"/>
                <a:gd name="connsiteY58" fmla="*/ 2279165 h 3924490"/>
                <a:gd name="connsiteX59" fmla="*/ 0 w 2060136"/>
                <a:gd name="connsiteY59" fmla="*/ 2055229 h 3924490"/>
                <a:gd name="connsiteX60" fmla="*/ 0 w 2060136"/>
                <a:gd name="connsiteY60" fmla="*/ 1962564 h 3924490"/>
                <a:gd name="connsiteX61" fmla="*/ 0 w 2060136"/>
                <a:gd name="connsiteY61" fmla="*/ 1747960 h 3924490"/>
                <a:gd name="connsiteX62" fmla="*/ 0 w 2060136"/>
                <a:gd name="connsiteY62" fmla="*/ 1728657 h 3924490"/>
                <a:gd name="connsiteX63" fmla="*/ 0 w 2060136"/>
                <a:gd name="connsiteY63" fmla="*/ 1695230 h 3924490"/>
                <a:gd name="connsiteX64" fmla="*/ 0 w 2060136"/>
                <a:gd name="connsiteY64" fmla="*/ 1645325 h 3924490"/>
                <a:gd name="connsiteX65" fmla="*/ 0 w 2060136"/>
                <a:gd name="connsiteY65" fmla="*/ 1617333 h 3924490"/>
                <a:gd name="connsiteX66" fmla="*/ 0 w 2060136"/>
                <a:gd name="connsiteY66" fmla="*/ 1514053 h 3924490"/>
                <a:gd name="connsiteX67" fmla="*/ 0 w 2060136"/>
                <a:gd name="connsiteY67" fmla="*/ 1411418 h 3924490"/>
                <a:gd name="connsiteX68" fmla="*/ 0 w 2060136"/>
                <a:gd name="connsiteY68" fmla="*/ 1383426 h 3924490"/>
                <a:gd name="connsiteX69" fmla="*/ 1160 w 2060136"/>
                <a:gd name="connsiteY69" fmla="*/ 1377683 h 3924490"/>
                <a:gd name="connsiteX70" fmla="*/ 0 w 2060136"/>
                <a:gd name="connsiteY70" fmla="*/ 1366182 h 3924490"/>
                <a:gd name="connsiteX71" fmla="*/ 0 w 2060136"/>
                <a:gd name="connsiteY71" fmla="*/ 964189 h 3924490"/>
                <a:gd name="connsiteX72" fmla="*/ 0 w 2060136"/>
                <a:gd name="connsiteY72" fmla="*/ 730282 h 3924490"/>
                <a:gd name="connsiteX73" fmla="*/ 0 w 2060136"/>
                <a:gd name="connsiteY73" fmla="*/ 637617 h 3924490"/>
                <a:gd name="connsiteX74" fmla="*/ 0 w 2060136"/>
                <a:gd name="connsiteY74" fmla="*/ 423013 h 3924490"/>
                <a:gd name="connsiteX75" fmla="*/ 0 w 2060136"/>
                <a:gd name="connsiteY75" fmla="*/ 403710 h 3924490"/>
                <a:gd name="connsiteX76" fmla="*/ 0 w 2060136"/>
                <a:gd name="connsiteY76" fmla="*/ 370283 h 3924490"/>
                <a:gd name="connsiteX77" fmla="*/ 0 w 2060136"/>
                <a:gd name="connsiteY77" fmla="*/ 292386 h 3924490"/>
                <a:gd name="connsiteX78" fmla="*/ 0 w 2060136"/>
                <a:gd name="connsiteY78" fmla="*/ 189106 h 3924490"/>
                <a:gd name="connsiteX79" fmla="*/ 0 w 2060136"/>
                <a:gd name="connsiteY79" fmla="*/ 58479 h 3924490"/>
                <a:gd name="connsiteX80" fmla="*/ 58479 w 2060136"/>
                <a:gd name="connsiteY80" fmla="*/ 0 h 39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060136" h="3924490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8977" y="1377684"/>
                  </a:lnTo>
                  <a:lnTo>
                    <a:pt x="2060136" y="1383426"/>
                  </a:lnTo>
                  <a:lnTo>
                    <a:pt x="2060136" y="1411418"/>
                  </a:lnTo>
                  <a:lnTo>
                    <a:pt x="2060136" y="1514053"/>
                  </a:lnTo>
                  <a:lnTo>
                    <a:pt x="2060136" y="1617333"/>
                  </a:lnTo>
                  <a:lnTo>
                    <a:pt x="2060136" y="1645325"/>
                  </a:lnTo>
                  <a:lnTo>
                    <a:pt x="2060136" y="1695230"/>
                  </a:lnTo>
                  <a:lnTo>
                    <a:pt x="2060136" y="1728657"/>
                  </a:lnTo>
                  <a:lnTo>
                    <a:pt x="2060136" y="1747960"/>
                  </a:lnTo>
                  <a:lnTo>
                    <a:pt x="2060136" y="1962564"/>
                  </a:lnTo>
                  <a:lnTo>
                    <a:pt x="2060136" y="2055229"/>
                  </a:lnTo>
                  <a:lnTo>
                    <a:pt x="2060136" y="2279165"/>
                  </a:lnTo>
                  <a:lnTo>
                    <a:pt x="2060136" y="2289136"/>
                  </a:lnTo>
                  <a:lnTo>
                    <a:pt x="2060136" y="2409792"/>
                  </a:lnTo>
                  <a:lnTo>
                    <a:pt x="2060136" y="2513072"/>
                  </a:lnTo>
                  <a:lnTo>
                    <a:pt x="2060136" y="2590969"/>
                  </a:lnTo>
                  <a:lnTo>
                    <a:pt x="2060136" y="2624396"/>
                  </a:lnTo>
                  <a:lnTo>
                    <a:pt x="2060136" y="2643699"/>
                  </a:lnTo>
                  <a:lnTo>
                    <a:pt x="2060136" y="2691129"/>
                  </a:lnTo>
                  <a:lnTo>
                    <a:pt x="2060136" y="2736365"/>
                  </a:lnTo>
                  <a:lnTo>
                    <a:pt x="2060136" y="2858303"/>
                  </a:lnTo>
                  <a:lnTo>
                    <a:pt x="2060136" y="2950968"/>
                  </a:lnTo>
                  <a:lnTo>
                    <a:pt x="2060136" y="2970272"/>
                  </a:lnTo>
                  <a:lnTo>
                    <a:pt x="2060136" y="3184875"/>
                  </a:lnTo>
                  <a:lnTo>
                    <a:pt x="2060136" y="3586868"/>
                  </a:lnTo>
                  <a:lnTo>
                    <a:pt x="2057095" y="3617039"/>
                  </a:lnTo>
                  <a:lnTo>
                    <a:pt x="2060136" y="3632104"/>
                  </a:lnTo>
                  <a:lnTo>
                    <a:pt x="2060136" y="3866011"/>
                  </a:lnTo>
                  <a:cubicBezTo>
                    <a:pt x="2060136" y="3898308"/>
                    <a:pt x="2033954" y="3924490"/>
                    <a:pt x="2001657" y="3924490"/>
                  </a:cubicBezTo>
                  <a:lnTo>
                    <a:pt x="58479" y="3924490"/>
                  </a:lnTo>
                  <a:cubicBezTo>
                    <a:pt x="26182" y="3924490"/>
                    <a:pt x="0" y="3898308"/>
                    <a:pt x="0" y="3866011"/>
                  </a:cubicBezTo>
                  <a:lnTo>
                    <a:pt x="0" y="3632104"/>
                  </a:lnTo>
                  <a:lnTo>
                    <a:pt x="3042" y="3617039"/>
                  </a:lnTo>
                  <a:lnTo>
                    <a:pt x="0" y="3586868"/>
                  </a:lnTo>
                  <a:lnTo>
                    <a:pt x="0" y="3184875"/>
                  </a:lnTo>
                  <a:lnTo>
                    <a:pt x="0" y="2970272"/>
                  </a:lnTo>
                  <a:lnTo>
                    <a:pt x="0" y="2950968"/>
                  </a:lnTo>
                  <a:lnTo>
                    <a:pt x="0" y="2858303"/>
                  </a:lnTo>
                  <a:lnTo>
                    <a:pt x="0" y="2736365"/>
                  </a:lnTo>
                  <a:lnTo>
                    <a:pt x="0" y="2691129"/>
                  </a:lnTo>
                  <a:lnTo>
                    <a:pt x="0" y="2643699"/>
                  </a:lnTo>
                  <a:lnTo>
                    <a:pt x="0" y="2624396"/>
                  </a:lnTo>
                  <a:lnTo>
                    <a:pt x="0" y="2590969"/>
                  </a:lnTo>
                  <a:lnTo>
                    <a:pt x="0" y="2513072"/>
                  </a:lnTo>
                  <a:lnTo>
                    <a:pt x="0" y="2409792"/>
                  </a:lnTo>
                  <a:lnTo>
                    <a:pt x="0" y="2289136"/>
                  </a:lnTo>
                  <a:lnTo>
                    <a:pt x="0" y="2279165"/>
                  </a:lnTo>
                  <a:lnTo>
                    <a:pt x="0" y="2055229"/>
                  </a:lnTo>
                  <a:lnTo>
                    <a:pt x="0" y="1962564"/>
                  </a:lnTo>
                  <a:lnTo>
                    <a:pt x="0" y="1747960"/>
                  </a:lnTo>
                  <a:lnTo>
                    <a:pt x="0" y="1728657"/>
                  </a:lnTo>
                  <a:lnTo>
                    <a:pt x="0" y="1695230"/>
                  </a:lnTo>
                  <a:lnTo>
                    <a:pt x="0" y="1645325"/>
                  </a:lnTo>
                  <a:lnTo>
                    <a:pt x="0" y="1617333"/>
                  </a:lnTo>
                  <a:lnTo>
                    <a:pt x="0" y="1514053"/>
                  </a:lnTo>
                  <a:lnTo>
                    <a:pt x="0" y="1411418"/>
                  </a:lnTo>
                  <a:lnTo>
                    <a:pt x="0" y="1383426"/>
                  </a:lnTo>
                  <a:lnTo>
                    <a:pt x="1160" y="137768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86D57D2-3CAC-EBAA-B273-7239C6829E34}"/>
                </a:ext>
              </a:extLst>
            </p:cNvPr>
            <p:cNvSpPr/>
            <p:nvPr/>
          </p:nvSpPr>
          <p:spPr>
            <a:xfrm>
              <a:off x="9534657" y="1055005"/>
              <a:ext cx="2060136" cy="350865"/>
            </a:xfrm>
            <a:prstGeom prst="round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Store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5EED7E6-5DAE-D1FF-24BB-013FE3C40635}"/>
                </a:ext>
              </a:extLst>
            </p:cNvPr>
            <p:cNvSpPr txBox="1"/>
            <p:nvPr/>
          </p:nvSpPr>
          <p:spPr>
            <a:xfrm>
              <a:off x="9591715" y="1638044"/>
              <a:ext cx="2003077" cy="3294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Point of sale (POS)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Cross-channel returns/exchanges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Unified view of stock/customers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eCommerce integration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Medication mgmt.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Rx insurance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Pharma-specific</a:t>
              </a:r>
              <a:b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staff management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Security and permissions system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638680C-E83F-2BE9-4ABE-CD2D69BDD0C3}"/>
              </a:ext>
            </a:extLst>
          </p:cNvPr>
          <p:cNvSpPr txBox="1"/>
          <p:nvPr/>
        </p:nvSpPr>
        <p:spPr>
          <a:xfrm>
            <a:off x="9402692" y="5297598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07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end (ERP)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950E8D5-F7B8-92BE-5105-CC5885DE0550}"/>
              </a:ext>
            </a:extLst>
          </p:cNvPr>
          <p:cNvGrpSpPr/>
          <p:nvPr/>
        </p:nvGrpSpPr>
        <p:grpSpPr>
          <a:xfrm>
            <a:off x="9369482" y="5808557"/>
            <a:ext cx="2387374" cy="673167"/>
            <a:chOff x="9369482" y="5808557"/>
            <a:chExt cx="2387374" cy="673167"/>
          </a:xfrm>
        </p:grpSpPr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E769FFD3-1CB8-A848-CDED-25D6D6D3E379}"/>
                </a:ext>
              </a:extLst>
            </p:cNvPr>
            <p:cNvSpPr/>
            <p:nvPr/>
          </p:nvSpPr>
          <p:spPr>
            <a:xfrm>
              <a:off x="9369482" y="5808557"/>
              <a:ext cx="2387373" cy="673167"/>
            </a:xfrm>
            <a:custGeom>
              <a:avLst/>
              <a:gdLst>
                <a:gd name="connsiteX0" fmla="*/ 141847 w 2387373"/>
                <a:gd name="connsiteY0" fmla="*/ 0 h 591747"/>
                <a:gd name="connsiteX1" fmla="*/ 2245526 w 2387373"/>
                <a:gd name="connsiteY1" fmla="*/ 0 h 591747"/>
                <a:gd name="connsiteX2" fmla="*/ 2387373 w 2387373"/>
                <a:gd name="connsiteY2" fmla="*/ 147093 h 591747"/>
                <a:gd name="connsiteX3" fmla="*/ 2387373 w 2387373"/>
                <a:gd name="connsiteY3" fmla="*/ 235645 h 591747"/>
                <a:gd name="connsiteX4" fmla="*/ 2387373 w 2387373"/>
                <a:gd name="connsiteY4" fmla="*/ 259347 h 591747"/>
                <a:gd name="connsiteX5" fmla="*/ 2387373 w 2387373"/>
                <a:gd name="connsiteY5" fmla="*/ 276436 h 591747"/>
                <a:gd name="connsiteX6" fmla="*/ 2387373 w 2387373"/>
                <a:gd name="connsiteY6" fmla="*/ 315311 h 591747"/>
                <a:gd name="connsiteX7" fmla="*/ 2387373 w 2387373"/>
                <a:gd name="connsiteY7" fmla="*/ 332400 h 591747"/>
                <a:gd name="connsiteX8" fmla="*/ 2387373 w 2387373"/>
                <a:gd name="connsiteY8" fmla="*/ 356102 h 591747"/>
                <a:gd name="connsiteX9" fmla="*/ 2387373 w 2387373"/>
                <a:gd name="connsiteY9" fmla="*/ 444654 h 591747"/>
                <a:gd name="connsiteX10" fmla="*/ 2245526 w 2387373"/>
                <a:gd name="connsiteY10" fmla="*/ 591747 h 591747"/>
                <a:gd name="connsiteX11" fmla="*/ 141847 w 2387373"/>
                <a:gd name="connsiteY11" fmla="*/ 591747 h 591747"/>
                <a:gd name="connsiteX12" fmla="*/ 0 w 2387373"/>
                <a:gd name="connsiteY12" fmla="*/ 444654 h 591747"/>
                <a:gd name="connsiteX13" fmla="*/ 0 w 2387373"/>
                <a:gd name="connsiteY13" fmla="*/ 356102 h 591747"/>
                <a:gd name="connsiteX14" fmla="*/ 0 w 2387373"/>
                <a:gd name="connsiteY14" fmla="*/ 332400 h 591747"/>
                <a:gd name="connsiteX15" fmla="*/ 0 w 2387373"/>
                <a:gd name="connsiteY15" fmla="*/ 315311 h 591747"/>
                <a:gd name="connsiteX16" fmla="*/ 0 w 2387373"/>
                <a:gd name="connsiteY16" fmla="*/ 276436 h 591747"/>
                <a:gd name="connsiteX17" fmla="*/ 0 w 2387373"/>
                <a:gd name="connsiteY17" fmla="*/ 259347 h 591747"/>
                <a:gd name="connsiteX18" fmla="*/ 0 w 2387373"/>
                <a:gd name="connsiteY18" fmla="*/ 235645 h 591747"/>
                <a:gd name="connsiteX19" fmla="*/ 0 w 2387373"/>
                <a:gd name="connsiteY19" fmla="*/ 147093 h 591747"/>
                <a:gd name="connsiteX20" fmla="*/ 141847 w 2387373"/>
                <a:gd name="connsiteY20" fmla="*/ 0 h 59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87373" h="591747">
                  <a:moveTo>
                    <a:pt x="141847" y="0"/>
                  </a:moveTo>
                  <a:lnTo>
                    <a:pt x="2245526" y="0"/>
                  </a:lnTo>
                  <a:cubicBezTo>
                    <a:pt x="2323866" y="0"/>
                    <a:pt x="2387373" y="65856"/>
                    <a:pt x="2387373" y="147093"/>
                  </a:cubicBezTo>
                  <a:lnTo>
                    <a:pt x="2387373" y="235645"/>
                  </a:lnTo>
                  <a:lnTo>
                    <a:pt x="2387373" y="259347"/>
                  </a:lnTo>
                  <a:lnTo>
                    <a:pt x="2387373" y="276436"/>
                  </a:lnTo>
                  <a:lnTo>
                    <a:pt x="2387373" y="315311"/>
                  </a:lnTo>
                  <a:lnTo>
                    <a:pt x="2387373" y="332400"/>
                  </a:lnTo>
                  <a:lnTo>
                    <a:pt x="2387373" y="356102"/>
                  </a:lnTo>
                  <a:lnTo>
                    <a:pt x="2387373" y="444654"/>
                  </a:lnTo>
                  <a:cubicBezTo>
                    <a:pt x="2387373" y="525891"/>
                    <a:pt x="2323866" y="591747"/>
                    <a:pt x="2245526" y="591747"/>
                  </a:cubicBezTo>
                  <a:lnTo>
                    <a:pt x="141847" y="591747"/>
                  </a:lnTo>
                  <a:cubicBezTo>
                    <a:pt x="63507" y="591747"/>
                    <a:pt x="0" y="525891"/>
                    <a:pt x="0" y="444654"/>
                  </a:cubicBezTo>
                  <a:lnTo>
                    <a:pt x="0" y="356102"/>
                  </a:lnTo>
                  <a:lnTo>
                    <a:pt x="0" y="332400"/>
                  </a:lnTo>
                  <a:lnTo>
                    <a:pt x="0" y="315311"/>
                  </a:lnTo>
                  <a:lnTo>
                    <a:pt x="0" y="276436"/>
                  </a:lnTo>
                  <a:lnTo>
                    <a:pt x="0" y="259347"/>
                  </a:lnTo>
                  <a:lnTo>
                    <a:pt x="0" y="235645"/>
                  </a:lnTo>
                  <a:lnTo>
                    <a:pt x="0" y="147093"/>
                  </a:lnTo>
                  <a:cubicBezTo>
                    <a:pt x="0" y="65856"/>
                    <a:pt x="63507" y="0"/>
                    <a:pt x="141847" y="0"/>
                  </a:cubicBezTo>
                  <a:close/>
                </a:path>
              </a:pathLst>
            </a:custGeom>
            <a:solidFill>
              <a:srgbClr val="88BDC9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3C6F180A-F03B-B1FD-3646-1C42098C8EA2}"/>
                </a:ext>
              </a:extLst>
            </p:cNvPr>
            <p:cNvSpPr/>
            <p:nvPr/>
          </p:nvSpPr>
          <p:spPr>
            <a:xfrm>
              <a:off x="9534657" y="5992954"/>
              <a:ext cx="2060135" cy="330148"/>
            </a:xfrm>
            <a:prstGeom prst="roundRect">
              <a:avLst/>
            </a:pr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1301F6E-1551-6E24-949D-A6AFEC404B0C}"/>
                </a:ext>
              </a:extLst>
            </p:cNvPr>
            <p:cNvSpPr txBox="1"/>
            <p:nvPr/>
          </p:nvSpPr>
          <p:spPr>
            <a:xfrm>
              <a:off x="9372597" y="6019355"/>
              <a:ext cx="23842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S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Financials - Accounting - HR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A874B19-8672-B12A-F0C8-12BB1E9EC4EB}"/>
              </a:ext>
            </a:extLst>
          </p:cNvPr>
          <p:cNvSpPr txBox="1"/>
          <p:nvPr/>
        </p:nvSpPr>
        <p:spPr>
          <a:xfrm>
            <a:off x="270875" y="521471"/>
            <a:ext cx="5309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feature rich solution for your pharmacy operations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D102E1E-06E6-BB82-F047-13E4091ED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5049" y="2839186"/>
            <a:ext cx="6184840" cy="37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9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8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9AD7D9-022A-994C-4B14-4A58DC98DF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Key functionality areas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610FC4-2A45-C0B6-A4C0-C05EDD7D8D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5729" y="1140784"/>
            <a:ext cx="7193391" cy="5420347"/>
          </a:xfrm>
        </p:spPr>
        <p:txBody>
          <a:bodyPr lIns="91440" tIns="45720" rIns="91440" bIns="45720" anchor="t"/>
          <a:lstStyle/>
          <a:p>
            <a:pPr marL="0" indent="0" defTabSz="914377"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All standard prescription processes</a:t>
            </a:r>
            <a:endParaRPr lang="en-US"/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Prescription handling</a:t>
            </a:r>
          </a:p>
          <a:p>
            <a:pPr marL="1097280" lvl="2" indent="-285750" defTabSz="914377"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/>
                <a:cs typeface="Segoe UI"/>
              </a:rPr>
              <a:t>paper, electronic, emergency, animal, etc.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Generic substitution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Pharmaceutical control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Pick control</a:t>
            </a:r>
            <a:endParaRPr lang="en-GB" sz="1800">
              <a:solidFill>
                <a:srgbClr val="361D5C"/>
              </a:solidFill>
            </a:endParaRPr>
          </a:p>
          <a:p>
            <a:pPr marL="1142365" lvl="2" indent="-227965" defTabSz="914377"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FMD Control</a:t>
            </a:r>
            <a:endParaRPr lang="en-GB" sz="14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Order requests when item is not in stock and subscriptions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 specific user permissions </a:t>
            </a:r>
            <a:endParaRPr lang="en-GB" sz="1800">
              <a:solidFill>
                <a:srgbClr val="361D5C"/>
              </a:solidFill>
            </a:endParaRPr>
          </a:p>
          <a:p>
            <a:pPr marL="0" indent="0" defTabSz="914377"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Customer identification</a:t>
            </a: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 customer database or link to national registry</a:t>
            </a:r>
            <a:endParaRPr lang="en-GB" sz="1800">
              <a:solidFill>
                <a:srgbClr val="361D5C"/>
              </a:solidFill>
            </a:endParaRPr>
          </a:p>
          <a:p>
            <a:pPr marL="685165" lvl="1" indent="-227965" defTabSz="914377"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Handling of Power of Attorney and care units</a:t>
            </a:r>
          </a:p>
          <a:p>
            <a:pPr marL="0" indent="0" defTabSz="914377">
              <a:lnSpc>
                <a:spcPct val="100000"/>
              </a:lnSpc>
              <a:buNone/>
              <a:defRPr/>
            </a:pPr>
            <a:r>
              <a:rPr lang="en-GB" sz="2000">
                <a:solidFill>
                  <a:srgbClr val="361D5C"/>
                </a:solidFill>
                <a:latin typeface="Segoe UI Semibold"/>
                <a:cs typeface="Segoe UI"/>
              </a:rPr>
              <a:t>Master data import and management</a:t>
            </a:r>
          </a:p>
          <a:p>
            <a:pPr marL="685165" lvl="1" indent="-227965" defTabSz="914377"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rgbClr val="361D5C"/>
                </a:solidFill>
                <a:latin typeface="Segoe UI"/>
                <a:cs typeface="Segoe UI"/>
              </a:rPr>
              <a:t>Master data for prescription handling</a:t>
            </a: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Pharmaceutical Items</a:t>
            </a:r>
            <a:endParaRPr lang="en-GB" sz="1400">
              <a:solidFill>
                <a:srgbClr val="361D5C"/>
              </a:solidFill>
            </a:endParaRP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 Groups including ATC and Substance Groups</a:t>
            </a:r>
            <a:endParaRPr lang="en-GB" sz="1400">
              <a:solidFill>
                <a:srgbClr val="361D5C"/>
              </a:solidFill>
            </a:endParaRPr>
          </a:p>
          <a:p>
            <a:pPr marL="913765" lvl="2" indent="-226695" defTabSz="914377">
              <a:lnSpc>
                <a:spcPct val="100000"/>
              </a:lnSpc>
              <a:buFont typeface="Calibri" panose="020B0604020202020204" pitchFamily="34" charset="0"/>
              <a:buChar char="-"/>
              <a:defRPr/>
            </a:pPr>
            <a:r>
              <a:rPr lang="en-GB" sz="140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Health Personnel</a:t>
            </a:r>
            <a:endParaRPr lang="en-GB" sz="1400">
              <a:solidFill>
                <a:srgbClr val="361D5C"/>
              </a:solidFill>
            </a:endParaRPr>
          </a:p>
          <a:p>
            <a:pPr defTabSz="914377">
              <a:defRPr/>
            </a:pPr>
            <a:endParaRPr lang="is-IS" sz="2000">
              <a:solidFill>
                <a:schemeClr val="bg1"/>
              </a:solidFill>
              <a:latin typeface="Segoe UI"/>
            </a:endParaRPr>
          </a:p>
          <a:p>
            <a:endParaRPr lang="en-GB"/>
          </a:p>
        </p:txBody>
      </p:sp>
      <p:pic>
        <p:nvPicPr>
          <p:cNvPr id="12" name="Picture Placeholder 11" descr="A picture containing text, person, indoor, shop&#10;&#10;Description automatically generated">
            <a:extLst>
              <a:ext uri="{FF2B5EF4-FFF2-40B4-BE49-F238E27FC236}">
                <a16:creationId xmlns:a16="http://schemas.microsoft.com/office/drawing/2014/main" id="{07DEE822-3E28-6F22-18D0-C0ABB3F84E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7392" r="27392"/>
          <a:stretch/>
        </p:blipFill>
        <p:spPr/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22DB6F6-6EEF-0702-6398-7338E1DC0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331" y="6364954"/>
            <a:ext cx="1510871" cy="38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4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1309-1734-626E-5AAA-353D8105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Our vision for innovation in pharmacy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6DA4C9C-C264-D24D-95AE-92E38103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449" y="3058469"/>
            <a:ext cx="487858" cy="151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52AE7-BA13-BD44-94C8-4252BD69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5" y="3345473"/>
            <a:ext cx="612000" cy="12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B49A0-712D-CB40-8821-6826E9FB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51" y="3387349"/>
            <a:ext cx="2060575" cy="184562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5F1CC5-A85A-8E49-BF08-5D4BF2DA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18" y="4069888"/>
            <a:ext cx="1060916" cy="1060916"/>
          </a:xfrm>
          <a:prstGeom prst="rect">
            <a:avLst/>
          </a:prstGeom>
          <a:solidFill>
            <a:srgbClr val="BFFFD9"/>
          </a:solidFill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B671DC-9502-6E43-93E7-C08DAA640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618" y="2784880"/>
            <a:ext cx="1060916" cy="106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CA13C-D2F0-B64D-BA5B-B757881D1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18" y="1499872"/>
            <a:ext cx="1060916" cy="1060916"/>
          </a:xfrm>
          <a:prstGeom prst="rect">
            <a:avLst/>
          </a:prstGeom>
          <a:solidFill>
            <a:srgbClr val="FFC9BF"/>
          </a:solidFill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35FDA88-25B5-5841-98C5-3B9D4091B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618" y="5354897"/>
            <a:ext cx="1060916" cy="10609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3E48B6-BB24-8140-9A67-0F95509AE9B0}"/>
              </a:ext>
            </a:extLst>
          </p:cNvPr>
          <p:cNvSpPr txBox="1"/>
          <p:nvPr/>
        </p:nvSpPr>
        <p:spPr>
          <a:xfrm>
            <a:off x="1825313" y="2217498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Traditional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E0C21-A1B0-4344-832A-CAC08B84088B}"/>
              </a:ext>
            </a:extLst>
          </p:cNvPr>
          <p:cNvSpPr txBox="1"/>
          <p:nvPr/>
        </p:nvSpPr>
        <p:spPr>
          <a:xfrm>
            <a:off x="1825313" y="3502506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</a:t>
            </a: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BEBFD-8273-EF40-AF7C-17ACE530B377}"/>
              </a:ext>
            </a:extLst>
          </p:cNvPr>
          <p:cNvSpPr txBox="1"/>
          <p:nvPr/>
        </p:nvSpPr>
        <p:spPr>
          <a:xfrm>
            <a:off x="1825313" y="4787513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904B5-ECB5-114C-9F9B-1835FD423978}"/>
              </a:ext>
            </a:extLst>
          </p:cNvPr>
          <p:cNvSpPr txBox="1"/>
          <p:nvPr/>
        </p:nvSpPr>
        <p:spPr>
          <a:xfrm>
            <a:off x="1825313" y="6072524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B3D847CB-8336-AA44-875C-ECF810E904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1950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9F41E4E-7CA8-EF4F-AC36-3310025B9E2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269502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16617C-B356-FA40-B9F8-3F9BBDA8C4CB}"/>
              </a:ext>
            </a:extLst>
          </p:cNvPr>
          <p:cNvCxnSpPr>
            <a:cxnSpLocks/>
          </p:cNvCxnSpPr>
          <p:nvPr/>
        </p:nvCxnSpPr>
        <p:spPr>
          <a:xfrm>
            <a:off x="3496151" y="3957841"/>
            <a:ext cx="362971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E71C0-E94F-5849-AA2C-139039B192C6}"/>
              </a:ext>
            </a:extLst>
          </p:cNvPr>
          <p:cNvCxnSpPr>
            <a:cxnSpLocks/>
          </p:cNvCxnSpPr>
          <p:nvPr/>
        </p:nvCxnSpPr>
        <p:spPr>
          <a:xfrm>
            <a:off x="1351449" y="3957841"/>
            <a:ext cx="336452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5A9379-BD06-7F43-ABA1-AA8866A6D1D0}"/>
              </a:ext>
            </a:extLst>
          </p:cNvPr>
          <p:cNvSpPr txBox="1"/>
          <p:nvPr/>
        </p:nvSpPr>
        <p:spPr>
          <a:xfrm>
            <a:off x="4097401" y="2030329"/>
            <a:ext cx="1465729" cy="1112649"/>
          </a:xfrm>
          <a:prstGeom prst="rect">
            <a:avLst/>
          </a:prstGeom>
          <a:solidFill>
            <a:schemeClr val="bg1"/>
          </a:solidFill>
          <a:ln>
            <a:solidFill>
              <a:srgbClr val="265888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Click &amp; collect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BCCE78-A3E0-8D4F-A66F-DEB931ACB04C}"/>
              </a:ext>
            </a:extLst>
          </p:cNvPr>
          <p:cNvCxnSpPr>
            <a:cxnSpLocks/>
          </p:cNvCxnSpPr>
          <p:nvPr/>
        </p:nvCxnSpPr>
        <p:spPr>
          <a:xfrm flipV="1">
            <a:off x="4829980" y="3142978"/>
            <a:ext cx="0" cy="667305"/>
          </a:xfrm>
          <a:prstGeom prst="line">
            <a:avLst/>
          </a:prstGeom>
          <a:ln>
            <a:solidFill>
              <a:srgbClr val="265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7D7496-CB33-FC4A-93FB-AB4CDF020458}"/>
              </a:ext>
            </a:extLst>
          </p:cNvPr>
          <p:cNvCxnSpPr>
            <a:cxnSpLocks/>
          </p:cNvCxnSpPr>
          <p:nvPr/>
        </p:nvCxnSpPr>
        <p:spPr>
          <a:xfrm>
            <a:off x="5793781" y="3957841"/>
            <a:ext cx="379050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950DF4-674E-114A-9D0F-E3124E2390DC}"/>
              </a:ext>
            </a:extLst>
          </p:cNvPr>
          <p:cNvSpPr txBox="1"/>
          <p:nvPr/>
        </p:nvSpPr>
        <p:spPr>
          <a:xfrm>
            <a:off x="7363504" y="1074674"/>
            <a:ext cx="3858698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All-in-one pharmacy 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959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9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Finance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Warehousing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Shipping Notification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Dispensing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ePrescriptions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Rx master data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Dose dispensing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 for prescription &amp; insurance gateways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Health and beauty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Loyalty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360-degree view of the customer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Clienteling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Personalized service on the pharmacy floor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Appointments and reservations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eCommerce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 and prescriptions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76FB3C-71B6-8C45-91D2-9C2BE9827E85}"/>
              </a:ext>
            </a:extLst>
          </p:cNvPr>
          <p:cNvSpPr txBox="1"/>
          <p:nvPr/>
        </p:nvSpPr>
        <p:spPr>
          <a:xfrm>
            <a:off x="479406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18ABD-E446-0C46-A9B0-B5288DC374EA}"/>
              </a:ext>
            </a:extLst>
          </p:cNvPr>
          <p:cNvSpPr txBox="1"/>
          <p:nvPr/>
        </p:nvSpPr>
        <p:spPr>
          <a:xfrm>
            <a:off x="6061488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2AF612-3E9C-C747-9132-3701FBE29534}"/>
              </a:ext>
            </a:extLst>
          </p:cNvPr>
          <p:cNvSpPr/>
          <p:nvPr/>
        </p:nvSpPr>
        <p:spPr>
          <a:xfrm>
            <a:off x="4078350" y="5600355"/>
            <a:ext cx="2631944" cy="569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 know dispensing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B55A3-E5C5-FF60-8876-F5234CCD0220}"/>
              </a:ext>
            </a:extLst>
          </p:cNvPr>
          <p:cNvSpPr txBox="1"/>
          <p:nvPr/>
        </p:nvSpPr>
        <p:spPr>
          <a:xfrm>
            <a:off x="340292" y="705342"/>
            <a:ext cx="62270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Unified Pharmacy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71309-1734-626E-5AAA-353D8105C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Our vision for innovation in pharmacy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6DA4C9C-C264-D24D-95AE-92E38103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449" y="3058469"/>
            <a:ext cx="487858" cy="1511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52AE7-BA13-BD44-94C8-4252BD69C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85" y="3345473"/>
            <a:ext cx="612000" cy="122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4B49A0-712D-CB40-8821-6826E9FB7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351" y="3387349"/>
            <a:ext cx="2060575" cy="184562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5F1CC5-A85A-8E49-BF08-5D4BF2DA7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618" y="4069888"/>
            <a:ext cx="1060916" cy="1060916"/>
          </a:xfrm>
          <a:prstGeom prst="rect">
            <a:avLst/>
          </a:prstGeom>
          <a:solidFill>
            <a:srgbClr val="BFFFD9"/>
          </a:solidFill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3B671DC-9502-6E43-93E7-C08DAA640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618" y="2784880"/>
            <a:ext cx="1060916" cy="10609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CA13C-D2F0-B64D-BA5B-B757881D1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618" y="1499872"/>
            <a:ext cx="1060916" cy="1060916"/>
          </a:xfrm>
          <a:prstGeom prst="rect">
            <a:avLst/>
          </a:prstGeom>
          <a:solidFill>
            <a:srgbClr val="FFC9BF"/>
          </a:solidFill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135FDA88-25B5-5841-98C5-3B9D4091B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618" y="5354897"/>
            <a:ext cx="1060916" cy="106091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3E48B6-BB24-8140-9A67-0F95509AE9B0}"/>
              </a:ext>
            </a:extLst>
          </p:cNvPr>
          <p:cNvSpPr txBox="1"/>
          <p:nvPr/>
        </p:nvSpPr>
        <p:spPr>
          <a:xfrm>
            <a:off x="1825313" y="2217498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Traditional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E0C21-A1B0-4344-832A-CAC08B84088B}"/>
              </a:ext>
            </a:extLst>
          </p:cNvPr>
          <p:cNvSpPr txBox="1"/>
          <p:nvPr/>
        </p:nvSpPr>
        <p:spPr>
          <a:xfrm>
            <a:off x="1825313" y="3502506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</a:t>
            </a:r>
            <a:r>
              <a:rPr kumimoji="0" lang="en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ocial media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6BEBFD-8273-EF40-AF7C-17ACE530B377}"/>
              </a:ext>
            </a:extLst>
          </p:cNvPr>
          <p:cNvSpPr txBox="1"/>
          <p:nvPr/>
        </p:nvSpPr>
        <p:spPr>
          <a:xfrm>
            <a:off x="1825313" y="4787513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0904B5-ECB5-114C-9F9B-1835FD423978}"/>
              </a:ext>
            </a:extLst>
          </p:cNvPr>
          <p:cNvSpPr txBox="1"/>
          <p:nvPr/>
        </p:nvSpPr>
        <p:spPr>
          <a:xfrm>
            <a:off x="1825313" y="6072524"/>
            <a:ext cx="1533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Web</a:t>
            </a:r>
            <a:endParaRPr kumimoji="0" lang="en-IS" sz="12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B3D847CB-8336-AA44-875C-ECF810E9041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01950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39F41E4E-7CA8-EF4F-AC36-3310025B9E2C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3269502" y="2030329"/>
            <a:ext cx="12700" cy="3855025"/>
          </a:xfrm>
          <a:prstGeom prst="bentConnector3">
            <a:avLst>
              <a:gd name="adj1" fmla="val 1800000"/>
            </a:avLst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16617C-B356-FA40-B9F8-3F9BBDA8C4CB}"/>
              </a:ext>
            </a:extLst>
          </p:cNvPr>
          <p:cNvCxnSpPr>
            <a:cxnSpLocks/>
          </p:cNvCxnSpPr>
          <p:nvPr/>
        </p:nvCxnSpPr>
        <p:spPr>
          <a:xfrm>
            <a:off x="3496151" y="3957841"/>
            <a:ext cx="362971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7AE71C0-E94F-5849-AA2C-139039B192C6}"/>
              </a:ext>
            </a:extLst>
          </p:cNvPr>
          <p:cNvCxnSpPr>
            <a:cxnSpLocks/>
          </p:cNvCxnSpPr>
          <p:nvPr/>
        </p:nvCxnSpPr>
        <p:spPr>
          <a:xfrm>
            <a:off x="1351449" y="3957841"/>
            <a:ext cx="336452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5A9379-BD06-7F43-ABA1-AA8866A6D1D0}"/>
              </a:ext>
            </a:extLst>
          </p:cNvPr>
          <p:cNvSpPr txBox="1"/>
          <p:nvPr/>
        </p:nvSpPr>
        <p:spPr>
          <a:xfrm>
            <a:off x="4097401" y="2030329"/>
            <a:ext cx="1465729" cy="1112649"/>
          </a:xfrm>
          <a:prstGeom prst="rect">
            <a:avLst/>
          </a:prstGeom>
          <a:solidFill>
            <a:schemeClr val="bg1"/>
          </a:solidFill>
          <a:ln>
            <a:solidFill>
              <a:srgbClr val="265888"/>
            </a:solidFill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Prescription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items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Click &amp; collect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BCCE78-A3E0-8D4F-A66F-DEB931ACB04C}"/>
              </a:ext>
            </a:extLst>
          </p:cNvPr>
          <p:cNvCxnSpPr>
            <a:cxnSpLocks/>
          </p:cNvCxnSpPr>
          <p:nvPr/>
        </p:nvCxnSpPr>
        <p:spPr>
          <a:xfrm flipV="1">
            <a:off x="4829980" y="3142978"/>
            <a:ext cx="0" cy="667305"/>
          </a:xfrm>
          <a:prstGeom prst="line">
            <a:avLst/>
          </a:prstGeom>
          <a:ln>
            <a:solidFill>
              <a:srgbClr val="2658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7D7496-CB33-FC4A-93FB-AB4CDF020458}"/>
              </a:ext>
            </a:extLst>
          </p:cNvPr>
          <p:cNvCxnSpPr>
            <a:cxnSpLocks/>
          </p:cNvCxnSpPr>
          <p:nvPr/>
        </p:nvCxnSpPr>
        <p:spPr>
          <a:xfrm>
            <a:off x="5793781" y="3957841"/>
            <a:ext cx="379050" cy="0"/>
          </a:xfrm>
          <a:prstGeom prst="line">
            <a:avLst/>
          </a:prstGeom>
          <a:ln>
            <a:solidFill>
              <a:srgbClr val="B8C0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5950DF4-674E-114A-9D0F-E3124E2390DC}"/>
              </a:ext>
            </a:extLst>
          </p:cNvPr>
          <p:cNvSpPr txBox="1"/>
          <p:nvPr/>
        </p:nvSpPr>
        <p:spPr>
          <a:xfrm>
            <a:off x="7363504" y="1074674"/>
            <a:ext cx="3858698" cy="5201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All-in-one pharmacy suite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959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ERP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9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Finance 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Warehousing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Advanced Shipping Notification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Dispensing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E-prescriptions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Rx master data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Dose dispensing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Integration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Localization for prescription &amp; insurance gateways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Health and beauty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Loyalty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360-degree view of the customer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65888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Clienteling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Personalized service on the pharmacy floor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Appointments and reservations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03C4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eCommerce</a:t>
            </a:r>
          </a:p>
          <a:p>
            <a:pPr marL="285750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03C4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Retail and prescriptions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76FB3C-71B6-8C45-91D2-9C2BE9827E85}"/>
              </a:ext>
            </a:extLst>
          </p:cNvPr>
          <p:cNvSpPr txBox="1"/>
          <p:nvPr/>
        </p:nvSpPr>
        <p:spPr>
          <a:xfrm>
            <a:off x="479406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18ABD-E446-0C46-A9B0-B5288DC374EA}"/>
              </a:ext>
            </a:extLst>
          </p:cNvPr>
          <p:cNvSpPr txBox="1"/>
          <p:nvPr/>
        </p:nvSpPr>
        <p:spPr>
          <a:xfrm>
            <a:off x="6061488" y="4682267"/>
            <a:ext cx="949032" cy="25913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4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Done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B2AF612-3E9C-C747-9132-3701FBE29534}"/>
              </a:ext>
            </a:extLst>
          </p:cNvPr>
          <p:cNvSpPr/>
          <p:nvPr/>
        </p:nvSpPr>
        <p:spPr>
          <a:xfrm>
            <a:off x="4078350" y="5600355"/>
            <a:ext cx="2631944" cy="56999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 know dispensing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351C5C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B55A3-E5C5-FF60-8876-F5234CCD0220}"/>
              </a:ext>
            </a:extLst>
          </p:cNvPr>
          <p:cNvSpPr txBox="1"/>
          <p:nvPr/>
        </p:nvSpPr>
        <p:spPr>
          <a:xfrm>
            <a:off x="340292" y="705342"/>
            <a:ext cx="62270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LS Central for Pharmacies - Lite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54326-2E63-7847-A586-A93399BFCF82}"/>
              </a:ext>
            </a:extLst>
          </p:cNvPr>
          <p:cNvSpPr txBox="1"/>
          <p:nvPr/>
        </p:nvSpPr>
        <p:spPr>
          <a:xfrm>
            <a:off x="333044" y="708730"/>
            <a:ext cx="622706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Unified Pharmacy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8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EEC6E55F-3198-6D49-8349-E67E07631C43}"/>
    </a:ext>
  </a:extLst>
</a:theme>
</file>

<file path=ppt/theme/theme10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761CED5F-A2B7-7345-AAF7-24181E15EF4B}" vid="{0A639FD1-BBAF-9F4B-89DE-34D07E50B51E}"/>
    </a:ext>
  </a:extLst>
</a:theme>
</file>

<file path=ppt/theme/theme11.xml><?xml version="1.0" encoding="utf-8"?>
<a:theme xmlns:a="http://schemas.openxmlformats.org/drawingml/2006/main" name="4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DDF2239C-FA51-5945-A2EE-B84AE95B7AE2}"/>
    </a:ext>
  </a:extLst>
</a:theme>
</file>

<file path=ppt/theme/theme12.xml><?xml version="1.0" encoding="utf-8"?>
<a:theme xmlns:a="http://schemas.openxmlformats.org/drawingml/2006/main" name="1_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476FE4C1-4ED8-A341-B758-BE72B1605144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A9C90A2D-5EFD-7242-8AEB-5A8CAEE4F783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83DCF7B3-4034-7949-ADDA-BF0B75FA1435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mpass 2024 APAC template" id="{8047BB01-1321-214B-BA58-EF4D758FADD8}" vid="{620D8093-C4BE-0146-8BB2-986812CD0939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ass 2024 APAC template" id="{8047BB01-1321-214B-BA58-EF4D758FADD8}" vid="{B5BD0DD0-4528-1143-BB2B-7F0D5CD4F5D1}"/>
    </a:ext>
  </a:extLst>
</a:theme>
</file>

<file path=ppt/theme/theme6.xml><?xml version="1.0" encoding="utf-8"?>
<a:theme xmlns:a="http://schemas.openxmlformats.org/drawingml/2006/main" name="Compass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ompass 2024 APAC template" id="{8047BB01-1321-214B-BA58-EF4D758FADD8}" vid="{CA3A21DB-583D-8C47-8A16-C327A8730046}"/>
    </a:ext>
  </a:extLst>
</a:theme>
</file>

<file path=ppt/theme/theme7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8.xml><?xml version="1.0" encoding="utf-8"?>
<a:theme xmlns:a="http://schemas.openxmlformats.org/drawingml/2006/main" name="1_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E2640831-BC53-FA45-91CF-F25275EE8FD6}"/>
    </a:ext>
  </a:extLst>
</a:theme>
</file>

<file path=ppt/theme/theme9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e86807-75dd-46c1-b569-001a2b21afd5">
      <Terms xmlns="http://schemas.microsoft.com/office/infopath/2007/PartnerControls"/>
    </lcf76f155ced4ddcb4097134ff3c332f>
    <TaxCatchAll xmlns="b63d37ac-bd57-41b1-b396-69837d4a78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512A1870CB9479B8ADCB3D884B7C1" ma:contentTypeVersion="18" ma:contentTypeDescription="Create a new document." ma:contentTypeScope="" ma:versionID="a703e80429fb1934e2c40a1384ac9292">
  <xsd:schema xmlns:xsd="http://www.w3.org/2001/XMLSchema" xmlns:xs="http://www.w3.org/2001/XMLSchema" xmlns:p="http://schemas.microsoft.com/office/2006/metadata/properties" xmlns:ns2="dde86807-75dd-46c1-b569-001a2b21afd5" xmlns:ns3="b63d37ac-bd57-41b1-b396-69837d4a7853" targetNamespace="http://schemas.microsoft.com/office/2006/metadata/properties" ma:root="true" ma:fieldsID="a603ee8ea2631d2fbbd1757746de1e30" ns2:_="" ns3:_="">
    <xsd:import namespace="dde86807-75dd-46c1-b569-001a2b21afd5"/>
    <xsd:import namespace="b63d37ac-bd57-41b1-b396-69837d4a78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e86807-75dd-46c1-b569-001a2b21a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d37ac-bd57-41b1-b396-69837d4a78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aed1fc8-70d9-4d73-a5b0-680dc2522507}" ma:internalName="TaxCatchAll" ma:showField="CatchAllData" ma:web="b63d37ac-bd57-41b1-b396-69837d4a78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7A7F1-5E1F-453E-A92F-37B3E8CCB545}">
  <ds:schemaRefs>
    <ds:schemaRef ds:uri="http://schemas.openxmlformats.org/package/2006/metadata/core-properties"/>
    <ds:schemaRef ds:uri="b63d37ac-bd57-41b1-b396-69837d4a7853"/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dde86807-75dd-46c1-b569-001a2b21afd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58F494-A0BD-4B4D-BE54-1B691CD15D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e86807-75dd-46c1-b569-001a2b21afd5"/>
    <ds:schemaRef ds:uri="b63d37ac-bd57-41b1-b396-69837d4a78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Compass 2024 Europe template</Template>
  <TotalTime>1832</TotalTime>
  <Words>1111</Words>
  <Application>Microsoft Office PowerPoint</Application>
  <PresentationFormat>Widescreen</PresentationFormat>
  <Paragraphs>313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Arial</vt:lpstr>
      <vt:lpstr>Calibri</vt:lpstr>
      <vt:lpstr>Calibri,Sans-Serif</vt:lpstr>
      <vt:lpstr>rustica</vt:lpstr>
      <vt:lpstr>Segoe UI</vt:lpstr>
      <vt:lpstr>Segoe UI Light</vt:lpstr>
      <vt:lpstr>Segoe UI Semibold</vt:lpstr>
      <vt:lpstr>System Font Regular</vt:lpstr>
      <vt:lpstr>Eggplant slides</vt:lpstr>
      <vt:lpstr>White slides</vt:lpstr>
      <vt:lpstr>Grey slides</vt:lpstr>
      <vt:lpstr>Presenter image title slides</vt:lpstr>
      <vt:lpstr>Title/chapter slides</vt:lpstr>
      <vt:lpstr>Compass slides</vt:lpstr>
      <vt:lpstr>1_White slides</vt:lpstr>
      <vt:lpstr>1_Grey slides</vt:lpstr>
      <vt:lpstr>2_White slides</vt:lpstr>
      <vt:lpstr>3_White slides</vt:lpstr>
      <vt:lpstr>4_White slides</vt:lpstr>
      <vt:lpstr>1_Title/chapter slides</vt:lpstr>
      <vt:lpstr>PowerPoint Presentation</vt:lpstr>
      <vt:lpstr>PowerPoint Presentation</vt:lpstr>
      <vt:lpstr>PowerPoint Presentation</vt:lpstr>
      <vt:lpstr>A global POS solution </vt:lpstr>
      <vt:lpstr>PowerPoint Presentation</vt:lpstr>
      <vt:lpstr>PowerPoint Presentation</vt:lpstr>
      <vt:lpstr>PowerPoint Presentation</vt:lpstr>
      <vt:lpstr>Our vision for innovation in pharmacy</vt:lpstr>
      <vt:lpstr>Our vision for innovation in pharmacy </vt:lpstr>
      <vt:lpstr>Modular design of LS Central</vt:lpstr>
      <vt:lpstr>LS Central for pharmacies</vt:lpstr>
      <vt:lpstr>Localizations and integrations</vt:lpstr>
      <vt:lpstr>Pharmacy / Health &amp; Beauty</vt:lpstr>
      <vt:lpstr>Why LS Central for pharmacies?</vt:lpstr>
      <vt:lpstr>Go to market strategy for LS Central for pharmacies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Katja Ocvirk</dc:creator>
  <cp:lastModifiedBy>Bjorn Jonsson</cp:lastModifiedBy>
  <cp:revision>5</cp:revision>
  <dcterms:created xsi:type="dcterms:W3CDTF">2024-09-05T12:48:02Z</dcterms:created>
  <dcterms:modified xsi:type="dcterms:W3CDTF">2024-10-14T16:06:30Z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0x0101007C7512A1870CB9479B8ADCB3D884B7C1</vt:lpwstr>
  </property>
  <property fmtid="{D5CDD505-2E9C-101B-9397-08002B2CF9AE}" pid="3" name="_dlc_DocIdItemGuid">
    <vt:lpwstr>c1ba7755-03e4-4373-a2c6-e3291bf0ac95</vt:lpwstr>
  </property>
</Properties>
</file>