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</p:sldMasterIdLst>
  <p:notesMasterIdLst>
    <p:notesMasterId r:id="rId39"/>
  </p:notesMasterIdLst>
  <p:sldIdLst>
    <p:sldId id="426" r:id="rId10"/>
    <p:sldId id="304" r:id="rId11"/>
    <p:sldId id="337" r:id="rId12"/>
    <p:sldId id="351" r:id="rId13"/>
    <p:sldId id="360" r:id="rId14"/>
    <p:sldId id="364" r:id="rId15"/>
    <p:sldId id="363" r:id="rId16"/>
    <p:sldId id="352" r:id="rId17"/>
    <p:sldId id="406" r:id="rId18"/>
    <p:sldId id="353" r:id="rId19"/>
    <p:sldId id="422" r:id="rId20"/>
    <p:sldId id="339" r:id="rId21"/>
    <p:sldId id="380" r:id="rId22"/>
    <p:sldId id="381" r:id="rId23"/>
    <p:sldId id="366" r:id="rId24"/>
    <p:sldId id="435" r:id="rId25"/>
    <p:sldId id="421" r:id="rId26"/>
    <p:sldId id="429" r:id="rId27"/>
    <p:sldId id="432" r:id="rId28"/>
    <p:sldId id="433" r:id="rId29"/>
    <p:sldId id="436" r:id="rId30"/>
    <p:sldId id="420" r:id="rId31"/>
    <p:sldId id="425" r:id="rId32"/>
    <p:sldId id="437" r:id="rId33"/>
    <p:sldId id="438" r:id="rId34"/>
    <p:sldId id="428" r:id="rId35"/>
    <p:sldId id="416" r:id="rId36"/>
    <p:sldId id="415" r:id="rId37"/>
    <p:sldId id="434" r:id="rId38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426"/>
            <p14:sldId id="304"/>
            <p14:sldId id="337"/>
            <p14:sldId id="351"/>
            <p14:sldId id="360"/>
            <p14:sldId id="364"/>
            <p14:sldId id="363"/>
            <p14:sldId id="352"/>
            <p14:sldId id="406"/>
            <p14:sldId id="353"/>
            <p14:sldId id="422"/>
            <p14:sldId id="339"/>
            <p14:sldId id="380"/>
            <p14:sldId id="381"/>
            <p14:sldId id="366"/>
            <p14:sldId id="435"/>
            <p14:sldId id="421"/>
            <p14:sldId id="429"/>
            <p14:sldId id="432"/>
            <p14:sldId id="433"/>
            <p14:sldId id="436"/>
            <p14:sldId id="420"/>
            <p14:sldId id="425"/>
            <p14:sldId id="437"/>
            <p14:sldId id="438"/>
            <p14:sldId id="428"/>
            <p14:sldId id="416"/>
            <p14:sldId id="415"/>
            <p14:sldId id="434"/>
          </p14:sldIdLst>
        </p14:section>
        <p14:section name="Default Section" id="{1717138E-E308-C940-A345-391241ED4264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B0FBFC7A-C7B9-2E8D-8694-C0C6878BED42}" name="Arnthor Magnusson" initials="AM" userId="S::Arnthor@lsretail.com::ff9982c7-4159-4004-9c7a-05a510401a38" providerId="AD"/>
  <p188:author id="{147886A2-195D-D055-D93E-998DBE180E47}" name="Bjorn Jonsson" initials="BJ" userId="S::bjornj@lsretail.com::0ba677ab-dff8-4d69-911d-adef4ed2de4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000000"/>
    <a:srgbClr val="E3E3E3"/>
    <a:srgbClr val="F2A1C5"/>
    <a:srgbClr val="F1BE71"/>
    <a:srgbClr val="FED89E"/>
    <a:srgbClr val="943267"/>
    <a:srgbClr val="761449"/>
    <a:srgbClr val="D4A04A"/>
    <a:srgbClr val="928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6E198E-3A7F-4B99-898F-F8D85FE23411}" v="25" dt="2024-05-12T09:29:15.412"/>
    <p1510:client id="{9B76E2E0-BBFD-4E9D-884B-32299B73767E}" v="10" dt="2024-05-12T12:51:26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711" autoAdjust="0"/>
  </p:normalViewPr>
  <p:slideViewPr>
    <p:cSldViewPr snapToGrid="0">
      <p:cViewPr varScale="1">
        <p:scale>
          <a:sx n="48" d="100"/>
          <a:sy n="48" d="100"/>
        </p:scale>
        <p:origin x="17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2508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79535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5841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8388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81201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98022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87207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56348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17798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11104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066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15232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7388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87391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89633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42474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15764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555876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8003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4627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65981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673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5083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6511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61379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5473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98063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61402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21061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9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5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0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51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0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10438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9817"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61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296092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42579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51640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807" r:id="rId17"/>
    <p:sldLayoutId id="214748380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81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updateservice.lsretail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mmer.com/gocurrent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D7734DC-2124-7F31-7B59-EECD944DD9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Arnthor Magnusson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F4C898-2F36-7BB9-A195-840C23DD98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Product Owner</a:t>
            </a:r>
          </a:p>
        </p:txBody>
      </p:sp>
      <p:pic>
        <p:nvPicPr>
          <p:cNvPr id="3" name="Picture Placeholder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A9283C2-B9A7-642F-5A7E-E064B5BC6D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307" r="1307"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1C8E84-CD7B-B249-AD84-53A83CCA23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Damir </a:t>
            </a:r>
            <a:r>
              <a:rPr lang="en-US" err="1"/>
              <a:t>Babikov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BFA2D29-55BF-102A-AB05-DB92AC4039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Senior Consultant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6BEA6DF-A921-20A0-1A16-A204DE03E3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Thorir Bjornsson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450618-8732-5431-1BBB-1F30A7B39C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Customer Technical Lead</a:t>
            </a:r>
          </a:p>
        </p:txBody>
      </p:sp>
      <p:pic>
        <p:nvPicPr>
          <p:cNvPr id="26" name="Picture Placeholder 25" descr="A person in a black shirt&#10;&#10;Description automatically generated">
            <a:extLst>
              <a:ext uri="{FF2B5EF4-FFF2-40B4-BE49-F238E27FC236}">
                <a16:creationId xmlns:a16="http://schemas.microsoft.com/office/drawing/2014/main" id="{BB17B356-E4EC-553D-38FD-56F28EEE490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1244" r="1244"/>
          <a:stretch>
            <a:fillRect/>
          </a:stretch>
        </p:blipFill>
        <p:spPr/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FA50280-61D9-9480-9A8A-8677021AC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0883A3F-90B8-90DF-82B3-10D008BF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Update Service in real life</a:t>
            </a:r>
          </a:p>
        </p:txBody>
      </p:sp>
      <p:pic>
        <p:nvPicPr>
          <p:cNvPr id="24" name="Picture Placeholder 23" descr="A person in a plaid shirt&#10;&#10;Description automatically generated">
            <a:extLst>
              <a:ext uri="{FF2B5EF4-FFF2-40B4-BE49-F238E27FC236}">
                <a16:creationId xmlns:a16="http://schemas.microsoft.com/office/drawing/2014/main" id="{97BFC9CA-ECEA-0A70-3604-0BD400989FC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4556" r="4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318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0EFED-32F4-4FE5-92BA-AB267C690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Installation errors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3C5CA-5516-48FA-88C3-7DF3400F1B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67488" y="989569"/>
            <a:ext cx="6683877" cy="5341520"/>
          </a:xfrm>
        </p:spPr>
        <p:txBody>
          <a:bodyPr lIns="91440" tIns="45720" rIns="91440" bIns="45720" anchor="t"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Common errors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First install fails – restart required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Sensitive to Windows updates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Configuration errors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I.e. incorrect SQL server</a:t>
            </a:r>
          </a:p>
          <a:p>
            <a:pPr marL="800100" lvl="1" indent="-342900"/>
            <a:r>
              <a:rPr lang="en-US" dirty="0">
                <a:latin typeface="Segoe UI"/>
                <a:cs typeface="Segoe UI"/>
              </a:rPr>
              <a:t>Apps incompatible 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Destructive schema changes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Machine out of memory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114300" indent="-342900"/>
            <a:r>
              <a:rPr lang="en-US" dirty="0">
                <a:latin typeface="Segoe UI"/>
                <a:cs typeface="Segoe UI"/>
              </a:rPr>
              <a:t>Online troubleshooting page</a:t>
            </a:r>
            <a:br>
              <a:rPr lang="en-US" dirty="0">
                <a:latin typeface="Segoe UI"/>
                <a:cs typeface="Segoe UI"/>
              </a:rPr>
            </a:br>
            <a:br>
              <a:rPr lang="en-US" dirty="0">
                <a:latin typeface="Segoe UI"/>
                <a:cs typeface="Segoe UI"/>
              </a:rPr>
            </a:br>
            <a:r>
              <a:rPr lang="en-US" dirty="0">
                <a:latin typeface="Segoe UI"/>
                <a:cs typeface="Segoe UI"/>
              </a:rPr>
              <a:t>help.gocurrent.lsretail.com/docs/ls-central/ troubleshooting.html</a:t>
            </a:r>
          </a:p>
        </p:txBody>
      </p:sp>
      <p:pic>
        <p:nvPicPr>
          <p:cNvPr id="6" name="Picture Placeholder 5" descr="A cat looking at the camera&#10;&#10;Description automatically generated">
            <a:extLst>
              <a:ext uri="{FF2B5EF4-FFF2-40B4-BE49-F238E27FC236}">
                <a16:creationId xmlns:a16="http://schemas.microsoft.com/office/drawing/2014/main" id="{30930D25-402B-D4C8-FD76-EFAEF9AF24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3954" t="-628" r="31042" b="628"/>
          <a:stretch/>
        </p:blipFill>
        <p:spPr>
          <a:xfrm>
            <a:off x="489297" y="445249"/>
            <a:ext cx="3991987" cy="5893486"/>
          </a:xfrm>
        </p:spPr>
      </p:pic>
    </p:spTree>
    <p:extLst>
      <p:ext uri="{BB962C8B-B14F-4D97-AF65-F5344CB8AC3E}">
        <p14:creationId xmlns:p14="http://schemas.microsoft.com/office/powerpoint/2010/main" val="316836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DC2D46-4432-A9E0-73DD-B84A6EEF7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Client and server</a:t>
            </a:r>
          </a:p>
          <a:p>
            <a:r>
              <a:rPr lang="en-US"/>
              <a:t>Include necessary information for troubleshooting</a:t>
            </a:r>
          </a:p>
          <a:p>
            <a:pPr lvl="1"/>
            <a:r>
              <a:rPr lang="en-US"/>
              <a:t>Application logs</a:t>
            </a:r>
          </a:p>
          <a:p>
            <a:pPr lvl="1"/>
            <a:r>
              <a:rPr lang="en-US"/>
              <a:t>Event viewer</a:t>
            </a:r>
          </a:p>
          <a:p>
            <a:pPr lvl="1"/>
            <a:r>
              <a:rPr lang="en-US"/>
              <a:t>Installed components</a:t>
            </a:r>
          </a:p>
          <a:p>
            <a:r>
              <a:rPr lang="en-US"/>
              <a:t>Reduces the time to resolve the issue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70AF5D-7A78-1F48-0F66-76433E34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Support </a:t>
            </a:r>
            <a:r>
              <a:rPr lang="en-US" dirty="0">
                <a:latin typeface="Segoe UI"/>
                <a:cs typeface="Segoe UI"/>
              </a:rPr>
              <a:t>package</a:t>
            </a:r>
            <a:endParaRPr lang="en-US"/>
          </a:p>
        </p:txBody>
      </p:sp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40B13047-66A7-80FF-4FE1-36A07AA4556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237" r="4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97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B7823A-1720-4985-9596-2D52D04B089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5" r="785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8A234B4-3A48-356F-4181-CE1D643CD4AF}"/>
              </a:ext>
            </a:extLst>
          </p:cNvPr>
          <p:cNvSpPr txBox="1">
            <a:spLocks/>
          </p:cNvSpPr>
          <p:nvPr/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customer apps 1.1.0</a:t>
            </a:r>
          </a:p>
          <a:p>
            <a:pPr marL="114300" indent="-342900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bundle to 1.1.0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479F5A-0430-1A22-6F8F-15FDF645072C}"/>
              </a:ext>
            </a:extLst>
          </p:cNvPr>
          <p:cNvSpPr txBox="1">
            <a:spLocks/>
          </p:cNvSpPr>
          <p:nvPr/>
        </p:nvSpPr>
        <p:spPr>
          <a:xfrm>
            <a:off x="4581525" y="325438"/>
            <a:ext cx="7610475" cy="4286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1BE71"/>
                </a:solidFill>
                <a:latin typeface="Segoe UI"/>
                <a:cs typeface="Segoe UI"/>
              </a:rPr>
              <a:t>Update bundle</a:t>
            </a:r>
            <a:endParaRPr lang="en-US" b="1">
              <a:solidFill>
                <a:srgbClr val="F1B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B7823A-1720-4985-9596-2D52D04B089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5" r="785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E6DD227-66C7-4FC2-84B7-A75BDD3FB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3913" y="2338774"/>
            <a:ext cx="7558088" cy="1440117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5D7B5CF-E1CE-EDCE-744E-9E74EE42A2C6}"/>
              </a:ext>
            </a:extLst>
          </p:cNvPr>
          <p:cNvSpPr txBox="1">
            <a:spLocks/>
          </p:cNvSpPr>
          <p:nvPr/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customer apps 1.1.0</a:t>
            </a:r>
          </a:p>
          <a:p>
            <a:pPr marL="114300" indent="-342900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bundle to 1.1.0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276006-5D7D-5276-BE9B-62C130EBDEFD}"/>
              </a:ext>
            </a:extLst>
          </p:cNvPr>
          <p:cNvSpPr txBox="1">
            <a:spLocks/>
          </p:cNvSpPr>
          <p:nvPr/>
        </p:nvSpPr>
        <p:spPr>
          <a:xfrm>
            <a:off x="4581525" y="325438"/>
            <a:ext cx="7610475" cy="4286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1BE71"/>
                </a:solidFill>
                <a:latin typeface="Segoe UI"/>
                <a:cs typeface="Segoe UI"/>
              </a:rPr>
              <a:t>Update bundle</a:t>
            </a:r>
            <a:endParaRPr lang="en-US" b="1">
              <a:solidFill>
                <a:srgbClr val="F1B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A2945-0B01-42BC-935E-DE10E2E3EA9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customer apps 1.1.0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bundle to 1.1.0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B7823A-1720-4985-9596-2D52D04B089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5" r="785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75EE0-1138-4DA6-A32B-802E4DC1A9A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1525" y="325438"/>
            <a:ext cx="7610475" cy="4286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rgbClr val="F1BE71"/>
                </a:solidFill>
                <a:latin typeface="Segoe UI"/>
                <a:cs typeface="Segoe UI"/>
              </a:rPr>
              <a:t>Update bundle</a:t>
            </a:r>
            <a:endParaRPr lang="en-US" b="1">
              <a:solidFill>
                <a:srgbClr val="F1B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6DD227-66C7-4FC2-84B7-A75BDD3FB8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3913" y="2338774"/>
            <a:ext cx="7558088" cy="14401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846B355-A9D8-43F6-AADC-07CDB38DD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3913" y="4084044"/>
            <a:ext cx="7558088" cy="14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9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23E4D-F5EE-4EFE-B790-B98592A754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3EFAF-73F7-96BA-66B9-81F0D74B04B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19418" y="1533766"/>
            <a:ext cx="3753163" cy="44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-up of a computer server&#10;&#10;Description automatically generated">
            <a:extLst>
              <a:ext uri="{FF2B5EF4-FFF2-40B4-BE49-F238E27FC236}">
                <a16:creationId xmlns:a16="http://schemas.microsoft.com/office/drawing/2014/main" id="{B52CB8BE-93D8-B645-5A46-E0A8B5A05B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50" b="785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720FE-AD6E-5FA6-F4CD-0A66FCBD6AA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04914" y="1538287"/>
            <a:ext cx="3486150" cy="569913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5000" b="1" dirty="0">
                <a:solidFill>
                  <a:schemeClr val="bg1"/>
                </a:solidFill>
                <a:highlight>
                  <a:srgbClr val="351C5C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Servers</a:t>
            </a:r>
            <a:r>
              <a:rPr lang="en-US" sz="5000" b="1" dirty="0">
                <a:solidFill>
                  <a:srgbClr val="351C5C"/>
                </a:solidFill>
                <a:highlight>
                  <a:srgbClr val="351C5C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_</a:t>
            </a:r>
            <a:r>
              <a:rPr lang="en-US" sz="5000" b="1" dirty="0">
                <a:solidFill>
                  <a:schemeClr val="bg1"/>
                </a:solidFill>
                <a:highlight>
                  <a:srgbClr val="351C5C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4354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185B71-C57D-F106-7F0F-453A20EEB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1386652"/>
            <a:ext cx="6565636" cy="60079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Customer setup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283000-48BC-8C02-62A0-10476C073B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2366272"/>
            <a:ext cx="6565636" cy="404364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LS Retail provides standard packages</a:t>
            </a:r>
          </a:p>
          <a:p>
            <a:pPr lvl="1"/>
            <a:r>
              <a:rPr lang="en-US" dirty="0"/>
              <a:t>LS Central</a:t>
            </a:r>
          </a:p>
          <a:p>
            <a:pPr lvl="1"/>
            <a:r>
              <a:rPr lang="en-US" dirty="0"/>
              <a:t>Business Central</a:t>
            </a:r>
          </a:p>
          <a:p>
            <a:pPr lvl="1"/>
            <a:r>
              <a:rPr lang="en-US" dirty="0"/>
              <a:t>SQL server</a:t>
            </a:r>
          </a:p>
          <a:p>
            <a:pPr lvl="1"/>
            <a:r>
              <a:rPr lang="en-US" dirty="0"/>
              <a:t>And more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Adds any customer specific packages</a:t>
            </a:r>
          </a:p>
          <a:p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81A119E-26F3-CBF2-30F2-49ADA95804C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2" t="-25320" r="-7860" b="-33191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185B71-C57D-F106-7F0F-453A20EEB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1386652"/>
            <a:ext cx="6565636" cy="60079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Partner to customer setup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283000-48BC-8C02-62A0-10476C073B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2366272"/>
            <a:ext cx="6565636" cy="4043644"/>
          </a:xfrm>
        </p:spPr>
        <p:txBody>
          <a:bodyPr/>
          <a:lstStyle/>
          <a:p>
            <a:r>
              <a:rPr lang="en-US"/>
              <a:t>Get standard packages from LS Retail</a:t>
            </a:r>
          </a:p>
          <a:p>
            <a:pPr lvl="1">
              <a:buFont typeface="System Font Regular"/>
              <a:buChar char="-"/>
            </a:pPr>
            <a:r>
              <a:rPr lang="en-US"/>
              <a:t>LS Central</a:t>
            </a:r>
          </a:p>
          <a:p>
            <a:pPr lvl="1">
              <a:buFont typeface="System Font Regular"/>
              <a:buChar char="-"/>
            </a:pPr>
            <a:r>
              <a:rPr lang="en-US"/>
              <a:t>Business Central</a:t>
            </a:r>
          </a:p>
          <a:p>
            <a:endParaRPr lang="en-US"/>
          </a:p>
          <a:p>
            <a:r>
              <a:rPr lang="en-US"/>
              <a:t>Develop and test apps and other packages on partner’s server</a:t>
            </a:r>
          </a:p>
          <a:p>
            <a:endParaRPr lang="en-US"/>
          </a:p>
          <a:p>
            <a:r>
              <a:rPr lang="en-US"/>
              <a:t>Deliver packages to customer server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6860EB72-4FEC-E7C3-E43D-EA9BA87ECE1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 b="699"/>
          <a:stretch>
            <a:fillRect/>
          </a:stretch>
        </p:blipFill>
        <p:spPr bwMode="auto">
          <a:xfrm>
            <a:off x="603597" y="742949"/>
            <a:ext cx="3513831" cy="518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0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185B71-C57D-F106-7F0F-453A20EEB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1386652"/>
            <a:ext cx="6565636" cy="60079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Partner to </a:t>
            </a:r>
            <a:r>
              <a:rPr lang="en-US">
                <a:latin typeface="Segoe UI"/>
                <a:cs typeface="Segoe UI"/>
              </a:rPr>
              <a:t>customer setup</a:t>
            </a:r>
            <a:endParaRPr lang="en-US" dirty="0">
              <a:latin typeface="Segoe UI"/>
              <a:cs typeface="Segoe UI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283000-48BC-8C02-62A0-10476C073B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2366272"/>
            <a:ext cx="6565636" cy="4043644"/>
          </a:xfrm>
        </p:spPr>
        <p:txBody>
          <a:bodyPr/>
          <a:lstStyle/>
          <a:p>
            <a:r>
              <a:rPr lang="en-US"/>
              <a:t>Get standard packages from LS Retail</a:t>
            </a:r>
          </a:p>
          <a:p>
            <a:pPr lvl="1">
              <a:buFont typeface="System Font Regular"/>
              <a:buChar char="-"/>
            </a:pPr>
            <a:r>
              <a:rPr lang="en-US"/>
              <a:t>LS Central</a:t>
            </a:r>
          </a:p>
          <a:p>
            <a:pPr lvl="1">
              <a:buFont typeface="System Font Regular"/>
              <a:buChar char="-"/>
            </a:pPr>
            <a:r>
              <a:rPr lang="en-US"/>
              <a:t>Business Central</a:t>
            </a:r>
          </a:p>
          <a:p>
            <a:endParaRPr lang="en-US"/>
          </a:p>
          <a:p>
            <a:r>
              <a:rPr lang="en-US"/>
              <a:t>Develop and test apps and other packages on partner’s server</a:t>
            </a:r>
          </a:p>
          <a:p>
            <a:endParaRPr lang="en-US"/>
          </a:p>
          <a:p>
            <a:r>
              <a:rPr lang="en-US"/>
              <a:t>Deliver packages to customer server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27CC5E20-AB08-D5FF-12DB-1FBD12A8B95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4" t="-378" r="199" b="-10438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8DEFA-39C7-E114-EB10-BF8277D56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Update Service in real life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2F3F3E-219B-0E23-B93E-0186F0609F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1838" y="4586698"/>
            <a:ext cx="5369472" cy="1952647"/>
          </a:xfrm>
        </p:spPr>
        <p:txBody>
          <a:bodyPr/>
          <a:lstStyle/>
          <a:p>
            <a:r>
              <a:rPr lang="en-GB" sz="2400">
                <a:solidFill>
                  <a:srgbClr val="F2A1C5"/>
                </a:solidFill>
              </a:rPr>
              <a:t>Arnthor Magnusson</a:t>
            </a:r>
          </a:p>
          <a:p>
            <a:r>
              <a:rPr lang="en-IS" sz="2400">
                <a:solidFill>
                  <a:srgbClr val="F2A1C5"/>
                </a:solidFill>
              </a:rPr>
              <a:t>Damir Babikov</a:t>
            </a:r>
            <a:endParaRPr lang="en-US" sz="2400">
              <a:solidFill>
                <a:srgbClr val="F2A1C5"/>
              </a:solidFill>
            </a:endParaRPr>
          </a:p>
          <a:p>
            <a:r>
              <a:rPr lang="en-IS" sz="2400">
                <a:solidFill>
                  <a:srgbClr val="F2A1C5"/>
                </a:solidFill>
              </a:rPr>
              <a:t>Thorir Bjornsson</a:t>
            </a:r>
          </a:p>
        </p:txBody>
      </p:sp>
    </p:spTree>
    <p:extLst>
      <p:ext uri="{BB962C8B-B14F-4D97-AF65-F5344CB8AC3E}">
        <p14:creationId xmlns:p14="http://schemas.microsoft.com/office/powerpoint/2010/main" val="24439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185B71-C57D-F106-7F0F-453A20EEB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1386652"/>
            <a:ext cx="6565636" cy="60079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LS Retail setup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283000-48BC-8C02-62A0-10476C073B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2366272"/>
            <a:ext cx="6565636" cy="4043644"/>
          </a:xfrm>
        </p:spPr>
        <p:txBody>
          <a:bodyPr/>
          <a:lstStyle/>
          <a:p>
            <a:r>
              <a:rPr lang="en-US" dirty="0"/>
              <a:t>Get standard packages from LS Retail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LS Central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Business Central</a:t>
            </a:r>
          </a:p>
          <a:p>
            <a:endParaRPr lang="en-US" dirty="0"/>
          </a:p>
          <a:p>
            <a:r>
              <a:rPr lang="en-US" dirty="0"/>
              <a:t>Develop and test apps and other packages on partner’s server</a:t>
            </a:r>
          </a:p>
          <a:p>
            <a:endParaRPr lang="en-US" dirty="0"/>
          </a:p>
          <a:p>
            <a:r>
              <a:rPr lang="en-US" dirty="0"/>
              <a:t>Deliver packages to customer server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93BA24-79BE-742D-CCA7-E12EB96D381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r="19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7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oup of balloons in the sky&#10;&#10;Description automatically generated">
            <a:extLst>
              <a:ext uri="{FF2B5EF4-FFF2-40B4-BE49-F238E27FC236}">
                <a16:creationId xmlns:a16="http://schemas.microsoft.com/office/drawing/2014/main" id="{7704A799-9084-9892-0C3D-F0E7D69C95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388" b="6388"/>
          <a:stretch>
            <a:fillRect/>
          </a:stretch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6DD1DDC-57D9-8255-1546-224679FC4B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6299" y="1160462"/>
            <a:ext cx="9983788" cy="5873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highlight>
                  <a:srgbClr val="351C5C"/>
                </a:highlight>
              </a:rPr>
              <a:t> Release 1.2.0</a:t>
            </a:r>
            <a:r>
              <a:rPr lang="en-US" dirty="0">
                <a:solidFill>
                  <a:srgbClr val="351C5C"/>
                </a:solidFill>
                <a:highlight>
                  <a:srgbClr val="351C5C"/>
                </a:highlight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778508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FC22A69-3D9B-471C-2BCC-3C0329BDF4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87" r="241" b="-13102"/>
          <a:stretch/>
        </p:blipFill>
        <p:spPr>
          <a:xfrm>
            <a:off x="4614120" y="1255187"/>
            <a:ext cx="7146738" cy="4848839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4D19CE-BA0B-606E-C1CE-D84E8F5A89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way to limit when a client can deploy updates during the day or week.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C94B70-E4FE-B8C6-0ABC-23A3230A2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B85A92-93C7-61D8-A7BC-B8CE7722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NEW: Scheduling window</a:t>
            </a:r>
          </a:p>
        </p:txBody>
      </p:sp>
    </p:spTree>
    <p:extLst>
      <p:ext uri="{BB962C8B-B14F-4D97-AF65-F5344CB8AC3E}">
        <p14:creationId xmlns:p14="http://schemas.microsoft.com/office/powerpoint/2010/main" val="13846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A1ACC47-40A1-9B7B-B708-77D501402F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622" r="-521" b="-12292"/>
          <a:stretch/>
        </p:blipFill>
        <p:spPr>
          <a:xfrm>
            <a:off x="4614120" y="1255187"/>
            <a:ext cx="7146738" cy="484883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78E71-117C-8CED-78A1-904C391DE3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Organize clients into logical groups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F0607-4A12-058A-6005-493B15A9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Assign schedule windows to groups</a:t>
            </a:r>
          </a:p>
          <a:p>
            <a:r>
              <a:rPr lang="en-US" dirty="0"/>
              <a:t>Assign to circles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EA36CA-A6BC-9ADA-7E56-0DBB46B2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NEW: Groups</a:t>
            </a:r>
          </a:p>
        </p:txBody>
      </p:sp>
    </p:spTree>
    <p:extLst>
      <p:ext uri="{BB962C8B-B14F-4D97-AF65-F5344CB8AC3E}">
        <p14:creationId xmlns:p14="http://schemas.microsoft.com/office/powerpoint/2010/main" val="370912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F59860-B546-D6FB-EDD8-725A3DA61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440179"/>
            <a:ext cx="5953978" cy="50725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progress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Hosted by LS Retail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Update Service application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Platform and 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Manage multiple customers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Commerce, KDS and other non-</a:t>
            </a:r>
            <a:r>
              <a:rPr lang="en-US" dirty="0" err="1"/>
              <a:t>bc</a:t>
            </a:r>
            <a:r>
              <a:rPr lang="en-US" dirty="0"/>
              <a:t> based services.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Rapid prototyping inhouse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EE8D99-1C74-5725-DA11-B6FF684C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Service, </a:t>
            </a:r>
            <a:br>
              <a:rPr lang="en-US" dirty="0"/>
            </a:br>
            <a:r>
              <a:rPr lang="en-US" dirty="0"/>
              <a:t>as a service</a:t>
            </a:r>
          </a:p>
        </p:txBody>
      </p:sp>
      <p:pic>
        <p:nvPicPr>
          <p:cNvPr id="15" name="Picture Placeholder 14" descr="A person cutting food on a table&#10;&#10;Description automatically generated">
            <a:extLst>
              <a:ext uri="{FF2B5EF4-FFF2-40B4-BE49-F238E27FC236}">
                <a16:creationId xmlns:a16="http://schemas.microsoft.com/office/drawing/2014/main" id="{EC221860-E5D8-E64F-F04B-0553284BFD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9128" r="191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0713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073275-583B-7DE8-AC96-1F51E128F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Simplify Update Service</a:t>
            </a:r>
          </a:p>
          <a:p>
            <a:pPr lvl="1"/>
            <a:r>
              <a:rPr lang="en-US" dirty="0"/>
              <a:t>Reduce the need for PowerShell</a:t>
            </a:r>
          </a:p>
          <a:p>
            <a:pPr lvl="1"/>
            <a:r>
              <a:rPr lang="en-US" dirty="0"/>
              <a:t>Managing bundles, packages from UI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Improved deployments</a:t>
            </a:r>
          </a:p>
          <a:p>
            <a:pPr lvl="1"/>
            <a:r>
              <a:rPr lang="en-US" dirty="0"/>
              <a:t>Deploy new installation from server</a:t>
            </a:r>
          </a:p>
          <a:p>
            <a:pPr lvl="1"/>
            <a:r>
              <a:rPr lang="en-US" dirty="0"/>
              <a:t>Manage client software on server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2FDE18-1159-A02E-093F-FDE28F91F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ahead</a:t>
            </a:r>
          </a:p>
        </p:txBody>
      </p:sp>
      <p:pic>
        <p:nvPicPr>
          <p:cNvPr id="14" name="Picture Placeholder 13" descr="A wooden path leading to a beach&#10;&#10;Description automatically generated">
            <a:extLst>
              <a:ext uri="{FF2B5EF4-FFF2-40B4-BE49-F238E27FC236}">
                <a16:creationId xmlns:a16="http://schemas.microsoft.com/office/drawing/2014/main" id="{25440C6E-80BE-0B11-FB13-1027F7FA49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4009" b="14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4716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A5349A-6EC9-BEA4-B99D-6B0DE1E78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Demo</a:t>
            </a:r>
          </a:p>
        </p:txBody>
      </p:sp>
      <p:pic>
        <p:nvPicPr>
          <p:cNvPr id="10" name="Picture 9" descr="A person holding a toilet seat&#10;&#10;Description automatically generated">
            <a:extLst>
              <a:ext uri="{FF2B5EF4-FFF2-40B4-BE49-F238E27FC236}">
                <a16:creationId xmlns:a16="http://schemas.microsoft.com/office/drawing/2014/main" id="{B92050EF-BDE6-2D9A-EF14-E8E6B1AEB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811" y="1039586"/>
            <a:ext cx="5348473" cy="516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05490D-D2A3-A56A-3631-0A8D7A3EF3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Online help:</a:t>
            </a:r>
            <a:endParaRPr lang="en-US" dirty="0">
              <a:latin typeface="Segoe UI"/>
              <a:cs typeface="Segoe UI"/>
              <a:hlinkClick r:id="rId3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  <a:hlinkClick r:id="rId3"/>
              </a:rPr>
              <a:t>https://help.updateservice.lsretail.com/</a:t>
            </a:r>
            <a:endParaRPr lang="en-US" dirty="0">
              <a:latin typeface="Segoe UI"/>
              <a:cs typeface="Segoe UI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PowerShell basics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Install LS Central with PowerShell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Project lifecycle</a:t>
            </a:r>
            <a:endParaRPr lang="en-US" dirty="0"/>
          </a:p>
          <a:p>
            <a:pPr lvl="1">
              <a:buFont typeface="System Font Regular"/>
              <a:buChar char="-"/>
            </a:pPr>
            <a:r>
              <a:rPr lang="en-US" dirty="0">
                <a:latin typeface="Segoe UI"/>
                <a:cs typeface="Segoe UI"/>
              </a:rPr>
              <a:t>Step by step guide</a:t>
            </a:r>
          </a:p>
          <a:p>
            <a:pPr lvl="1">
              <a:buFont typeface="System Font Regular"/>
              <a:buChar char="-"/>
            </a:pPr>
            <a:r>
              <a:rPr lang="en-US" dirty="0">
                <a:latin typeface="Segoe UI"/>
                <a:cs typeface="Segoe UI"/>
              </a:rPr>
              <a:t>Video series</a:t>
            </a:r>
          </a:p>
          <a:p>
            <a:pPr lvl="1">
              <a:buFont typeface="System Font Regular"/>
              <a:buChar char="-"/>
            </a:pPr>
            <a:r>
              <a:rPr lang="en-US" dirty="0">
                <a:latin typeface="Segoe UI"/>
                <a:cs typeface="Segoe UI"/>
              </a:rPr>
              <a:t>Do a test project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A0FCC5-D49B-A259-D92B-19EC1F6FF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started</a:t>
            </a:r>
          </a:p>
        </p:txBody>
      </p:sp>
      <p:pic>
        <p:nvPicPr>
          <p:cNvPr id="8" name="Picture Placeholder 7" descr="A space shuttle taking off&#10;&#10;Description automatically generated">
            <a:extLst>
              <a:ext uri="{FF2B5EF4-FFF2-40B4-BE49-F238E27FC236}">
                <a16:creationId xmlns:a16="http://schemas.microsoft.com/office/drawing/2014/main" id="{9583B4E6-5F90-B382-CD67-A44ADBD744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25353" t="1153" r="27310" b="-1153"/>
          <a:stretch/>
        </p:blipFill>
        <p:spPr>
          <a:xfrm>
            <a:off x="0" y="154546"/>
            <a:ext cx="4935828" cy="6703454"/>
          </a:xfrm>
        </p:spPr>
      </p:pic>
    </p:spTree>
    <p:extLst>
      <p:ext uri="{BB962C8B-B14F-4D97-AF65-F5344CB8AC3E}">
        <p14:creationId xmlns:p14="http://schemas.microsoft.com/office/powerpoint/2010/main" val="205227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71934-3C83-EC8E-8119-2F1295DF7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indent="0">
              <a:buNone/>
            </a:pPr>
            <a:r>
              <a:rPr lang="en-US">
                <a:latin typeface="Segoe UI"/>
                <a:cs typeface="Segoe UI"/>
              </a:rPr>
              <a:t>Yammer group </a:t>
            </a: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https://yammer.com/gocurrent</a:t>
            </a:r>
            <a:endParaRPr lang="en-US">
              <a:latin typeface="Segoe UI"/>
              <a:cs typeface="Segoe U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Troubleshooting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Consulting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Feedback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Community - anyone can help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indent="0">
              <a:buNone/>
            </a:pPr>
            <a:r>
              <a:rPr lang="en-US">
                <a:latin typeface="Segoe UI"/>
                <a:cs typeface="Segoe UI"/>
              </a:rPr>
              <a:t>LS Retail Partner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Troubleshooting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Urgent matters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Customer specific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AFB0FD-A01D-9DC0-3EF1-1E67DBDC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Need help?</a:t>
            </a:r>
          </a:p>
        </p:txBody>
      </p:sp>
      <p:pic>
        <p:nvPicPr>
          <p:cNvPr id="8" name="Picture Placeholder 7" descr="A person climbing a metal ladder&#10;&#10;Description automatically generated">
            <a:extLst>
              <a:ext uri="{FF2B5EF4-FFF2-40B4-BE49-F238E27FC236}">
                <a16:creationId xmlns:a16="http://schemas.microsoft.com/office/drawing/2014/main" id="{EA077AD7-158E-A9EA-F4DD-F2A3725942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9128" r="191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479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question mark drawn on a blackboard&#10;&#10;Description automatically generated">
            <a:extLst>
              <a:ext uri="{FF2B5EF4-FFF2-40B4-BE49-F238E27FC236}">
                <a16:creationId xmlns:a16="http://schemas.microsoft.com/office/drawing/2014/main" id="{4848EF9D-B653-B8CE-5F90-BF97AE4DC0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538" b="3538"/>
          <a:stretch>
            <a:fillRect/>
          </a:stretch>
        </p:blipFill>
        <p:spPr/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BDBBE9A-F062-E9B9-D64F-0F3AD9236453}"/>
              </a:ext>
            </a:extLst>
          </p:cNvPr>
          <p:cNvSpPr txBox="1">
            <a:spLocks/>
          </p:cNvSpPr>
          <p:nvPr/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39576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2F44813-09F9-4965-F26A-84799C81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Packages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3E1F81-AD07-49F7-81D3-8B2BDFA3E99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16305" y="1612414"/>
            <a:ext cx="7243072" cy="447682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solidFill>
                  <a:srgbClr val="F1BE71"/>
                </a:solidFill>
                <a:latin typeface="Segoe UI"/>
                <a:cs typeface="Segoe UI"/>
              </a:rPr>
              <a:t>Components split into multiple packages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solidFill>
                  <a:srgbClr val="F1BE71"/>
                </a:solidFill>
                <a:latin typeface="Segoe UI"/>
                <a:cs typeface="Segoe UI"/>
              </a:rPr>
              <a:t>Package is a zip archive: </a:t>
            </a:r>
            <a:endParaRPr lang="en-US">
              <a:solidFill>
                <a:srgbClr val="F1B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Installation files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Install scripts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Manifest</a:t>
            </a:r>
          </a:p>
          <a:p>
            <a:pPr lvl="2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Name</a:t>
            </a:r>
          </a:p>
          <a:p>
            <a:pPr lvl="2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ID</a:t>
            </a:r>
          </a:p>
          <a:p>
            <a:pPr lvl="2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Version</a:t>
            </a:r>
          </a:p>
          <a:p>
            <a:pPr marL="457200" lvl="1" indent="0">
              <a:buNone/>
            </a:pPr>
            <a:endParaRPr lang="en-US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F7B09A8E-639E-47AB-A8BB-D7A00D8F6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5850" y="1013402"/>
            <a:ext cx="2948118" cy="54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1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F493-F717-A6CE-BD3C-7894226C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Dependencies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4827F-84DE-48B4-AB42-55C21576C0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bg1"/>
                </a:solidFill>
                <a:latin typeface="Segoe UI"/>
                <a:cs typeface="Segoe UI"/>
              </a:rPr>
              <a:t>Package can depend on other packages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bg1"/>
                </a:solidFill>
                <a:latin typeface="Segoe UI"/>
                <a:cs typeface="Segoe UI"/>
              </a:rPr>
              <a:t>Installing a package will install its dependencies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bg1"/>
                </a:solidFill>
                <a:latin typeface="Segoe UI"/>
                <a:cs typeface="Segoe UI"/>
              </a:rPr>
              <a:t>Ensures correct order</a:t>
            </a:r>
            <a:endParaRPr lang="is-IS" sz="1600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47D503A-95A0-4396-A757-487398AE350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5268" y="966225"/>
            <a:ext cx="3615851" cy="492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1020-D46C-FF0C-11E2-4AD2F2FB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28" y="212186"/>
            <a:ext cx="7579141" cy="588637"/>
          </a:xfrm>
        </p:spPr>
        <p:txBody>
          <a:bodyPr>
            <a:normAutofit fontScale="90000"/>
          </a:bodyPr>
          <a:lstStyle/>
          <a:p>
            <a:r>
              <a:rPr lang="en-US"/>
              <a:t>Bundle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B30A-37A0-48A9-ACD5-7F8CE7CA18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 a bundle to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Pick components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Select versions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 configuration</a:t>
            </a:r>
          </a:p>
          <a:p>
            <a:pPr lvl="1">
              <a:buFont typeface="System Font Regular"/>
              <a:buChar char="-"/>
            </a:pPr>
            <a:endParaRPr lang="en-US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Installs all components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correct order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Bundle a package with dependencies</a:t>
            </a:r>
          </a:p>
        </p:txBody>
      </p:sp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8BE951BD-C15F-92B6-31CC-10A80801E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5" r="785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1020-D46C-FF0C-11E2-4AD2F2FB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28" y="212186"/>
            <a:ext cx="7579141" cy="588637"/>
          </a:xfrm>
        </p:spPr>
        <p:txBody>
          <a:bodyPr>
            <a:normAutofit fontScale="90000"/>
          </a:bodyPr>
          <a:lstStyle/>
          <a:p>
            <a:r>
              <a:rPr lang="en-US"/>
              <a:t>Bundle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B30A-37A0-48A9-ACD5-7F8CE7CA18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 a bundle to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Pick components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Select versions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 configuration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Installs all components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correct order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Bundle a package with dependencies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C7DFAAA-E44C-4858-BAA2-DF7F0154F7C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5" r="785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3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1020-D46C-FF0C-11E2-4AD2F2FB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28" y="212186"/>
            <a:ext cx="7579141" cy="588637"/>
          </a:xfrm>
        </p:spPr>
        <p:txBody>
          <a:bodyPr>
            <a:normAutofit fontScale="90000"/>
          </a:bodyPr>
          <a:lstStyle/>
          <a:p>
            <a:r>
              <a:rPr lang="en-US"/>
              <a:t>Bundle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B30A-37A0-48A9-ACD5-7F8CE7CA18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 a bundle to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Pick components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Select versions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 configuration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Installs all components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correct order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Bundle a package with dependencies</a:t>
            </a:r>
          </a:p>
        </p:txBody>
      </p:sp>
      <p:pic>
        <p:nvPicPr>
          <p:cNvPr id="3" name="Picture Placeholder 11">
            <a:extLst>
              <a:ext uri="{FF2B5EF4-FFF2-40B4-BE49-F238E27FC236}">
                <a16:creationId xmlns:a16="http://schemas.microsoft.com/office/drawing/2014/main" id="{9D7D950B-DC33-445F-1543-4A08B8D23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5" r="785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1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B15E5-27D2-6C06-1295-19D5D2BC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Install: Installer</a:t>
            </a:r>
            <a:br>
              <a:rPr lang="en-US"/>
            </a:br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A4C4345-DA3E-8916-884D-830329835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1143000"/>
            <a:ext cx="30575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4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t looking at the camera&#10;&#10;Description automatically generated">
            <a:extLst>
              <a:ext uri="{FF2B5EF4-FFF2-40B4-BE49-F238E27FC236}">
                <a16:creationId xmlns:a16="http://schemas.microsoft.com/office/drawing/2014/main" id="{58404FB5-35BC-E944-A34F-659D30EEE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431" y="-653628"/>
            <a:ext cx="12289431" cy="816525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E82B3-638A-2673-B18E-F7CF76906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Installation errors!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SharedWithUsers xmlns="ce89fd82-aec5-4b3b-b0b3-b7f9193dc6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  <UserInfo>
        <DisplayName>Hordur Olafsson</DisplayName>
        <AccountId>40</AccountId>
        <AccountType/>
      </UserInfo>
      <UserInfo>
        <DisplayName>Wojciech Januszauskas</DisplayName>
        <AccountId>148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F5F639-6C75-4261-BF8E-84E77C00EA28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ce89fd82-aec5-4b3b-b0b3-b7f9193dc61c"/>
    <ds:schemaRef ds:uri="http://schemas.microsoft.com/office/infopath/2007/PartnerControls"/>
    <ds:schemaRef ds:uri="724e71b1-7852-457b-a379-b8a36dd80270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481</TotalTime>
  <Words>554</Words>
  <Application>Microsoft Office PowerPoint</Application>
  <PresentationFormat>Widescreen</PresentationFormat>
  <Paragraphs>193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Segoe UI</vt:lpstr>
      <vt:lpstr>System Font Regular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Update Service in real life</vt:lpstr>
      <vt:lpstr>PowerPoint Presentation</vt:lpstr>
      <vt:lpstr>Packages</vt:lpstr>
      <vt:lpstr>Dependencies</vt:lpstr>
      <vt:lpstr>Bundle</vt:lpstr>
      <vt:lpstr>Bundle</vt:lpstr>
      <vt:lpstr>Bundle</vt:lpstr>
      <vt:lpstr>Install: Installer </vt:lpstr>
      <vt:lpstr>PowerPoint Presentation</vt:lpstr>
      <vt:lpstr>PowerPoint Presentation</vt:lpstr>
      <vt:lpstr>Support 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Release 1.2.0_</vt:lpstr>
      <vt:lpstr>NEW: Scheduling window</vt:lpstr>
      <vt:lpstr>NEW: Groups</vt:lpstr>
      <vt:lpstr>Update Service,  as a service</vt:lpstr>
      <vt:lpstr>Road ahead</vt:lpstr>
      <vt:lpstr>Demo</vt:lpstr>
      <vt:lpstr>Getting started</vt:lpstr>
      <vt:lpstr>Need help?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Arnthor Magnusson</dc:creator>
  <cp:lastModifiedBy>Bjorn Jonsson</cp:lastModifiedBy>
  <cp:revision>4</cp:revision>
  <dcterms:created xsi:type="dcterms:W3CDTF">2024-03-13T10:33:39Z</dcterms:created>
  <dcterms:modified xsi:type="dcterms:W3CDTF">2024-05-15T17:08:19Z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