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  <p:sldMasterId id="2147483681" r:id="rId4"/>
    <p:sldMasterId id="2147483668" r:id="rId5"/>
    <p:sldMasterId id="2147483692" r:id="rId6"/>
    <p:sldMasterId id="2147483716" r:id="rId7"/>
  </p:sldMasterIdLst>
  <p:notesMasterIdLst>
    <p:notesMasterId r:id="rId52"/>
  </p:notesMasterIdLst>
  <p:sldIdLst>
    <p:sldId id="299" r:id="rId8"/>
    <p:sldId id="305" r:id="rId9"/>
    <p:sldId id="2146846003" r:id="rId10"/>
    <p:sldId id="2146846124" r:id="rId11"/>
    <p:sldId id="2146846005" r:id="rId12"/>
    <p:sldId id="2146846008" r:id="rId13"/>
    <p:sldId id="2146845967" r:id="rId14"/>
    <p:sldId id="2146845898" r:id="rId15"/>
    <p:sldId id="2146845968" r:id="rId16"/>
    <p:sldId id="2146845971" r:id="rId17"/>
    <p:sldId id="2146845984" r:id="rId18"/>
    <p:sldId id="2146845982" r:id="rId19"/>
    <p:sldId id="2146845988" r:id="rId20"/>
    <p:sldId id="2146845999" r:id="rId21"/>
    <p:sldId id="2146846000" r:id="rId22"/>
    <p:sldId id="2146845989" r:id="rId23"/>
    <p:sldId id="2146845969" r:id="rId24"/>
    <p:sldId id="2146845973" r:id="rId25"/>
    <p:sldId id="643" r:id="rId26"/>
    <p:sldId id="2146846004" r:id="rId27"/>
    <p:sldId id="2146845990" r:id="rId28"/>
    <p:sldId id="2146845972" r:id="rId29"/>
    <p:sldId id="2146846002" r:id="rId30"/>
    <p:sldId id="2146846001" r:id="rId31"/>
    <p:sldId id="2146845885" r:id="rId32"/>
    <p:sldId id="2146845991" r:id="rId33"/>
    <p:sldId id="2146845976" r:id="rId34"/>
    <p:sldId id="2146845860" r:id="rId35"/>
    <p:sldId id="2146845992" r:id="rId36"/>
    <p:sldId id="2146845974" r:id="rId37"/>
    <p:sldId id="2146845997" r:id="rId38"/>
    <p:sldId id="2146845978" r:id="rId39"/>
    <p:sldId id="2146845998" r:id="rId40"/>
    <p:sldId id="2146845995" r:id="rId41"/>
    <p:sldId id="2146845996" r:id="rId42"/>
    <p:sldId id="2146846122" r:id="rId43"/>
    <p:sldId id="2146845883" r:id="rId44"/>
    <p:sldId id="2146846009" r:id="rId45"/>
    <p:sldId id="2146846125" r:id="rId46"/>
    <p:sldId id="2146846126" r:id="rId47"/>
    <p:sldId id="2146845960" r:id="rId48"/>
    <p:sldId id="2146846007" r:id="rId49"/>
    <p:sldId id="2146846123" r:id="rId50"/>
    <p:sldId id="304" r:id="rId51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1717138E-E308-C940-A345-391241ED4264}">
          <p14:sldIdLst>
            <p14:sldId id="299"/>
            <p14:sldId id="305"/>
            <p14:sldId id="2146846003"/>
            <p14:sldId id="2146846124"/>
            <p14:sldId id="2146846005"/>
            <p14:sldId id="2146846008"/>
            <p14:sldId id="2146845967"/>
            <p14:sldId id="2146845898"/>
            <p14:sldId id="2146845968"/>
            <p14:sldId id="2146845971"/>
            <p14:sldId id="2146845984"/>
            <p14:sldId id="2146845982"/>
            <p14:sldId id="2146845988"/>
            <p14:sldId id="2146845999"/>
            <p14:sldId id="2146846000"/>
            <p14:sldId id="2146845989"/>
            <p14:sldId id="2146845969"/>
            <p14:sldId id="2146845973"/>
            <p14:sldId id="643"/>
            <p14:sldId id="2146846004"/>
            <p14:sldId id="2146845990"/>
            <p14:sldId id="2146845972"/>
            <p14:sldId id="2146846002"/>
            <p14:sldId id="2146846001"/>
            <p14:sldId id="2146845885"/>
            <p14:sldId id="2146845991"/>
            <p14:sldId id="2146845976"/>
            <p14:sldId id="2146845860"/>
            <p14:sldId id="2146845992"/>
            <p14:sldId id="2146845974"/>
            <p14:sldId id="2146845997"/>
            <p14:sldId id="2146845978"/>
            <p14:sldId id="2146845998"/>
            <p14:sldId id="2146845995"/>
            <p14:sldId id="2146845996"/>
            <p14:sldId id="2146846122"/>
            <p14:sldId id="2146845883"/>
          </p14:sldIdLst>
        </p14:section>
        <p14:section name="Replenishment and more" id="{12C559B9-0737-4874-A609-1E2F08D88DAE}">
          <p14:sldIdLst>
            <p14:sldId id="2146846009"/>
            <p14:sldId id="2146846125"/>
            <p14:sldId id="2146846126"/>
          </p14:sldIdLst>
        </p14:section>
        <p14:section name="Summary" id="{B0FA23ED-84C2-47FA-A2C0-320867A2418B}">
          <p14:sldIdLst>
            <p14:sldId id="2146845960"/>
            <p14:sldId id="2146846007"/>
            <p14:sldId id="214684612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A"/>
    <a:srgbClr val="F2A35E"/>
    <a:srgbClr val="88BCC9"/>
    <a:srgbClr val="271145"/>
    <a:srgbClr val="138890"/>
    <a:srgbClr val="F2F2F2"/>
    <a:srgbClr val="351C5B"/>
    <a:srgbClr val="00142C"/>
    <a:srgbClr val="21659D"/>
    <a:srgbClr val="FE8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9E344-099F-446F-8399-807B8C52D026}" v="19" dt="2024-05-06T12:11:52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326" autoAdjust="0"/>
  </p:normalViewPr>
  <p:slideViewPr>
    <p:cSldViewPr snapToGrid="0">
      <p:cViewPr varScale="1">
        <p:scale>
          <a:sx n="80" d="100"/>
          <a:sy n="80" d="100"/>
        </p:scale>
        <p:origin x="175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E9BBFE94-9278-4810-AC85-C6171DF1FD07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/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/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/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 (Scheduler)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>
        <a:xfrm>
          <a:off x="1142152" y="2225995"/>
          <a:ext cx="1766231" cy="1686963"/>
        </a:xfrm>
        <a:prstGeom prst="ellipse">
          <a:avLst/>
        </a:prstGeom>
      </dgm:spPr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noFill/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420E1060-3791-4645-8C3B-475BEEAB732F}">
      <dgm:prSet phldrT="[Text]" custT="1"/>
      <dgm:spPr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gm:t>
    </dgm:pt>
    <dgm:pt modelId="{7D5C60E3-6C88-4614-AF1C-29D9E63E9521}" type="parTrans" cxnId="{3C7F4B6E-3636-4161-ACD0-A5A336EFA5AF}">
      <dgm:prSet/>
      <dgm:spPr/>
      <dgm:t>
        <a:bodyPr/>
        <a:lstStyle/>
        <a:p>
          <a:endParaRPr lang="en-US"/>
        </a:p>
      </dgm:t>
    </dgm:pt>
    <dgm:pt modelId="{3C0150B1-AB7F-4528-A8E6-147A20555855}" type="sibTrans" cxnId="{3C7F4B6E-3636-4161-ACD0-A5A336EFA5AF}">
      <dgm:prSet/>
      <dgm:spPr/>
      <dgm:t>
        <a:bodyPr/>
        <a:lstStyle/>
        <a:p>
          <a:endParaRPr lang="en-US"/>
        </a:p>
      </dgm:t>
    </dgm:pt>
    <dgm:pt modelId="{E2516BE6-B6BD-4A4A-8AA4-4327C959CB38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</dgm:t>
    </dgm:pt>
    <dgm:pt modelId="{B83355A7-0641-4655-B749-EC7AAA1D80C3}" type="parTrans" cxnId="{968EEB02-FFE0-489E-B41D-2446F4BBDD4F}">
      <dgm:prSet/>
      <dgm:spPr/>
      <dgm:t>
        <a:bodyPr/>
        <a:lstStyle/>
        <a:p>
          <a:endParaRPr lang="en-US"/>
        </a:p>
      </dgm:t>
    </dgm:pt>
    <dgm:pt modelId="{3510E6F3-66DA-4634-BBC6-B56E3BB039F4}" type="sibTrans" cxnId="{968EEB02-FFE0-489E-B41D-2446F4BBDD4F}">
      <dgm:prSet/>
      <dgm:spPr/>
      <dgm:t>
        <a:bodyPr/>
        <a:lstStyle/>
        <a:p>
          <a:endParaRPr lang="en-US"/>
        </a:p>
      </dgm:t>
    </dgm:pt>
    <dgm:pt modelId="{FD4EB2DE-1AE2-4CCB-B775-2830FC516D6B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</dgm:t>
    </dgm:pt>
    <dgm:pt modelId="{3616064B-BB9E-4255-A8E1-FDF496558E8D}" type="parTrans" cxnId="{308DAE83-76A5-4E72-B897-2B7668251F49}">
      <dgm:prSet/>
      <dgm:spPr/>
      <dgm:t>
        <a:bodyPr/>
        <a:lstStyle/>
        <a:p>
          <a:endParaRPr lang="en-US"/>
        </a:p>
      </dgm:t>
    </dgm:pt>
    <dgm:pt modelId="{21923EDA-79C3-4BC0-859D-199DC8F49471}" type="sibTrans" cxnId="{308DAE83-76A5-4E72-B897-2B7668251F49}">
      <dgm:prSet/>
      <dgm:spPr/>
      <dgm:t>
        <a:bodyPr/>
        <a:lstStyle/>
        <a:p>
          <a:endParaRPr lang="en-US"/>
        </a:p>
      </dgm:t>
    </dgm:pt>
    <dgm:pt modelId="{794BF568-B303-46ED-9C48-B2E350A8CBC5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 dirty="0">
              <a:noFill/>
              <a:effectLst/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 dirty="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FAC4900-55FB-4A6F-AB6D-65E796EB5B4E}" type="parTrans" cxnId="{095E660F-694E-4693-AFE1-EDB84694C8B8}">
      <dgm:prSet/>
      <dgm:spPr/>
      <dgm:t>
        <a:bodyPr/>
        <a:lstStyle/>
        <a:p>
          <a:endParaRPr lang="en-US"/>
        </a:p>
      </dgm:t>
    </dgm:pt>
    <dgm:pt modelId="{60F2FF9A-FDE1-4B74-A31D-7B11E0379C2C}" type="sibTrans" cxnId="{095E660F-694E-4693-AFE1-EDB84694C8B8}">
      <dgm:prSet/>
      <dgm:spPr/>
      <dgm:t>
        <a:bodyPr/>
        <a:lstStyle/>
        <a:p>
          <a:endParaRPr lang="en-US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4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4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4">
        <dgm:presLayoutVars>
          <dgm:bulletEnabled val="1"/>
        </dgm:presLayoutVars>
      </dgm:prSet>
      <dgm:spPr/>
    </dgm:pt>
    <dgm:pt modelId="{B4D14DD3-FFF5-4609-9B9D-82EEDE92079A}" type="pres">
      <dgm:prSet presAssocID="{20C16372-3CEA-4CD7-AFF3-49BF09EC8BBA}" presName="space" presStyleCnt="0"/>
      <dgm:spPr/>
    </dgm:pt>
    <dgm:pt modelId="{E65B093E-DE03-411A-AB94-37D97748538B}" type="pres">
      <dgm:prSet presAssocID="{420E1060-3791-4645-8C3B-475BEEAB732F}" presName="composite" presStyleCnt="0"/>
      <dgm:spPr/>
    </dgm:pt>
    <dgm:pt modelId="{B1B3FE72-37F0-48F1-96D0-A13FD89C6A62}" type="pres">
      <dgm:prSet presAssocID="{420E1060-3791-4645-8C3B-475BEEAB732F}" presName="parTx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6039894" y="941058"/>
          <a:ext cx="2228978" cy="891591"/>
        </a:xfrm>
        <a:prstGeom prst="chevron">
          <a:avLst/>
        </a:prstGeom>
      </dgm:spPr>
    </dgm:pt>
    <dgm:pt modelId="{C8B56765-CB61-4C8A-8F63-229A75204DB6}" type="pres">
      <dgm:prSet presAssocID="{420E1060-3791-4645-8C3B-475BEEAB732F}" presName="desTx" presStyleLbl="revTx" presStyleIdx="3" presStyleCnt="4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68EEB02-FFE0-489E-B41D-2446F4BBDD4F}" srcId="{420E1060-3791-4645-8C3B-475BEEAB732F}" destId="{E2516BE6-B6BD-4A4A-8AA4-4327C959CB38}" srcOrd="0" destOrd="0" parTransId="{B83355A7-0641-4655-B749-EC7AAA1D80C3}" sibTransId="{3510E6F3-66DA-4634-BBC6-B56E3BB039F4}"/>
    <dgm:cxn modelId="{94C22504-B933-4C89-85DB-49516FC88AC9}" type="presOf" srcId="{794BF568-B303-46ED-9C48-B2E350A8CBC5}" destId="{C8B56765-CB61-4C8A-8F63-229A75204DB6}" srcOrd="0" destOrd="2" presId="urn:microsoft.com/office/officeart/2005/8/layout/chevron1"/>
    <dgm:cxn modelId="{095E660F-694E-4693-AFE1-EDB84694C8B8}" srcId="{420E1060-3791-4645-8C3B-475BEEAB732F}" destId="{794BF568-B303-46ED-9C48-B2E350A8CBC5}" srcOrd="2" destOrd="0" parTransId="{4FAC4900-55FB-4A6F-AB6D-65E796EB5B4E}" sibTransId="{60F2FF9A-FDE1-4B74-A31D-7B11E0379C2C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3E81A827-AD4A-457D-A282-5DCE574BD85D}" type="presOf" srcId="{FD4EB2DE-1AE2-4CCB-B775-2830FC516D6B}" destId="{C8B56765-CB61-4C8A-8F63-229A75204DB6}" srcOrd="0" destOrd="1" presId="urn:microsoft.com/office/officeart/2005/8/layout/chevron1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C7F4B6E-3636-4161-ACD0-A5A336EFA5AF}" srcId="{7B3F98D5-0290-4D11-A382-DEC3AEE9623F}" destId="{420E1060-3791-4645-8C3B-475BEEAB732F}" srcOrd="3" destOrd="0" parTransId="{7D5C60E3-6C88-4614-AF1C-29D9E63E9521}" sibTransId="{3C0150B1-AB7F-4528-A8E6-147A20555855}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308DAE83-76A5-4E72-B897-2B7668251F49}" srcId="{420E1060-3791-4645-8C3B-475BEEAB732F}" destId="{FD4EB2DE-1AE2-4CCB-B775-2830FC516D6B}" srcOrd="1" destOrd="0" parTransId="{3616064B-BB9E-4255-A8E1-FDF496558E8D}" sibTransId="{21923EDA-79C3-4BC0-859D-199DC8F49471}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B3D394A3-30E8-4E6B-8329-FE855D2C6777}" type="presOf" srcId="{E2516BE6-B6BD-4A4A-8AA4-4327C959CB38}" destId="{C8B56765-CB61-4C8A-8F63-229A75204DB6}" srcOrd="0" destOrd="0" presId="urn:microsoft.com/office/officeart/2005/8/layout/chevron1"/>
    <dgm:cxn modelId="{7F2E7FA9-D7C0-46B7-8A34-85E39308795D}" type="presOf" srcId="{420E1060-3791-4645-8C3B-475BEEAB732F}" destId="{B1B3FE72-37F0-48F1-96D0-A13FD89C6A62}" srcOrd="0" destOrd="0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  <dgm:cxn modelId="{DF28B724-E75D-44E1-AC1E-9B4CA341DE36}" type="presParOf" srcId="{BEFF53E6-CC73-4DDA-8AD2-B67F9D0191E1}" destId="{B4D14DD3-FFF5-4609-9B9D-82EEDE92079A}" srcOrd="5" destOrd="0" presId="urn:microsoft.com/office/officeart/2005/8/layout/chevron1"/>
    <dgm:cxn modelId="{BC2791D3-C2B3-44B8-A8A9-570B1F18F8A0}" type="presParOf" srcId="{BEFF53E6-CC73-4DDA-8AD2-B67F9D0191E1}" destId="{E65B093E-DE03-411A-AB94-37D97748538B}" srcOrd="6" destOrd="0" presId="urn:microsoft.com/office/officeart/2005/8/layout/chevron1"/>
    <dgm:cxn modelId="{23138EA8-1E4C-49EC-87C3-70741AADBEB3}" type="presParOf" srcId="{E65B093E-DE03-411A-AB94-37D97748538B}" destId="{B1B3FE72-37F0-48F1-96D0-A13FD89C6A62}" srcOrd="0" destOrd="0" presId="urn:microsoft.com/office/officeart/2005/8/layout/chevron1"/>
    <dgm:cxn modelId="{4D2F66D3-6F24-42A0-B53C-9EBCEA945BFB}" type="presParOf" srcId="{E65B093E-DE03-411A-AB94-37D97748538B}" destId="{C8B56765-CB61-4C8A-8F63-229A75204DB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943267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420E1060-3791-4645-8C3B-475BEEAB732F}">
      <dgm:prSet phldrT="[Text]" custT="1"/>
      <dgm:spPr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gm:t>
    </dgm:pt>
    <dgm:pt modelId="{7D5C60E3-6C88-4614-AF1C-29D9E63E9521}" type="parTrans" cxnId="{3C7F4B6E-3636-4161-ACD0-A5A336EFA5AF}">
      <dgm:prSet/>
      <dgm:spPr/>
      <dgm:t>
        <a:bodyPr/>
        <a:lstStyle/>
        <a:p>
          <a:endParaRPr lang="en-US"/>
        </a:p>
      </dgm:t>
    </dgm:pt>
    <dgm:pt modelId="{3C0150B1-AB7F-4528-A8E6-147A20555855}" type="sibTrans" cxnId="{3C7F4B6E-3636-4161-ACD0-A5A336EFA5AF}">
      <dgm:prSet/>
      <dgm:spPr/>
      <dgm:t>
        <a:bodyPr/>
        <a:lstStyle/>
        <a:p>
          <a:endParaRPr lang="en-US"/>
        </a:p>
      </dgm:t>
    </dgm:pt>
    <dgm:pt modelId="{E2516BE6-B6BD-4A4A-8AA4-4327C959CB38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</dgm:t>
    </dgm:pt>
    <dgm:pt modelId="{B83355A7-0641-4655-B749-EC7AAA1D80C3}" type="parTrans" cxnId="{968EEB02-FFE0-489E-B41D-2446F4BBDD4F}">
      <dgm:prSet/>
      <dgm:spPr/>
      <dgm:t>
        <a:bodyPr/>
        <a:lstStyle/>
        <a:p>
          <a:endParaRPr lang="en-US"/>
        </a:p>
      </dgm:t>
    </dgm:pt>
    <dgm:pt modelId="{3510E6F3-66DA-4634-BBC6-B56E3BB039F4}" type="sibTrans" cxnId="{968EEB02-FFE0-489E-B41D-2446F4BBDD4F}">
      <dgm:prSet/>
      <dgm:spPr/>
      <dgm:t>
        <a:bodyPr/>
        <a:lstStyle/>
        <a:p>
          <a:endParaRPr lang="en-US"/>
        </a:p>
      </dgm:t>
    </dgm:pt>
    <dgm:pt modelId="{FD4EB2DE-1AE2-4CCB-B775-2830FC516D6B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</dgm:t>
    </dgm:pt>
    <dgm:pt modelId="{3616064B-BB9E-4255-A8E1-FDF496558E8D}" type="parTrans" cxnId="{308DAE83-76A5-4E72-B897-2B7668251F49}">
      <dgm:prSet/>
      <dgm:spPr/>
      <dgm:t>
        <a:bodyPr/>
        <a:lstStyle/>
        <a:p>
          <a:endParaRPr lang="en-US"/>
        </a:p>
      </dgm:t>
    </dgm:pt>
    <dgm:pt modelId="{21923EDA-79C3-4BC0-859D-199DC8F49471}" type="sibTrans" cxnId="{308DAE83-76A5-4E72-B897-2B7668251F49}">
      <dgm:prSet/>
      <dgm:spPr/>
      <dgm:t>
        <a:bodyPr/>
        <a:lstStyle/>
        <a:p>
          <a:endParaRPr lang="en-US"/>
        </a:p>
      </dgm:t>
    </dgm:pt>
    <dgm:pt modelId="{794BF568-B303-46ED-9C48-B2E350A8CBC5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4FAC4900-55FB-4A6F-AB6D-65E796EB5B4E}" type="parTrans" cxnId="{095E660F-694E-4693-AFE1-EDB84694C8B8}">
      <dgm:prSet/>
      <dgm:spPr/>
      <dgm:t>
        <a:bodyPr/>
        <a:lstStyle/>
        <a:p>
          <a:endParaRPr lang="en-US"/>
        </a:p>
      </dgm:t>
    </dgm:pt>
    <dgm:pt modelId="{60F2FF9A-FDE1-4B74-A31D-7B11E0379C2C}" type="sibTrans" cxnId="{095E660F-694E-4693-AFE1-EDB84694C8B8}">
      <dgm:prSet/>
      <dgm:spPr/>
      <dgm:t>
        <a:bodyPr/>
        <a:lstStyle/>
        <a:p>
          <a:endParaRPr lang="en-US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4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4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4">
        <dgm:presLayoutVars>
          <dgm:bulletEnabled val="1"/>
        </dgm:presLayoutVars>
      </dgm:prSet>
      <dgm:spPr/>
    </dgm:pt>
    <dgm:pt modelId="{B4D14DD3-FFF5-4609-9B9D-82EEDE92079A}" type="pres">
      <dgm:prSet presAssocID="{20C16372-3CEA-4CD7-AFF3-49BF09EC8BBA}" presName="space" presStyleCnt="0"/>
      <dgm:spPr/>
    </dgm:pt>
    <dgm:pt modelId="{E65B093E-DE03-411A-AB94-37D97748538B}" type="pres">
      <dgm:prSet presAssocID="{420E1060-3791-4645-8C3B-475BEEAB732F}" presName="composite" presStyleCnt="0"/>
      <dgm:spPr/>
    </dgm:pt>
    <dgm:pt modelId="{B1B3FE72-37F0-48F1-96D0-A13FD89C6A62}" type="pres">
      <dgm:prSet presAssocID="{420E1060-3791-4645-8C3B-475BEEAB732F}" presName="parTx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6039894" y="941058"/>
          <a:ext cx="2228978" cy="891591"/>
        </a:xfrm>
        <a:prstGeom prst="chevron">
          <a:avLst/>
        </a:prstGeom>
      </dgm:spPr>
    </dgm:pt>
    <dgm:pt modelId="{C8B56765-CB61-4C8A-8F63-229A75204DB6}" type="pres">
      <dgm:prSet presAssocID="{420E1060-3791-4645-8C3B-475BEEAB732F}" presName="desTx" presStyleLbl="revTx" presStyleIdx="3" presStyleCnt="4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68EEB02-FFE0-489E-B41D-2446F4BBDD4F}" srcId="{420E1060-3791-4645-8C3B-475BEEAB732F}" destId="{E2516BE6-B6BD-4A4A-8AA4-4327C959CB38}" srcOrd="0" destOrd="0" parTransId="{B83355A7-0641-4655-B749-EC7AAA1D80C3}" sibTransId="{3510E6F3-66DA-4634-BBC6-B56E3BB039F4}"/>
    <dgm:cxn modelId="{94C22504-B933-4C89-85DB-49516FC88AC9}" type="presOf" srcId="{794BF568-B303-46ED-9C48-B2E350A8CBC5}" destId="{C8B56765-CB61-4C8A-8F63-229A75204DB6}" srcOrd="0" destOrd="2" presId="urn:microsoft.com/office/officeart/2005/8/layout/chevron1"/>
    <dgm:cxn modelId="{095E660F-694E-4693-AFE1-EDB84694C8B8}" srcId="{420E1060-3791-4645-8C3B-475BEEAB732F}" destId="{794BF568-B303-46ED-9C48-B2E350A8CBC5}" srcOrd="2" destOrd="0" parTransId="{4FAC4900-55FB-4A6F-AB6D-65E796EB5B4E}" sibTransId="{60F2FF9A-FDE1-4B74-A31D-7B11E0379C2C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3E81A827-AD4A-457D-A282-5DCE574BD85D}" type="presOf" srcId="{FD4EB2DE-1AE2-4CCB-B775-2830FC516D6B}" destId="{C8B56765-CB61-4C8A-8F63-229A75204DB6}" srcOrd="0" destOrd="1" presId="urn:microsoft.com/office/officeart/2005/8/layout/chevron1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C7F4B6E-3636-4161-ACD0-A5A336EFA5AF}" srcId="{7B3F98D5-0290-4D11-A382-DEC3AEE9623F}" destId="{420E1060-3791-4645-8C3B-475BEEAB732F}" srcOrd="3" destOrd="0" parTransId="{7D5C60E3-6C88-4614-AF1C-29D9E63E9521}" sibTransId="{3C0150B1-AB7F-4528-A8E6-147A20555855}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308DAE83-76A5-4E72-B897-2B7668251F49}" srcId="{420E1060-3791-4645-8C3B-475BEEAB732F}" destId="{FD4EB2DE-1AE2-4CCB-B775-2830FC516D6B}" srcOrd="1" destOrd="0" parTransId="{3616064B-BB9E-4255-A8E1-FDF496558E8D}" sibTransId="{21923EDA-79C3-4BC0-859D-199DC8F49471}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B3D394A3-30E8-4E6B-8329-FE855D2C6777}" type="presOf" srcId="{E2516BE6-B6BD-4A4A-8AA4-4327C959CB38}" destId="{C8B56765-CB61-4C8A-8F63-229A75204DB6}" srcOrd="0" destOrd="0" presId="urn:microsoft.com/office/officeart/2005/8/layout/chevron1"/>
    <dgm:cxn modelId="{7F2E7FA9-D7C0-46B7-8A34-85E39308795D}" type="presOf" srcId="{420E1060-3791-4645-8C3B-475BEEAB732F}" destId="{B1B3FE72-37F0-48F1-96D0-A13FD89C6A62}" srcOrd="0" destOrd="0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  <dgm:cxn modelId="{DF28B724-E75D-44E1-AC1E-9B4CA341DE36}" type="presParOf" srcId="{BEFF53E6-CC73-4DDA-8AD2-B67F9D0191E1}" destId="{B4D14DD3-FFF5-4609-9B9D-82EEDE92079A}" srcOrd="5" destOrd="0" presId="urn:microsoft.com/office/officeart/2005/8/layout/chevron1"/>
    <dgm:cxn modelId="{BC2791D3-C2B3-44B8-A8A9-570B1F18F8A0}" type="presParOf" srcId="{BEFF53E6-CC73-4DDA-8AD2-B67F9D0191E1}" destId="{E65B093E-DE03-411A-AB94-37D97748538B}" srcOrd="6" destOrd="0" presId="urn:microsoft.com/office/officeart/2005/8/layout/chevron1"/>
    <dgm:cxn modelId="{23138EA8-1E4C-49EC-87C3-70741AADBEB3}" type="presParOf" srcId="{E65B093E-DE03-411A-AB94-37D97748538B}" destId="{B1B3FE72-37F0-48F1-96D0-A13FD89C6A62}" srcOrd="0" destOrd="0" presId="urn:microsoft.com/office/officeart/2005/8/layout/chevron1"/>
    <dgm:cxn modelId="{4D2F66D3-6F24-42A0-B53C-9EBCEA945BFB}" type="presParOf" srcId="{E65B093E-DE03-411A-AB94-37D97748538B}" destId="{C8B56765-CB61-4C8A-8F63-229A75204DB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943267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959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446755" y="98619"/>
        <a:ext cx="1337387" cy="891591"/>
      </dsp:txXfrm>
    </dsp:sp>
    <dsp:sp modelId="{6F55659A-1039-40D1-B194-00C9744EA332}">
      <dsp:nvSpPr>
        <dsp:cNvPr id="0" name=""/>
        <dsp:cNvSpPr/>
      </dsp:nvSpPr>
      <dsp:spPr>
        <a:xfrm>
          <a:off x="959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59" y="1101660"/>
        <a:ext cx="1783182" cy="3403313"/>
      </dsp:txXfrm>
    </dsp:sp>
    <dsp:sp modelId="{0BA881BB-231C-43B5-BBDC-0C8D01CBF761}">
      <dsp:nvSpPr>
        <dsp:cNvPr id="0" name=""/>
        <dsp:cNvSpPr/>
      </dsp:nvSpPr>
      <dsp:spPr>
        <a:xfrm>
          <a:off x="2013937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459733" y="98619"/>
        <a:ext cx="1337387" cy="891591"/>
      </dsp:txXfrm>
    </dsp:sp>
    <dsp:sp modelId="{B7D0C0CA-A70F-4948-AE97-AD32EA6CD83F}">
      <dsp:nvSpPr>
        <dsp:cNvPr id="0" name=""/>
        <dsp:cNvSpPr/>
      </dsp:nvSpPr>
      <dsp:spPr>
        <a:xfrm>
          <a:off x="2013937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937" y="1101660"/>
        <a:ext cx="1783182" cy="3403313"/>
      </dsp:txXfrm>
    </dsp:sp>
    <dsp:sp modelId="{AD043FE4-9343-4215-BEDB-74E49D9F666D}">
      <dsp:nvSpPr>
        <dsp:cNvPr id="0" name=""/>
        <dsp:cNvSpPr/>
      </dsp:nvSpPr>
      <dsp:spPr>
        <a:xfrm>
          <a:off x="4026916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4472712" y="98619"/>
        <a:ext cx="1337387" cy="891591"/>
      </dsp:txXfrm>
    </dsp:sp>
    <dsp:sp modelId="{6A562893-327A-43A9-8E7C-53C40B2F4F7D}">
      <dsp:nvSpPr>
        <dsp:cNvPr id="0" name=""/>
        <dsp:cNvSpPr/>
      </dsp:nvSpPr>
      <dsp:spPr>
        <a:xfrm>
          <a:off x="4026916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26916" y="1101660"/>
        <a:ext cx="1783182" cy="3403313"/>
      </dsp:txXfrm>
    </dsp:sp>
    <dsp:sp modelId="{B1B3FE72-37F0-48F1-96D0-A13FD89C6A62}">
      <dsp:nvSpPr>
        <dsp:cNvPr id="0" name=""/>
        <dsp:cNvSpPr/>
      </dsp:nvSpPr>
      <dsp:spPr>
        <a:xfrm>
          <a:off x="6039894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sp:txBody>
      <dsp:txXfrm>
        <a:off x="6485690" y="98619"/>
        <a:ext cx="1337387" cy="891591"/>
      </dsp:txXfrm>
    </dsp:sp>
    <dsp:sp modelId="{C8B56765-CB61-4C8A-8F63-229A75204DB6}">
      <dsp:nvSpPr>
        <dsp:cNvPr id="0" name=""/>
        <dsp:cNvSpPr/>
      </dsp:nvSpPr>
      <dsp:spPr>
        <a:xfrm>
          <a:off x="6039894" y="1101660"/>
          <a:ext cx="1783182" cy="340331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 dirty="0">
              <a:noFill/>
              <a:effectLst/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 dirty="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 dirty="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39894" y="1101660"/>
        <a:ext cx="1783182" cy="340331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959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446755" y="98619"/>
        <a:ext cx="1337387" cy="891591"/>
      </dsp:txXfrm>
    </dsp:sp>
    <dsp:sp modelId="{6F55659A-1039-40D1-B194-00C9744EA332}">
      <dsp:nvSpPr>
        <dsp:cNvPr id="0" name=""/>
        <dsp:cNvSpPr/>
      </dsp:nvSpPr>
      <dsp:spPr>
        <a:xfrm>
          <a:off x="959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4,0h </a:t>
          </a: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38 min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-84,5 %</a:t>
          </a:r>
          <a:br>
            <a:rPr lang="en-US" sz="24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</a:b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59" y="1101660"/>
        <a:ext cx="1783182" cy="3403313"/>
      </dsp:txXfrm>
    </dsp:sp>
    <dsp:sp modelId="{0BA881BB-231C-43B5-BBDC-0C8D01CBF761}">
      <dsp:nvSpPr>
        <dsp:cNvPr id="0" name=""/>
        <dsp:cNvSpPr/>
      </dsp:nvSpPr>
      <dsp:spPr>
        <a:xfrm>
          <a:off x="2013937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459733" y="98619"/>
        <a:ext cx="1337387" cy="891591"/>
      </dsp:txXfrm>
    </dsp:sp>
    <dsp:sp modelId="{B7D0C0CA-A70F-4948-AE97-AD32EA6CD83F}">
      <dsp:nvSpPr>
        <dsp:cNvPr id="0" name=""/>
        <dsp:cNvSpPr/>
      </dsp:nvSpPr>
      <dsp:spPr>
        <a:xfrm>
          <a:off x="2013937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6,5h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78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-79,0 %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13937" y="1101660"/>
        <a:ext cx="1783182" cy="3403313"/>
      </dsp:txXfrm>
    </dsp:sp>
    <dsp:sp modelId="{AD043FE4-9343-4215-BEDB-74E49D9F666D}">
      <dsp:nvSpPr>
        <dsp:cNvPr id="0" name=""/>
        <dsp:cNvSpPr/>
      </dsp:nvSpPr>
      <dsp:spPr>
        <a:xfrm>
          <a:off x="4026916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4472712" y="98619"/>
        <a:ext cx="1337387" cy="891591"/>
      </dsp:txXfrm>
    </dsp:sp>
    <dsp:sp modelId="{6A562893-327A-43A9-8E7C-53C40B2F4F7D}">
      <dsp:nvSpPr>
        <dsp:cNvPr id="0" name=""/>
        <dsp:cNvSpPr/>
      </dsp:nvSpPr>
      <dsp:spPr>
        <a:xfrm>
          <a:off x="4026916" y="1101660"/>
          <a:ext cx="1783182" cy="3403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b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1,0h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rPr>
            <a:t> </a:t>
          </a: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10 min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rPr>
            <a:t>    </a:t>
          </a: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-82,0 %</a:t>
          </a: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26916" y="1101660"/>
        <a:ext cx="1783182" cy="3403313"/>
      </dsp:txXfrm>
    </dsp:sp>
    <dsp:sp modelId="{B1B3FE72-37F0-48F1-96D0-A13FD89C6A62}">
      <dsp:nvSpPr>
        <dsp:cNvPr id="0" name=""/>
        <dsp:cNvSpPr/>
      </dsp:nvSpPr>
      <dsp:spPr>
        <a:xfrm>
          <a:off x="6039894" y="98619"/>
          <a:ext cx="2228978" cy="891591"/>
        </a:xfrm>
        <a:prstGeom prst="chevron">
          <a:avLst/>
        </a:prstGeom>
        <a:solidFill>
          <a:srgbClr val="9432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sp:txBody>
      <dsp:txXfrm>
        <a:off x="6485690" y="98619"/>
        <a:ext cx="1337387" cy="891591"/>
      </dsp:txXfrm>
    </dsp:sp>
    <dsp:sp modelId="{C8B56765-CB61-4C8A-8F63-229A75204DB6}">
      <dsp:nvSpPr>
        <dsp:cNvPr id="0" name=""/>
        <dsp:cNvSpPr/>
      </dsp:nvSpPr>
      <dsp:spPr>
        <a:xfrm>
          <a:off x="6039894" y="1101660"/>
          <a:ext cx="1783182" cy="340331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Purchase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Transfer Orders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8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br>
            <a:rPr lang="en-US" sz="12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rPr>
            <a:t>-15,0 %</a:t>
          </a:r>
          <a:br>
            <a:rPr lang="en-US" sz="24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br>
            <a:rPr lang="en-US" sz="1800" kern="1200">
              <a:solidFill>
                <a:srgbClr val="E37D24"/>
              </a:solidFill>
              <a:effectLst>
                <a:glow rad="228600">
                  <a:srgbClr val="E37D24">
                    <a:satMod val="175000"/>
                    <a:alpha val="40000"/>
                  </a:srgbClr>
                </a:glow>
              </a:effectLst>
            </a:rPr>
          </a:b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39894" y="1101660"/>
        <a:ext cx="1783182" cy="3403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 (Scheduler)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G.O.A.L.</a:t>
          </a:r>
        </a:p>
      </dsp:txBody>
      <dsp:txXfrm>
        <a:off x="2257736" y="988807"/>
        <a:ext cx="1248913" cy="119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4D1-A85D-4C71-8353-D298EED4662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24C1-22AA-445B-A3E5-B9751F33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6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1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34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6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85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64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1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9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3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30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15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54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7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0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2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0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4396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998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5646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11042469" cy="494111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43E0E9B-627E-4393-8E4B-27BC13D7B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474ED-0077-43B8-90D7-1EBA2EB26D2C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432D969-1203-FC45-AFF7-ADA71C719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5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3547"/>
            <a:ext cx="5712823" cy="4976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4946467" cy="49766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B37045E-26C4-4064-8FEB-96A71D150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9FF5F9-5573-447E-991F-BB1B2C62BCFB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11EC834-6720-494E-A4FA-6C004F62D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10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46433"/>
            <a:ext cx="7204484" cy="4774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4A18B0-BFFF-48F9-82A3-8F5E7FD7204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30592DC-432F-0846-ADE3-3FD3E7378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487680" y="6347940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0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178" y="0"/>
            <a:ext cx="402335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27" y="1353066"/>
            <a:ext cx="7143751" cy="49048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627" y="384459"/>
            <a:ext cx="607332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47F46-3B75-4F10-86A6-00365D37ABA0}"/>
              </a:ext>
            </a:extLst>
          </p:cNvPr>
          <p:cNvCxnSpPr>
            <a:cxnSpLocks/>
          </p:cNvCxnSpPr>
          <p:nvPr userDrawn="1"/>
        </p:nvCxnSpPr>
        <p:spPr>
          <a:xfrm>
            <a:off x="4702627" y="1194934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84FB78-446C-224E-83CE-11E218FED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8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1351750"/>
            <a:ext cx="5712824" cy="4835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88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61592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17E40F9-89DB-4470-8A52-69445DB98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70E0A3-1FDF-46DE-BCC3-A0FDCF54648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B1682DC-80D3-3344-BCEA-CCC1BED7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6369"/>
            <a:ext cx="5712823" cy="482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69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57735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D1FCCF0-F189-42E0-B2C0-87C1604F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F8323-C902-4D53-8D81-D06A8E9A4A8E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8BA206-743E-C249-A397-91CCDCA20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6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7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559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  <a:solidFill>
            <a:srgbClr val="BFECFF"/>
          </a:solidFill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508" y="2187827"/>
            <a:ext cx="4800129" cy="124117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600" b="1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Enter course title</a:t>
            </a:r>
            <a:br>
              <a:rPr lang="en-US"/>
            </a:br>
            <a:r>
              <a:rPr lang="en-US"/>
              <a:t>or chapter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6B9E32-249B-4278-BC29-A69BCF1192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840" y="122722"/>
            <a:ext cx="2479235" cy="14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2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Academy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6F7A9D-9A1C-4FC2-8BB0-1326D84564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5693162" y="6184899"/>
            <a:ext cx="898138" cy="5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6.sv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5" r:id="rId15"/>
    <p:sldLayoutId id="2147483727" r:id="rId16"/>
    <p:sldLayoutId id="2147483729" r:id="rId17"/>
    <p:sldLayoutId id="214748373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45F8C-941A-9F4D-AC9E-7833710773E5}"/>
              </a:ext>
            </a:extLst>
          </p:cNvPr>
          <p:cNvSpPr/>
          <p:nvPr userDrawn="1"/>
        </p:nvSpPr>
        <p:spPr>
          <a:xfrm>
            <a:off x="0" y="0"/>
            <a:ext cx="219847" cy="6858000"/>
          </a:xfrm>
          <a:prstGeom prst="rect">
            <a:avLst/>
          </a:prstGeom>
          <a:gradFill flip="none" rotWithShape="1">
            <a:gsLst>
              <a:gs pos="0">
                <a:srgbClr val="761449"/>
              </a:gs>
              <a:gs pos="100000">
                <a:srgbClr val="361A5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95C4F-6D9D-FF49-ABDC-4FA2C65E06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875846" y="195803"/>
            <a:ext cx="997198" cy="2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academy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5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5.xml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Basic setup, warehouse, store locations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</a:rPr>
              <a:t>How to start?</a:t>
            </a:r>
          </a:p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  <a:sym typeface="Wingdings" panose="05000000000000000000" pitchFamily="2" charset="2"/>
              </a:rPr>
              <a:t> Replenishment Implement. Guide</a:t>
            </a:r>
            <a:endParaRPr lang="en-U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</a:rPr>
              <a:t>Provides: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Workflow for implementation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Description what information is needed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Explains different use cases/scenarios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Best practices </a:t>
            </a:r>
            <a:endParaRPr lang="en-US" sz="2000" dirty="0"/>
          </a:p>
          <a:p>
            <a:pPr lvl="1"/>
            <a:r>
              <a:rPr lang="en-US" sz="2000" dirty="0">
                <a:latin typeface="Segoe UI"/>
                <a:cs typeface="Segoe UI"/>
              </a:rPr>
              <a:t>References to LS Central Help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70D5C-10CD-48B3-BEFC-DD91C429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89" y="1352550"/>
            <a:ext cx="5584518" cy="37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Warehouses and Stores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31994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tial Circle 5">
            <a:extLst>
              <a:ext uri="{FF2B5EF4-FFF2-40B4-BE49-F238E27FC236}">
                <a16:creationId xmlns:a16="http://schemas.microsoft.com/office/drawing/2014/main" id="{E21F2DFA-EC47-9797-4D10-53C29BC1F40A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3616897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332469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D5BB4DBC-0DFC-AE90-62FA-E820A694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72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Item setup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579558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Needed steps to activate items:</a:t>
            </a:r>
          </a:p>
          <a:p>
            <a:pPr marL="0" indent="0">
              <a:buNone/>
            </a:pP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Select in which stores the items should be replenished</a:t>
            </a:r>
            <a:br>
              <a:rPr lang="en-US" sz="2400"/>
            </a:b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Select the replenishment calculation method</a:t>
            </a:r>
            <a:br>
              <a:rPr lang="en-US" sz="2400"/>
            </a:br>
            <a:r>
              <a:rPr lang="en-US" sz="240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Specify parameters for the 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</p:spTree>
    <p:extLst>
      <p:ext uri="{BB962C8B-B14F-4D97-AF65-F5344CB8AC3E}">
        <p14:creationId xmlns:p14="http://schemas.microsoft.com/office/powerpoint/2010/main" val="1668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A35E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/>
                <a:cs typeface="Segoe UI Semibold"/>
              </a:rPr>
              <a:t>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/Max. 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inventory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like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</a:t>
            </a:r>
            <a:r>
              <a:rPr lang="en-US" sz="2000">
                <a:solidFill>
                  <a:schemeClr val="bg1"/>
                </a:solidFill>
                <a:latin typeface="Segoe UI"/>
                <a:cs typeface="+mn-cs"/>
              </a:rPr>
              <a:t>estimate</a:t>
            </a:r>
            <a:endParaRPr lang="en-US" sz="2000" dirty="0">
              <a:solidFill>
                <a:schemeClr val="bg1"/>
              </a:solidFill>
              <a:latin typeface="Segoe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usage </a:t>
            </a:r>
            <a:endParaRPr lang="en-US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Retail forecast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lvl="1" indent="-342900">
              <a:buFont typeface="Segoe UI" panose="020B0502040204020203" pitchFamily="34" charset="0"/>
              <a:buChar char="‑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 to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party forecasting engines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Item setup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Needed steps to activate items: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in which stores the items </a:t>
            </a:r>
            <a:br>
              <a:rPr lang="en-US" sz="2400" dirty="0"/>
            </a:br>
            <a:r>
              <a:rPr lang="en-US" sz="2400" dirty="0"/>
              <a:t>should be replenished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the replenishment calculation </a:t>
            </a:r>
            <a:br>
              <a:rPr lang="en-US" sz="2400" dirty="0"/>
            </a:br>
            <a:r>
              <a:rPr lang="en-US" sz="2400" dirty="0"/>
              <a:t>method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Specify parameters for the </a:t>
            </a:r>
            <a:br>
              <a:rPr lang="en-US" sz="2400" dirty="0"/>
            </a:br>
            <a:r>
              <a:rPr lang="en-US" sz="2400" dirty="0"/>
              <a:t>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C238D8-BFD5-9512-AFAC-193BDB098953}"/>
              </a:ext>
            </a:extLst>
          </p:cNvPr>
          <p:cNvSpPr/>
          <p:nvPr/>
        </p:nvSpPr>
        <p:spPr>
          <a:xfrm>
            <a:off x="7488000" y="2520150"/>
            <a:ext cx="3528000" cy="1271925"/>
          </a:xfrm>
          <a:prstGeom prst="wedgeRoundRectCallout">
            <a:avLst>
              <a:gd name="adj1" fmla="val -94156"/>
              <a:gd name="adj2" fmla="val 42502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Stock Level</a:t>
            </a:r>
            <a:b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ordering based on existing store stock</a:t>
            </a: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8D69EF-7104-0AF5-3BA5-D392295CE976}"/>
              </a:ext>
            </a:extLst>
          </p:cNvPr>
          <p:cNvSpPr/>
          <p:nvPr/>
        </p:nvSpPr>
        <p:spPr>
          <a:xfrm>
            <a:off x="7488000" y="4067387"/>
            <a:ext cx="3528000" cy="1494088"/>
          </a:xfrm>
          <a:prstGeom prst="wedgeRoundRectCallout">
            <a:avLst>
              <a:gd name="adj1" fmla="val -94155"/>
              <a:gd name="adj2" fmla="val 10313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Fields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Vendor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Reorder Point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Max. Inventory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9EFAE-2469-CD7B-C69C-3CE59AA0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3" y="2321475"/>
            <a:ext cx="5545531" cy="33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Items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23943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1B41A5E0-6D9C-E6C5-247F-BC8903623D7E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6051854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29052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DD32BC7E-CF42-FFA6-C848-E71AA9503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66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Replenishment journals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A137-AF17-5DF3-C1DF-6E22AE90C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/>
              <a:t>The place where we calculate </a:t>
            </a:r>
            <a:br>
              <a:rPr lang="en-US" sz="2400"/>
            </a:br>
            <a:r>
              <a:rPr lang="en-US" sz="2400"/>
              <a:t>the proposals for:</a:t>
            </a:r>
            <a:br>
              <a:rPr lang="en-US" sz="2400"/>
            </a:br>
            <a:endParaRPr lang="en-US" sz="1100"/>
          </a:p>
          <a:p>
            <a:pPr lvl="1"/>
            <a:r>
              <a:rPr lang="en-US"/>
              <a:t>Purchase Orders</a:t>
            </a:r>
          </a:p>
          <a:p>
            <a:pPr lvl="1"/>
            <a:r>
              <a:rPr lang="en-US"/>
              <a:t>Transfer Orders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400"/>
              <a:t>Elements</a:t>
            </a:r>
          </a:p>
          <a:p>
            <a:pPr lvl="1"/>
            <a:r>
              <a:rPr lang="en-US"/>
              <a:t>Template</a:t>
            </a:r>
            <a:br>
              <a:rPr lang="en-US"/>
            </a:br>
            <a:r>
              <a:rPr lang="en-US" sz="1800"/>
              <a:t>Defines what should be calculated </a:t>
            </a:r>
            <a:br>
              <a:rPr lang="en-US" sz="1800"/>
            </a:br>
            <a:r>
              <a:rPr lang="en-US" sz="1800"/>
              <a:t>in the Journal and how (rules)</a:t>
            </a:r>
          </a:p>
          <a:p>
            <a:pPr lvl="1"/>
            <a:r>
              <a:rPr lang="en-US"/>
              <a:t>Batch</a:t>
            </a:r>
            <a:br>
              <a:rPr lang="en-US"/>
            </a:br>
            <a:r>
              <a:rPr lang="en-US" sz="1800"/>
              <a:t>Defines when (in which interval)</a:t>
            </a:r>
            <a:br>
              <a:rPr lang="en-US" sz="1800"/>
            </a:br>
            <a:r>
              <a:rPr lang="en-US" sz="1800"/>
              <a:t>the Journal should be calculated</a:t>
            </a:r>
            <a:endParaRPr lang="en-US"/>
          </a:p>
          <a:p>
            <a:pPr marL="457200" lvl="1" indent="0">
              <a:buNone/>
            </a:pPr>
            <a:br>
              <a:rPr lang="en-US" sz="2000"/>
            </a:br>
            <a:endParaRPr lang="en-US" sz="2000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Machine gears">
            <a:extLst>
              <a:ext uri="{FF2B5EF4-FFF2-40B4-BE49-F238E27FC236}">
                <a16:creationId xmlns:a16="http://schemas.microsoft.com/office/drawing/2014/main" id="{C25EC028-0CF5-4C91-BD2A-6D1AEBE1D0A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5317" r="15317"/>
          <a:stretch/>
        </p:blipFill>
        <p:spPr>
          <a:xfrm>
            <a:off x="8298574" y="0"/>
            <a:ext cx="5196626" cy="6857999"/>
          </a:xfrm>
          <a:prstGeom prst="parallelogram">
            <a:avLst/>
          </a:prstGeom>
          <a:solidFill>
            <a:srgbClr val="DA92B9">
              <a:alpha val="85882"/>
            </a:srgbClr>
          </a:solidFill>
        </p:spPr>
      </p:pic>
    </p:spTree>
    <p:extLst>
      <p:ext uri="{BB962C8B-B14F-4D97-AF65-F5344CB8AC3E}">
        <p14:creationId xmlns:p14="http://schemas.microsoft.com/office/powerpoint/2010/main" val="473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253851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Types</a:t>
            </a:r>
            <a:br>
              <a:rPr lang="en-US" b="1" dirty="0"/>
            </a:br>
            <a:endParaRPr lang="en-US" sz="100" b="1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stores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Transfer Order</a:t>
            </a:r>
          </a:p>
          <a:p>
            <a:pPr lvl="1"/>
            <a:r>
              <a:rPr lang="en-US" sz="1600" dirty="0">
                <a:latin typeface="Segoe UI"/>
                <a:cs typeface="Segoe UI"/>
              </a:rPr>
              <a:t>Warehouses to stores</a:t>
            </a:r>
            <a:endParaRPr lang="en-US" sz="1600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br>
              <a:rPr lang="en-US" sz="1600" dirty="0"/>
            </a:br>
            <a:r>
              <a:rPr lang="en-US" sz="1600" dirty="0">
                <a:latin typeface="Segoe UI"/>
                <a:cs typeface="Segoe UI"/>
              </a:rPr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Redistribution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Stores to stores</a:t>
            </a:r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Template types</a:t>
            </a: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store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warehouse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</a:t>
            </a:r>
            <a:r>
              <a:rPr lang="en-US" b="0" dirty="0">
                <a:solidFill>
                  <a:srgbClr val="7F7D81"/>
                </a:solidFill>
              </a:rPr>
              <a:t>warehouse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Xdocking</a:t>
            </a:r>
            <a:endParaRPr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7F7D81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0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Segoe UI"/>
                <a:cs typeface="Segoe UI"/>
              </a:rPr>
              <a:t>How to implement Replenishment </a:t>
            </a:r>
            <a:br>
              <a:rPr lang="en-US" dirty="0"/>
            </a:br>
            <a:r>
              <a:rPr lang="en-US" dirty="0">
                <a:latin typeface="Segoe UI"/>
                <a:cs typeface="Segoe UI"/>
              </a:rPr>
              <a:t>in 45 minutes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91D6-A124-5CEC-4E05-AA603A93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05EA5-13FA-28A3-CBDE-5E2ACD3A7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0015" y="6210132"/>
            <a:ext cx="6082472" cy="469814"/>
          </a:xfrm>
        </p:spPr>
        <p:txBody>
          <a:bodyPr/>
          <a:lstStyle/>
          <a:p>
            <a:r>
              <a:rPr lang="en-US" dirty="0"/>
              <a:t>Director of Customer Experience, </a:t>
            </a:r>
            <a:br>
              <a:rPr lang="en-US" dirty="0"/>
            </a:br>
            <a:r>
              <a:rPr lang="en-US" dirty="0"/>
              <a:t>Product Director</a:t>
            </a:r>
            <a:endParaRPr lang="en-IS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D80F4AF7-7AD2-6780-4B77-07682BD0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12223" b="44082"/>
          <a:stretch/>
        </p:blipFill>
        <p:spPr>
          <a:xfrm>
            <a:off x="8766377" y="3241964"/>
            <a:ext cx="3333051" cy="2170168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571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83319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Types</a:t>
            </a:r>
            <a:br>
              <a:rPr lang="en-US" b="1" dirty="0"/>
            </a:br>
            <a:endParaRPr lang="en-US" sz="100" b="1"/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Transfer Order</a:t>
            </a:r>
          </a:p>
          <a:p>
            <a:pPr lvl="1"/>
            <a:r>
              <a:rPr lang="en-US" sz="1600" dirty="0">
                <a:latin typeface="Segoe UI"/>
                <a:cs typeface="Segoe UI"/>
              </a:rPr>
              <a:t>Warehouses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Purchase Order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Vendors to warehouses</a:t>
            </a:r>
            <a:br>
              <a:rPr lang="en-US" sz="1600" dirty="0"/>
            </a:br>
            <a:r>
              <a:rPr lang="en-US" sz="1600" dirty="0">
                <a:latin typeface="Segoe UI"/>
                <a:cs typeface="Segoe UI"/>
              </a:rPr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>
                <a:latin typeface="Segoe UI"/>
                <a:cs typeface="Segoe UI"/>
              </a:rPr>
              <a:t>Redistribution </a:t>
            </a:r>
            <a:endParaRPr lang="en-US" sz="2000" dirty="0"/>
          </a:p>
          <a:p>
            <a:pPr lvl="1"/>
            <a:r>
              <a:rPr lang="en-US" sz="1600" dirty="0">
                <a:latin typeface="Segoe UI"/>
                <a:cs typeface="Segoe UI"/>
              </a:rPr>
              <a:t>Stores to stores</a:t>
            </a:r>
            <a:endParaRPr lang="en-US" sz="1600" dirty="0"/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Template Types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Store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Xdocking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520157-7A26-C203-FB66-1B4CFF05F9D7}"/>
              </a:ext>
            </a:extLst>
          </p:cNvPr>
          <p:cNvSpPr/>
          <p:nvPr/>
        </p:nvSpPr>
        <p:spPr>
          <a:xfrm>
            <a:off x="236118" y="2412000"/>
            <a:ext cx="3444796" cy="1375200"/>
          </a:xfrm>
          <a:prstGeom prst="rect">
            <a:avLst/>
          </a:prstGeom>
          <a:solidFill>
            <a:srgbClr val="F2F2F2">
              <a:alpha val="5882"/>
            </a:srgbClr>
          </a:solidFill>
          <a:ln w="57150">
            <a:solidFill>
              <a:srgbClr val="351C5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Replenishment Templates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our first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3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682906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ow to Test Your Wi-Fi Speed | WIRED">
            <a:extLst>
              <a:ext uri="{FF2B5EF4-FFF2-40B4-BE49-F238E27FC236}">
                <a16:creationId xmlns:a16="http://schemas.microsoft.com/office/drawing/2014/main" id="{849F5401-558E-B2D9-93AC-0FAC2D7F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62" y="1044000"/>
            <a:ext cx="6520437" cy="48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6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773832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B349AF2A-3CB5-0CEC-FBF0-1D0BD366F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5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A35E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/>
                <a:cs typeface="Segoe UI Semibold"/>
              </a:rPr>
              <a:t>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cs typeface="Segoe UI Semibold"/>
              </a:rPr>
              <a:t>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/Max.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inventory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like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estimate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Usage</a:t>
            </a:r>
            <a:r>
              <a:rPr lang="en-US" sz="2000" dirty="0">
                <a:solidFill>
                  <a:srgbClr val="FFC000"/>
                </a:solidFill>
                <a:latin typeface="Segoe UI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</a:t>
            </a:r>
            <a:r>
              <a:rPr lang="en-US" sz="1800" dirty="0">
                <a:solidFill>
                  <a:srgbClr val="FFC000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Retail </a:t>
            </a:r>
            <a:r>
              <a:rPr lang="en-US" sz="2000" dirty="0">
                <a:solidFill>
                  <a:schemeClr val="bg1"/>
                </a:solidFill>
                <a:latin typeface="Segoe UI"/>
                <a:cs typeface="+mn-cs"/>
              </a:rPr>
              <a:t>forecast 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028700" lvl="1" indent="-342900">
              <a:buFont typeface="Segoe UI" panose="020B0502040204020203" pitchFamily="34" charset="0"/>
              <a:buChar char="‑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 to 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party forecasting tools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+mn-cs"/>
              </a:rPr>
              <a:t>  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CB871BD2-8BAF-5D63-8D2B-35607E8F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17" y="2036161"/>
            <a:ext cx="5959292" cy="3348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0E87AF-F665-BC0B-2FCD-64E9BAB1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Calculation methods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B3303-3E9D-5101-37A3-E19781859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25763" cy="5073650"/>
          </a:xfrm>
        </p:spPr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Historical sales: Average usage</a:t>
            </a:r>
            <a:br>
              <a:rPr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br>
              <a:rPr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Transfer Orders and/or Purchase Orders are proposed based on sales history.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>
              <a:solidFill>
                <a:srgbClr val="361D5C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Needed fields:</a:t>
            </a:r>
            <a:b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Segoe UI" panose="020B0502040204020203" pitchFamily="34" charset="0"/>
              </a:rPr>
            </a:b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Sales </a:t>
            </a:r>
            <a:r>
              <a:rPr lang="en-US" sz="2000" b="1" dirty="0">
                <a:solidFill>
                  <a:srgbClr val="361D5C"/>
                </a:solidFill>
                <a:latin typeface="Segoe UI"/>
                <a:cs typeface="Segoe UI"/>
              </a:rPr>
              <a:t>profile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defines time horizon how far we look back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b="1" dirty="0">
                <a:solidFill>
                  <a:srgbClr val="361D5C"/>
                </a:solidFill>
                <a:latin typeface="Segoe UI"/>
                <a:cs typeface="Segoe UI"/>
              </a:rPr>
              <a:t>Coverage period</a:t>
            </a:r>
            <a:r>
              <a:rPr lang="en-US" sz="2000" dirty="0">
                <a:solidFill>
                  <a:srgbClr val="361D5C"/>
                </a:solidFill>
                <a:latin typeface="Segoe UI"/>
                <a:cs typeface="Segoe UI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Warehouse: based on purchase interval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 dirty="0">
                <a:solidFill>
                  <a:srgbClr val="361D5C"/>
                </a:solidFill>
                <a:latin typeface="Segoe UI"/>
                <a:cs typeface="Segoe UI"/>
              </a:rPr>
              <a:t>Stores: based on store replenishment interval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change our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Item’s setup to use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Average Usage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3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0FCF1315-28D3-AB68-B33E-DFF5587D21E1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0783171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641319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9E3A985B-FC65-E349-9FC5-199A1053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70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2DF6-6078-A855-9688-5FFF1905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2A35E"/>
                </a:solidFill>
                <a:latin typeface="Segoe UI"/>
                <a:cs typeface="Segoe UI"/>
              </a:rPr>
              <a:t>Sales history adjustments</a:t>
            </a:r>
            <a:endParaRPr lang="en-US" dirty="0">
              <a:solidFill>
                <a:srgbClr val="F2A35E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DADC-0955-C8F4-A647-FAD288480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latin typeface="Segoe UI Semibold"/>
                <a:cs typeface="Segoe UI Semibold"/>
              </a:rPr>
              <a:t>Simulation or adjustment of sales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/>
                <a:cs typeface="Segoe UI Semibold"/>
              </a:rPr>
              <a:t>Methods: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cs typeface="Segoe UI Semi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Simulate sales history for new items or stores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(from other item’s sales history with factors)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285750" indent="-285750">
              <a:lnSpc>
                <a:spcPct val="10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Correction of sales history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Automatic outlier detection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Planned demand event/promotions tracking 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lang="en-US" sz="2000" dirty="0">
                <a:latin typeface="Segoe UI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Manual corrections</a:t>
            </a:r>
            <a:br>
              <a:rPr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B0F59-60DE-7732-54DA-1B826E21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2533350"/>
            <a:ext cx="4488884" cy="2697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8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simulate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sales history for our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new item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3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322B33C-5AFD-1733-7DAB-EA742892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0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56010C54-ACB9-2C15-A6F5-AF055A7B19F4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3198400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064504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F22362DA-D20C-4C98-C9C3-128EACC6D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09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create 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Purchase Orders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from the Template)</a:t>
            </a: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1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93048D09-1023-EB13-363D-62C7D08D4199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560447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86451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98409FBA-CBD5-9264-5FEE-BAB35516E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8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How to automate  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this process?</a:t>
            </a:r>
            <a:br>
              <a:rPr lang="en-US" sz="48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20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US" sz="4800" i="1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587287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picture containing holding, dark, light&#10;&#10;Description automatically generated">
            <a:extLst>
              <a:ext uri="{FF2B5EF4-FFF2-40B4-BE49-F238E27FC236}">
                <a16:creationId xmlns:a16="http://schemas.microsoft.com/office/drawing/2014/main" id="{251BBD84-93A5-9A72-CEF2-00FBEE1F2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250" y="1413641"/>
            <a:ext cx="9061654" cy="40307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0FAF0-444E-863D-B4FA-30B3161BD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MISSION: Take Off!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Activate Replenishment for 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Belgrade Gift Store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Automatic PO &amp; TO creation for Stores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Stock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Sales History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Low/Medium.  Time = 60 minutes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Hint 1: Use the Replenishment Implement. Guide</a:t>
            </a:r>
          </a:p>
          <a:p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Hint 2: Focus on a couple of items before you 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             setup all items  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2" name="Picture 4" descr="How to Test Your Wi-Fi Speed | WIRED">
            <a:extLst>
              <a:ext uri="{FF2B5EF4-FFF2-40B4-BE49-F238E27FC236}">
                <a16:creationId xmlns:a16="http://schemas.microsoft.com/office/drawing/2014/main" id="{B2D67CF5-D04A-E3CE-6D02-BCDE8C64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62" y="-148626"/>
            <a:ext cx="9252152" cy="69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26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A499A30A-A752-8767-7023-55D51FED5714}"/>
              </a:ext>
            </a:extLst>
          </p:cNvPr>
          <p:cNvGrpSpPr/>
          <p:nvPr/>
        </p:nvGrpSpPr>
        <p:grpSpPr>
          <a:xfrm>
            <a:off x="638240" y="548680"/>
            <a:ext cx="10800904" cy="1071125"/>
            <a:chOff x="10431" y="1450"/>
            <a:chExt cx="2201798" cy="1523087"/>
          </a:xfrm>
          <a:solidFill>
            <a:srgbClr val="943267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FDED03-DD9E-348D-DE9A-754710111F38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1A43EC0-D0C1-98CD-600D-55AD3A79B40B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368E85FD-07B3-D763-30E6-22D2364AA819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9E3AD25-148E-0FD0-A3A1-D6C523048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384985"/>
              </p:ext>
            </p:extLst>
          </p:nvPr>
        </p:nvGraphicFramePr>
        <p:xfrm>
          <a:off x="457200" y="990600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3824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5B96-CBF2-B4E3-6E53-7799B671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get started?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A0DEC-93FF-E5FA-7ECD-21163BF88ED8}"/>
              </a:ext>
            </a:extLst>
          </p:cNvPr>
          <p:cNvSpPr txBox="1"/>
          <p:nvPr/>
        </p:nvSpPr>
        <p:spPr>
          <a:xfrm>
            <a:off x="340291" y="1489917"/>
            <a:ext cx="6226864" cy="4280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Academy – training course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https://www.lsretail.com/ls-academy/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889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Individual training through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lvl="1" indent="-228600">
              <a:spcBef>
                <a:spcPts val="500"/>
              </a:spcBef>
              <a:buFont typeface="Arial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Webinars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LS Central Help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support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Presales, 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design, </a:t>
            </a:r>
            <a:r>
              <a:rPr lang="en-US" dirty="0">
                <a:solidFill>
                  <a:srgbClr val="361D5C"/>
                </a:solidFill>
                <a:latin typeface="Segoe UI"/>
              </a:rPr>
              <a:t>concept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reviews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Implementation support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9EAC0-A839-9911-E679-4A976E1EB5BB}"/>
              </a:ext>
            </a:extLst>
          </p:cNvPr>
          <p:cNvGrpSpPr/>
          <p:nvPr/>
        </p:nvGrpSpPr>
        <p:grpSpPr>
          <a:xfrm>
            <a:off x="7511772" y="676920"/>
            <a:ext cx="3354150" cy="5504160"/>
            <a:chOff x="8977089" y="1777618"/>
            <a:chExt cx="3056420" cy="4980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EDB54-7050-0A41-8603-6FE9C85F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089" y="1777618"/>
              <a:ext cx="3056420" cy="176690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003A38-DA35-81C2-5A27-BE103F20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77089" y="3544525"/>
              <a:ext cx="3056420" cy="321349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98FFB7-E35D-09FE-75D8-8FD2F6FD7BCF}"/>
              </a:ext>
            </a:extLst>
          </p:cNvPr>
          <p:cNvSpPr txBox="1"/>
          <p:nvPr/>
        </p:nvSpPr>
        <p:spPr>
          <a:xfrm>
            <a:off x="7679675" y="744819"/>
            <a:ext cx="2071593" cy="400110"/>
          </a:xfrm>
          <a:prstGeom prst="rect">
            <a:avLst/>
          </a:prstGeom>
          <a:solidFill>
            <a:srgbClr val="F7F8FA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LS Retail Academy</a:t>
            </a:r>
          </a:p>
        </p:txBody>
      </p:sp>
    </p:spTree>
    <p:extLst>
      <p:ext uri="{BB962C8B-B14F-4D97-AF65-F5344CB8AC3E}">
        <p14:creationId xmlns:p14="http://schemas.microsoft.com/office/powerpoint/2010/main" val="5760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2A35E"/>
                </a:solidFill>
              </a:rPr>
              <a:t>Improvements in Version 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077238"/>
            <a:ext cx="6638262" cy="5073650"/>
          </a:xfrm>
          <a:prstGeom prst="rect">
            <a:avLst/>
          </a:prstGeom>
        </p:spPr>
        <p:txBody>
          <a:bodyPr/>
          <a:lstStyle/>
          <a:p>
            <a:endParaRPr lang="en-US" sz="1200" b="1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000" b="1"/>
              <a:t>Multi-Warehouse Replenishment</a:t>
            </a:r>
          </a:p>
          <a:p>
            <a:pPr lvl="1"/>
            <a:r>
              <a:rPr lang="en-US" sz="1800"/>
              <a:t>Improved processes for scenarios with multiple warehouses</a:t>
            </a:r>
          </a:p>
          <a:p>
            <a:pPr lvl="1"/>
            <a:r>
              <a:rPr lang="en-US" sz="1800"/>
              <a:t>Secondary and tertiary warehouses for items</a:t>
            </a:r>
          </a:p>
          <a:p>
            <a:pPr lvl="1"/>
            <a:r>
              <a:rPr lang="en-US" sz="1800"/>
              <a:t>Warehouse to warehouse transfers</a:t>
            </a:r>
            <a:br>
              <a:rPr lang="en-US" sz="1800"/>
            </a:br>
            <a:endParaRPr lang="en-US" sz="1800"/>
          </a:p>
          <a:p>
            <a:pPr lvl="1"/>
            <a:endParaRPr lang="en-US" sz="200"/>
          </a:p>
          <a:p>
            <a:pPr marL="0" indent="0">
              <a:buNone/>
            </a:pPr>
            <a:r>
              <a:rPr lang="en-US" sz="2000" b="1"/>
              <a:t>Replenishment for Bill of materials (BOM)</a:t>
            </a:r>
          </a:p>
          <a:p>
            <a:pPr lvl="1"/>
            <a:r>
              <a:rPr lang="en-US" sz="1800"/>
              <a:t>Handling of BOM in BOM</a:t>
            </a:r>
          </a:p>
          <a:p>
            <a:pPr lvl="1"/>
            <a:r>
              <a:rPr lang="en-US" sz="1800"/>
              <a:t>Assembly Order creation</a:t>
            </a:r>
          </a:p>
          <a:p>
            <a:pPr marL="0" indent="0">
              <a:buNone/>
            </a:pPr>
            <a:br>
              <a:rPr lang="en-US" sz="2000"/>
            </a:br>
            <a:r>
              <a:rPr lang="en-US" sz="2000" b="1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/>
            </a:b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73551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ADCE-B367-B67E-05FE-FB09E0EB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Improvements for the </a:t>
            </a:r>
            <a:br>
              <a:rPr lang="en-US" b="1"/>
            </a:br>
            <a:r>
              <a:rPr lang="en-US" b="1"/>
              <a:t>core Replenishment processes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B7D8A-74B1-0FBE-724A-BDC91FF3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232F7F-4206-3614-A834-4A9E61204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0687305"/>
              </p:ext>
            </p:extLst>
          </p:nvPr>
        </p:nvGraphicFramePr>
        <p:xfrm>
          <a:off x="582506" y="1931703"/>
          <a:ext cx="8269832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3B367BC-4EB1-B14D-C6C7-BC2E26D608FF}"/>
              </a:ext>
            </a:extLst>
          </p:cNvPr>
          <p:cNvSpPr/>
          <p:nvPr/>
        </p:nvSpPr>
        <p:spPr>
          <a:xfrm>
            <a:off x="531359" y="5172617"/>
            <a:ext cx="8269832" cy="818749"/>
          </a:xfrm>
          <a:prstGeom prst="rect">
            <a:avLst/>
          </a:prstGeom>
          <a:noFill/>
          <a:ln>
            <a:solidFill>
              <a:srgbClr val="E37D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559B1F-8221-C9AE-69B3-6769B67FF69E}"/>
              </a:ext>
            </a:extLst>
          </p:cNvPr>
          <p:cNvSpPr/>
          <p:nvPr/>
        </p:nvSpPr>
        <p:spPr>
          <a:xfrm>
            <a:off x="102547" y="4807469"/>
            <a:ext cx="9983029" cy="2041759"/>
          </a:xfrm>
          <a:prstGeom prst="rect">
            <a:avLst/>
          </a:prstGeom>
          <a:solidFill>
            <a:srgbClr val="2711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ow to Test Your Wi-Fi Speed | WIRED">
            <a:extLst>
              <a:ext uri="{FF2B5EF4-FFF2-40B4-BE49-F238E27FC236}">
                <a16:creationId xmlns:a16="http://schemas.microsoft.com/office/drawing/2014/main" id="{6B774669-A790-134C-7278-D2608F75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521052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FEDA1-97E5-099F-E36B-2EE702691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1" b="7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ADCE-B367-B67E-05FE-FB09E0EB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Improvements for the </a:t>
            </a:r>
            <a:br>
              <a:rPr lang="en-US" b="1"/>
            </a:br>
            <a:r>
              <a:rPr lang="en-US" b="1"/>
              <a:t>core Replenishment processes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B7D8A-74B1-0FBE-724A-BDC91FF3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232F7F-4206-3614-A834-4A9E61204209}"/>
              </a:ext>
            </a:extLst>
          </p:cNvPr>
          <p:cNvGraphicFramePr/>
          <p:nvPr/>
        </p:nvGraphicFramePr>
        <p:xfrm>
          <a:off x="582506" y="1931703"/>
          <a:ext cx="8269832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3B367BC-4EB1-B14D-C6C7-BC2E26D608FF}"/>
              </a:ext>
            </a:extLst>
          </p:cNvPr>
          <p:cNvSpPr/>
          <p:nvPr/>
        </p:nvSpPr>
        <p:spPr>
          <a:xfrm>
            <a:off x="531359" y="5172617"/>
            <a:ext cx="8269832" cy="818749"/>
          </a:xfrm>
          <a:prstGeom prst="rect">
            <a:avLst/>
          </a:prstGeom>
          <a:noFill/>
          <a:ln>
            <a:solidFill>
              <a:srgbClr val="E37D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92999AB6-F5F0-4CB6-4C31-BB8905EDB11E}"/>
              </a:ext>
            </a:extLst>
          </p:cNvPr>
          <p:cNvSpPr/>
          <p:nvPr/>
        </p:nvSpPr>
        <p:spPr>
          <a:xfrm rot="601313">
            <a:off x="8368112" y="5159676"/>
            <a:ext cx="2745286" cy="1471613"/>
          </a:xfrm>
          <a:prstGeom prst="irregularSeal2">
            <a:avLst/>
          </a:prstGeom>
          <a:solidFill>
            <a:schemeClr val="accent2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LS Central version 24 </a:t>
            </a:r>
          </a:p>
        </p:txBody>
      </p:sp>
      <p:pic>
        <p:nvPicPr>
          <p:cNvPr id="4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C6EE5F9-BE24-D88C-9A87-B19D968E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05" y="4864009"/>
            <a:ext cx="1174852" cy="1127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w to Test Your Wi-Fi Speed | WIRED">
            <a:extLst>
              <a:ext uri="{FF2B5EF4-FFF2-40B4-BE49-F238E27FC236}">
                <a16:creationId xmlns:a16="http://schemas.microsoft.com/office/drawing/2014/main" id="{6B774669-A790-134C-7278-D2608F75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521052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0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Your Questions please!</a:t>
            </a:r>
            <a:br>
              <a:rPr lang="en-US"/>
            </a:br>
            <a:r>
              <a:rPr lang="en-US"/>
              <a:t>(or feedback </a:t>
            </a:r>
            <a:r>
              <a:rPr lang="en-US">
                <a:sym typeface="Wingdings" panose="05000000000000000000" pitchFamily="2" charset="2"/>
              </a:rPr>
              <a:t>)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C93D1E7-CB48-2587-DF6C-AE166BE3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5303"/>
            <a:ext cx="12192000" cy="68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58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62DFECC-9E22-2D2E-03A7-FD300155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C93D1E7-CB48-2587-DF6C-AE166BE3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1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lgrade souvenirs - More Than Belgrade">
            <a:extLst>
              <a:ext uri="{FF2B5EF4-FFF2-40B4-BE49-F238E27FC236}">
                <a16:creationId xmlns:a16="http://schemas.microsoft.com/office/drawing/2014/main" id="{9528FE36-C8B7-14B1-6F56-1954E5003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0179" y="0"/>
            <a:ext cx="6421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5239C-D716-28DA-600A-8DDEF990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14" r="25402"/>
          <a:stretch/>
        </p:blipFill>
        <p:spPr>
          <a:xfrm>
            <a:off x="1" y="0"/>
            <a:ext cx="561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7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MISSION: Take Off!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Activate Replenishment for </a:t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Belgrade Gift store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Automatic PO &amp; TO creation for Stores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Stock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Sales History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Low/Medium.  Time = 45 minutes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Hint 1: Use Replenishment Implementation Guide</a:t>
            </a:r>
          </a:p>
          <a:p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Hint 2: Focus on a couple of items before you </a:t>
            </a:r>
            <a:br>
              <a:rPr lang="en-US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"/>
                <a:ea typeface="Roboto"/>
                <a:cs typeface="Segoe UI"/>
              </a:rPr>
              <a:t>            setup all items  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How to Test Your Wi-Fi Speed | WIRED">
            <a:extLst>
              <a:ext uri="{FF2B5EF4-FFF2-40B4-BE49-F238E27FC236}">
                <a16:creationId xmlns:a16="http://schemas.microsoft.com/office/drawing/2014/main" id="{3515337F-4B3C-9BDC-6F17-2EFBF5F3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17" y="-83370"/>
            <a:ext cx="9247200" cy="69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5C1D0-B578-C763-1760-30AA3DF67AC0}"/>
              </a:ext>
            </a:extLst>
          </p:cNvPr>
          <p:cNvSpPr txBox="1"/>
          <p:nvPr/>
        </p:nvSpPr>
        <p:spPr>
          <a:xfrm>
            <a:off x="3092669" y="3199665"/>
            <a:ext cx="6458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Take Off!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/>
      <p:bldP spid="16" grpId="0"/>
      <p:bldP spid="18" grpId="0"/>
      <p:bldP spid="19" grpId="0" build="allAtOnce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2205D0-3547-B1F5-7A59-70698BA2B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38652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32989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BD4F7B50-9D20-0A0F-9116-1C87455E9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2412" t="-93" r="42905" b="93"/>
          <a:stretch/>
        </p:blipFill>
        <p:spPr bwMode="auto">
          <a:xfrm>
            <a:off x="7963469" y="-11112"/>
            <a:ext cx="4228531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2055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C2493F94-079C-BC40-B61D-532B724CF925}" vid="{D8847102-740E-9C4A-AB98-2CE50352C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BCA8BF-EEFD-41C9-9363-883602D71B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B6E8B3-1D35-4BEE-BC99-4A6508458F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ls-retail-powerpoint-template-2022</Template>
  <TotalTime>0</TotalTime>
  <Words>1738</Words>
  <Application>Microsoft Office PowerPoint</Application>
  <PresentationFormat>Widescreen</PresentationFormat>
  <Paragraphs>405</Paragraphs>
  <Slides>44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Roboto</vt:lpstr>
      <vt:lpstr>Segoe UI</vt:lpstr>
      <vt:lpstr>Segoe UI Semibold</vt:lpstr>
      <vt:lpstr>Wingdings</vt:lpstr>
      <vt:lpstr>Purple slides</vt:lpstr>
      <vt:lpstr>White slides</vt:lpstr>
      <vt:lpstr>Purple product slides</vt:lpstr>
      <vt:lpstr>White product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setup, warehouse, store locations</vt:lpstr>
      <vt:lpstr>Let’s set up …   Warehouses and Stores  for Replenishment</vt:lpstr>
      <vt:lpstr>PowerPoint Presentation</vt:lpstr>
      <vt:lpstr>Item setup</vt:lpstr>
      <vt:lpstr>Replenishment calculation</vt:lpstr>
      <vt:lpstr>Item setup</vt:lpstr>
      <vt:lpstr>Let’s set up …   Items  for Replenishment</vt:lpstr>
      <vt:lpstr>PowerPoint Presentation</vt:lpstr>
      <vt:lpstr>Replenishment journals</vt:lpstr>
      <vt:lpstr>Template types</vt:lpstr>
      <vt:lpstr>Template Types</vt:lpstr>
      <vt:lpstr>Let’s set up    Replenishment Templates  (and do our first calculation)</vt:lpstr>
      <vt:lpstr>PowerPoint Presentation</vt:lpstr>
      <vt:lpstr>PowerPoint Presentation</vt:lpstr>
      <vt:lpstr>Replenishment calculation</vt:lpstr>
      <vt:lpstr>Calculation methods</vt:lpstr>
      <vt:lpstr>Let’s change our    Item’s setup to use  Average Usage   (and do another calculation)</vt:lpstr>
      <vt:lpstr>PowerPoint Presentation</vt:lpstr>
      <vt:lpstr>Sales history adjustments</vt:lpstr>
      <vt:lpstr>Let’s simulate  sales history for our  new item   (and do another calculation)</vt:lpstr>
      <vt:lpstr>PowerPoint Presentation</vt:lpstr>
      <vt:lpstr>Let’s create   Purchase Orders  (from the Template)</vt:lpstr>
      <vt:lpstr>PowerPoint Presentation</vt:lpstr>
      <vt:lpstr>How to automate   this process?   </vt:lpstr>
      <vt:lpstr>PowerPoint Presentation</vt:lpstr>
      <vt:lpstr>PowerPoint Presentation</vt:lpstr>
      <vt:lpstr>PowerPoint Presentation</vt:lpstr>
      <vt:lpstr>How to get started?</vt:lpstr>
      <vt:lpstr>Improvements in Version 25</vt:lpstr>
      <vt:lpstr>Replenishment - performance</vt:lpstr>
      <vt:lpstr>Replenishment - performance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2024-10-11T08:04:49Z</dcterms:created>
  <dcterms:modified xsi:type="dcterms:W3CDTF">2024-10-14T14:44:39Z</dcterms:modified>
</cp:coreProperties>
</file>