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805" r:id="rId10"/>
  </p:sldMasterIdLst>
  <p:notesMasterIdLst>
    <p:notesMasterId r:id="rId46"/>
  </p:notesMasterIdLst>
  <p:sldIdLst>
    <p:sldId id="317" r:id="rId11"/>
    <p:sldId id="312" r:id="rId12"/>
    <p:sldId id="368" r:id="rId13"/>
    <p:sldId id="369" r:id="rId14"/>
    <p:sldId id="318" r:id="rId15"/>
    <p:sldId id="321" r:id="rId16"/>
    <p:sldId id="338" r:id="rId17"/>
    <p:sldId id="339" r:id="rId18"/>
    <p:sldId id="322" r:id="rId19"/>
    <p:sldId id="330" r:id="rId20"/>
    <p:sldId id="334" r:id="rId21"/>
    <p:sldId id="349" r:id="rId22"/>
    <p:sldId id="370" r:id="rId23"/>
    <p:sldId id="355" r:id="rId24"/>
    <p:sldId id="350" r:id="rId25"/>
    <p:sldId id="335" r:id="rId26"/>
    <p:sldId id="354" r:id="rId27"/>
    <p:sldId id="352" r:id="rId28"/>
    <p:sldId id="353" r:id="rId29"/>
    <p:sldId id="340" r:id="rId30"/>
    <p:sldId id="343" r:id="rId31"/>
    <p:sldId id="341" r:id="rId32"/>
    <p:sldId id="345" r:id="rId33"/>
    <p:sldId id="346" r:id="rId34"/>
    <p:sldId id="361" r:id="rId35"/>
    <p:sldId id="366" r:id="rId36"/>
    <p:sldId id="356" r:id="rId37"/>
    <p:sldId id="357" r:id="rId38"/>
    <p:sldId id="358" r:id="rId39"/>
    <p:sldId id="359" r:id="rId40"/>
    <p:sldId id="360" r:id="rId41"/>
    <p:sldId id="364" r:id="rId42"/>
    <p:sldId id="365" r:id="rId43"/>
    <p:sldId id="367" r:id="rId44"/>
    <p:sldId id="309" r:id="rId4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1717138E-E308-C940-A345-391241ED4264}">
          <p14:sldIdLst>
            <p14:sldId id="317"/>
          </p14:sldIdLst>
        </p14:section>
        <p14:section name="General Info" id="{D5A3588D-CA72-4C59-81B1-D83297CE2148}">
          <p14:sldIdLst>
            <p14:sldId id="312"/>
            <p14:sldId id="368"/>
            <p14:sldId id="369"/>
          </p14:sldIdLst>
        </p14:section>
        <p14:section name="SaaS" id="{C892C410-3378-46F6-8FEC-374AD3EFF7FA}">
          <p14:sldIdLst>
            <p14:sldId id="318"/>
            <p14:sldId id="321"/>
            <p14:sldId id="338"/>
            <p14:sldId id="339"/>
            <p14:sldId id="322"/>
            <p14:sldId id="330"/>
            <p14:sldId id="334"/>
            <p14:sldId id="349"/>
            <p14:sldId id="370"/>
            <p14:sldId id="355"/>
            <p14:sldId id="350"/>
            <p14:sldId id="335"/>
            <p14:sldId id="354"/>
            <p14:sldId id="352"/>
            <p14:sldId id="353"/>
            <p14:sldId id="340"/>
            <p14:sldId id="343"/>
            <p14:sldId id="341"/>
            <p14:sldId id="345"/>
            <p14:sldId id="346"/>
            <p14:sldId id="361"/>
          </p14:sldIdLst>
        </p14:section>
        <p14:section name="On Premises (Demo)" id="{6834F5DE-2061-46A9-81BA-D65A4FDD7E10}">
          <p14:sldIdLst>
            <p14:sldId id="366"/>
          </p14:sldIdLst>
        </p14:section>
        <p14:section name="LS Perform" id="{129BFE25-3323-49AE-8745-F94042A933F0}">
          <p14:sldIdLst>
            <p14:sldId id="356"/>
            <p14:sldId id="357"/>
            <p14:sldId id="358"/>
            <p14:sldId id="359"/>
            <p14:sldId id="360"/>
            <p14:sldId id="364"/>
            <p14:sldId id="365"/>
          </p14:sldIdLst>
        </p14:section>
        <p14:section name="Closing" id="{9C42AF03-79E3-40A8-B05B-CD58F726896D}">
          <p14:sldIdLst>
            <p14:sldId id="367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8BE7"/>
    <a:srgbClr val="EEEBF2"/>
    <a:srgbClr val="C6C2F5"/>
    <a:srgbClr val="5C4582"/>
    <a:srgbClr val="6057C1"/>
    <a:srgbClr val="B9B6BC"/>
    <a:srgbClr val="361D5C"/>
    <a:srgbClr val="D3A04A"/>
    <a:srgbClr val="D4A04A"/>
    <a:srgbClr val="BCB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5B674E-1789-404B-8A5D-9E6F8ED031D7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A891B5-0A36-4F96-9FC4-187580CE00B8}">
      <dgm:prSet/>
      <dgm:spPr/>
      <dgm:t>
        <a:bodyPr/>
        <a:lstStyle/>
        <a:p>
          <a:pPr rtl="0"/>
          <a:r>
            <a:rPr lang="en-US"/>
            <a:t># </a:t>
          </a:r>
          <a:r>
            <a:rPr lang="en-US">
              <a:latin typeface="Calibri Light" panose="020F0302020204030204"/>
            </a:rPr>
            <a:t>POS</a:t>
          </a:r>
          <a:r>
            <a:rPr lang="en-US"/>
            <a:t>: </a:t>
          </a:r>
          <a:r>
            <a:rPr lang="en-US" b="1"/>
            <a:t>120</a:t>
          </a:r>
          <a:r>
            <a:rPr lang="en-US"/>
            <a:t> </a:t>
          </a:r>
          <a:r>
            <a:rPr lang="en-US" b="1"/>
            <a:t>Fully Online</a:t>
          </a:r>
        </a:p>
      </dgm:t>
    </dgm:pt>
    <dgm:pt modelId="{D9C99182-4989-4226-A223-8DB547AD01D9}" type="parTrans" cxnId="{32E50380-8F18-49DE-BF7B-0C8606946D19}">
      <dgm:prSet/>
      <dgm:spPr/>
      <dgm:t>
        <a:bodyPr/>
        <a:lstStyle/>
        <a:p>
          <a:endParaRPr lang="en-US"/>
        </a:p>
      </dgm:t>
    </dgm:pt>
    <dgm:pt modelId="{368D6C37-8FF2-4731-B7BF-CB14703D31DF}" type="sibTrans" cxnId="{32E50380-8F18-49DE-BF7B-0C8606946D19}">
      <dgm:prSet/>
      <dgm:spPr/>
      <dgm:t>
        <a:bodyPr/>
        <a:lstStyle/>
        <a:p>
          <a:endParaRPr lang="en-US"/>
        </a:p>
      </dgm:t>
    </dgm:pt>
    <dgm:pt modelId="{78BEE02E-2D15-42A0-B533-D3B6D715A1DC}">
      <dgm:prSet custT="1"/>
      <dgm:spPr/>
      <dgm:t>
        <a:bodyPr/>
        <a:lstStyle/>
        <a:p>
          <a:r>
            <a:rPr lang="en-US" sz="2000" b="0" i="0">
              <a:latin typeface="Calibri Light" panose="020F0302020204030204"/>
            </a:rPr>
            <a:t>Retail</a:t>
          </a:r>
          <a:r>
            <a:rPr lang="en-US" sz="2000">
              <a:latin typeface="Calibri Light" panose="020F0302020204030204"/>
            </a:rPr>
            <a:t> Low Volume</a:t>
          </a:r>
          <a:endParaRPr lang="en-US" sz="2000"/>
        </a:p>
      </dgm:t>
    </dgm:pt>
    <dgm:pt modelId="{820D6565-05D8-45F5-BC0E-B06F1A1B000E}" type="parTrans" cxnId="{B84A165B-DA11-48BA-9F4C-3698C717BFC8}">
      <dgm:prSet/>
      <dgm:spPr/>
      <dgm:t>
        <a:bodyPr/>
        <a:lstStyle/>
        <a:p>
          <a:endParaRPr lang="en-US"/>
        </a:p>
      </dgm:t>
    </dgm:pt>
    <dgm:pt modelId="{BE4F66B6-3213-47DF-BCE7-674D809C640E}" type="sibTrans" cxnId="{B84A165B-DA11-48BA-9F4C-3698C717BFC8}">
      <dgm:prSet/>
      <dgm:spPr/>
      <dgm:t>
        <a:bodyPr/>
        <a:lstStyle/>
        <a:p>
          <a:endParaRPr lang="en-US"/>
        </a:p>
      </dgm:t>
    </dgm:pt>
    <dgm:pt modelId="{B93CBD6F-EB1E-4F92-B507-7508714EB316}">
      <dgm:prSet/>
      <dgm:spPr/>
      <dgm:t>
        <a:bodyPr/>
        <a:lstStyle/>
        <a:p>
          <a:r>
            <a:rPr lang="en-US"/>
            <a:t>No Data Replication</a:t>
          </a:r>
        </a:p>
      </dgm:t>
    </dgm:pt>
    <dgm:pt modelId="{C67A529D-CA0A-4DFA-9A53-8F27018C3B13}" type="parTrans" cxnId="{C283C963-8BEC-4A83-BCC3-D6310A9438B9}">
      <dgm:prSet/>
      <dgm:spPr/>
      <dgm:t>
        <a:bodyPr/>
        <a:lstStyle/>
        <a:p>
          <a:endParaRPr lang="en-US"/>
        </a:p>
      </dgm:t>
    </dgm:pt>
    <dgm:pt modelId="{8C2BF3AC-1ABD-466D-94CE-FF9D36814C18}" type="sibTrans" cxnId="{C283C963-8BEC-4A83-BCC3-D6310A9438B9}">
      <dgm:prSet/>
      <dgm:spPr/>
      <dgm:t>
        <a:bodyPr/>
        <a:lstStyle/>
        <a:p>
          <a:endParaRPr lang="en-US"/>
        </a:p>
      </dgm:t>
    </dgm:pt>
    <dgm:pt modelId="{94B8E78F-59E9-4CF8-A8C6-B747461229EC}" type="pres">
      <dgm:prSet presAssocID="{445B674E-1789-404B-8A5D-9E6F8ED031D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238BF7B-0DBC-426F-8C6A-4FB2763BF8A5}" type="pres">
      <dgm:prSet presAssocID="{A5A891B5-0A36-4F96-9FC4-187580CE00B8}" presName="Parent" presStyleLbl="node0" presStyleIdx="0" presStyleCnt="1">
        <dgm:presLayoutVars>
          <dgm:chMax val="6"/>
          <dgm:chPref val="6"/>
        </dgm:presLayoutVars>
      </dgm:prSet>
      <dgm:spPr/>
    </dgm:pt>
    <dgm:pt modelId="{0293CEB7-AF94-4D8D-AF1C-C6DC69270A92}" type="pres">
      <dgm:prSet presAssocID="{78BEE02E-2D15-42A0-B533-D3B6D715A1DC}" presName="Accent1" presStyleCnt="0"/>
      <dgm:spPr/>
    </dgm:pt>
    <dgm:pt modelId="{0A2DE6B2-7E97-46C1-AB86-B518EB43D99A}" type="pres">
      <dgm:prSet presAssocID="{78BEE02E-2D15-42A0-B533-D3B6D715A1DC}" presName="Accent" presStyleLbl="bgShp" presStyleIdx="0" presStyleCnt="2"/>
      <dgm:spPr/>
    </dgm:pt>
    <dgm:pt modelId="{E24281E0-B747-4458-8246-A7826DB4AD7F}" type="pres">
      <dgm:prSet presAssocID="{78BEE02E-2D15-42A0-B533-D3B6D715A1DC}" presName="Child1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67A0719B-AB43-44C2-BC36-629AA24F2B7A}" type="pres">
      <dgm:prSet presAssocID="{B93CBD6F-EB1E-4F92-B507-7508714EB316}" presName="Accent2" presStyleCnt="0"/>
      <dgm:spPr/>
    </dgm:pt>
    <dgm:pt modelId="{9AF19AE0-49C2-42F4-869D-E1AC96FD8D30}" type="pres">
      <dgm:prSet presAssocID="{B93CBD6F-EB1E-4F92-B507-7508714EB316}" presName="Accent" presStyleLbl="bgShp" presStyleIdx="1" presStyleCnt="2"/>
      <dgm:spPr/>
    </dgm:pt>
    <dgm:pt modelId="{F56F21B6-9778-4F3E-BDF9-4D50A0AE82BA}" type="pres">
      <dgm:prSet presAssocID="{B93CBD6F-EB1E-4F92-B507-7508714EB316}" presName="Child2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4A165B-DA11-48BA-9F4C-3698C717BFC8}" srcId="{A5A891B5-0A36-4F96-9FC4-187580CE00B8}" destId="{78BEE02E-2D15-42A0-B533-D3B6D715A1DC}" srcOrd="0" destOrd="0" parTransId="{820D6565-05D8-45F5-BC0E-B06F1A1B000E}" sibTransId="{BE4F66B6-3213-47DF-BCE7-674D809C640E}"/>
    <dgm:cxn modelId="{C283C963-8BEC-4A83-BCC3-D6310A9438B9}" srcId="{A5A891B5-0A36-4F96-9FC4-187580CE00B8}" destId="{B93CBD6F-EB1E-4F92-B507-7508714EB316}" srcOrd="1" destOrd="0" parTransId="{C67A529D-CA0A-4DFA-9A53-8F27018C3B13}" sibTransId="{8C2BF3AC-1ABD-466D-94CE-FF9D36814C18}"/>
    <dgm:cxn modelId="{E7603564-8D9E-4188-9993-0B00EDEBDC1C}" type="presOf" srcId="{A5A891B5-0A36-4F96-9FC4-187580CE00B8}" destId="{8238BF7B-0DBC-426F-8C6A-4FB2763BF8A5}" srcOrd="0" destOrd="0" presId="urn:microsoft.com/office/officeart/2011/layout/HexagonRadial"/>
    <dgm:cxn modelId="{2D9CF567-D41C-48A8-98C3-444F5EC65869}" type="presOf" srcId="{78BEE02E-2D15-42A0-B533-D3B6D715A1DC}" destId="{E24281E0-B747-4458-8246-A7826DB4AD7F}" srcOrd="0" destOrd="0" presId="urn:microsoft.com/office/officeart/2011/layout/HexagonRadial"/>
    <dgm:cxn modelId="{F2748F73-332F-4968-9FF9-FE9605456733}" type="presOf" srcId="{B93CBD6F-EB1E-4F92-B507-7508714EB316}" destId="{F56F21B6-9778-4F3E-BDF9-4D50A0AE82BA}" srcOrd="0" destOrd="0" presId="urn:microsoft.com/office/officeart/2011/layout/HexagonRadial"/>
    <dgm:cxn modelId="{449D8E7E-3D5A-4AE8-BEE2-1372DA89325C}" type="presOf" srcId="{445B674E-1789-404B-8A5D-9E6F8ED031D7}" destId="{94B8E78F-59E9-4CF8-A8C6-B747461229EC}" srcOrd="0" destOrd="0" presId="urn:microsoft.com/office/officeart/2011/layout/HexagonRadial"/>
    <dgm:cxn modelId="{32E50380-8F18-49DE-BF7B-0C8606946D19}" srcId="{445B674E-1789-404B-8A5D-9E6F8ED031D7}" destId="{A5A891B5-0A36-4F96-9FC4-187580CE00B8}" srcOrd="0" destOrd="0" parTransId="{D9C99182-4989-4226-A223-8DB547AD01D9}" sibTransId="{368D6C37-8FF2-4731-B7BF-CB14703D31DF}"/>
    <dgm:cxn modelId="{4940FB1C-E2E0-4374-9FFB-151F6A00C366}" type="presParOf" srcId="{94B8E78F-59E9-4CF8-A8C6-B747461229EC}" destId="{8238BF7B-0DBC-426F-8C6A-4FB2763BF8A5}" srcOrd="0" destOrd="0" presId="urn:microsoft.com/office/officeart/2011/layout/HexagonRadial"/>
    <dgm:cxn modelId="{661996EC-602F-4DFC-8218-0151EECF51B8}" type="presParOf" srcId="{94B8E78F-59E9-4CF8-A8C6-B747461229EC}" destId="{0293CEB7-AF94-4D8D-AF1C-C6DC69270A92}" srcOrd="1" destOrd="0" presId="urn:microsoft.com/office/officeart/2011/layout/HexagonRadial"/>
    <dgm:cxn modelId="{00C4D32F-2B69-4613-9232-8319BDDE8FC2}" type="presParOf" srcId="{0293CEB7-AF94-4D8D-AF1C-C6DC69270A92}" destId="{0A2DE6B2-7E97-46C1-AB86-B518EB43D99A}" srcOrd="0" destOrd="0" presId="urn:microsoft.com/office/officeart/2011/layout/HexagonRadial"/>
    <dgm:cxn modelId="{C09EFB64-DEE8-4D4F-9FE5-36699B58A4DF}" type="presParOf" srcId="{94B8E78F-59E9-4CF8-A8C6-B747461229EC}" destId="{E24281E0-B747-4458-8246-A7826DB4AD7F}" srcOrd="2" destOrd="0" presId="urn:microsoft.com/office/officeart/2011/layout/HexagonRadial"/>
    <dgm:cxn modelId="{ED3F5C95-A64E-4CC3-9190-45DC4A2F7C16}" type="presParOf" srcId="{94B8E78F-59E9-4CF8-A8C6-B747461229EC}" destId="{67A0719B-AB43-44C2-BC36-629AA24F2B7A}" srcOrd="3" destOrd="0" presId="urn:microsoft.com/office/officeart/2011/layout/HexagonRadial"/>
    <dgm:cxn modelId="{49F4B371-DF6D-4E83-A306-694AFDE702E7}" type="presParOf" srcId="{67A0719B-AB43-44C2-BC36-629AA24F2B7A}" destId="{9AF19AE0-49C2-42F4-869D-E1AC96FD8D30}" srcOrd="0" destOrd="0" presId="urn:microsoft.com/office/officeart/2011/layout/HexagonRadial"/>
    <dgm:cxn modelId="{421D0C08-07A2-4192-902E-2F515CE21335}" type="presParOf" srcId="{94B8E78F-59E9-4CF8-A8C6-B747461229EC}" destId="{F56F21B6-9778-4F3E-BDF9-4D50A0AE82BA}" srcOrd="4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5B674E-1789-404B-8A5D-9E6F8ED031D7}" type="doc">
      <dgm:prSet loTypeId="urn:microsoft.com/office/officeart/2011/layout/HexagonRadial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5A891B5-0A36-4F96-9FC4-187580CE00B8}">
      <dgm:prSet custT="1"/>
      <dgm:spPr>
        <a:solidFill>
          <a:srgbClr val="D3A04A"/>
        </a:solidFill>
      </dgm:spPr>
      <dgm:t>
        <a:bodyPr/>
        <a:lstStyle/>
        <a:p>
          <a:r>
            <a:rPr lang="en-US" sz="2000" b="0" i="0">
              <a:latin typeface="Segoe UI" panose="020B0502040204020203" pitchFamily="34" charset="0"/>
              <a:cs typeface="Segoe UI" panose="020B0502040204020203" pitchFamily="34" charset="0"/>
            </a:rPr>
            <a:t>Retail Low Volume</a:t>
          </a:r>
          <a:endParaRPr lang="en-US" sz="20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9C99182-4989-4226-A223-8DB547AD01D9}" type="parTrans" cxnId="{32E50380-8F18-49DE-BF7B-0C8606946D19}">
      <dgm:prSet/>
      <dgm:spPr/>
      <dgm:t>
        <a:bodyPr/>
        <a:lstStyle/>
        <a:p>
          <a:endParaRPr lang="en-US"/>
        </a:p>
      </dgm:t>
    </dgm:pt>
    <dgm:pt modelId="{368D6C37-8FF2-4731-B7BF-CB14703D31DF}" type="sibTrans" cxnId="{32E50380-8F18-49DE-BF7B-0C8606946D19}">
      <dgm:prSet/>
      <dgm:spPr/>
      <dgm:t>
        <a:bodyPr/>
        <a:lstStyle/>
        <a:p>
          <a:endParaRPr lang="en-US"/>
        </a:p>
      </dgm:t>
    </dgm:pt>
    <dgm:pt modelId="{B93CBD6F-EB1E-4F92-B507-7508714EB316}">
      <dgm:prSet/>
      <dgm:spPr>
        <a:solidFill>
          <a:srgbClr val="D3A04A"/>
        </a:solidFill>
      </dgm:spPr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Data Replication</a:t>
          </a:r>
        </a:p>
      </dgm:t>
    </dgm:pt>
    <dgm:pt modelId="{C67A529D-CA0A-4DFA-9A53-8F27018C3B13}" type="parTrans" cxnId="{C283C963-8BEC-4A83-BCC3-D6310A9438B9}">
      <dgm:prSet/>
      <dgm:spPr/>
      <dgm:t>
        <a:bodyPr/>
        <a:lstStyle/>
        <a:p>
          <a:endParaRPr lang="en-US"/>
        </a:p>
      </dgm:t>
    </dgm:pt>
    <dgm:pt modelId="{8C2BF3AC-1ABD-466D-94CE-FF9D36814C18}" type="sibTrans" cxnId="{C283C963-8BEC-4A83-BCC3-D6310A9438B9}">
      <dgm:prSet/>
      <dgm:spPr/>
      <dgm:t>
        <a:bodyPr/>
        <a:lstStyle/>
        <a:p>
          <a:endParaRPr lang="en-US"/>
        </a:p>
      </dgm:t>
    </dgm:pt>
    <dgm:pt modelId="{525F8C76-93BE-4BED-BF51-6033172300E9}">
      <dgm:prSet custT="1"/>
      <dgm:spPr>
        <a:solidFill>
          <a:srgbClr val="D3A04A"/>
        </a:solidFill>
      </dgm:spPr>
      <dgm:t>
        <a:bodyPr/>
        <a:lstStyle/>
        <a:p>
          <a:r>
            <a:rPr lang="en-US" sz="1400" b="1">
              <a:latin typeface="Segoe UI" panose="020B0502040204020203" pitchFamily="34" charset="0"/>
              <a:cs typeface="Segoe UI" panose="020B0502040204020203" pitchFamily="34" charset="0"/>
            </a:rPr>
            <a:t>HO</a:t>
          </a:r>
          <a:r>
            <a:rPr lang="en-US" sz="1400">
              <a:latin typeface="Segoe UI" panose="020B0502040204020203" pitchFamily="34" charset="0"/>
              <a:cs typeface="Segoe UI" panose="020B0502040204020203" pitchFamily="34" charset="0"/>
            </a:rPr>
            <a:t> on-premises in NAV 2016</a:t>
          </a:r>
        </a:p>
      </dgm:t>
    </dgm:pt>
    <dgm:pt modelId="{4A0D2EFA-F230-4AA0-9283-7B7FB0C15E0F}" type="parTrans" cxnId="{2B77BA0F-EA80-4C85-9536-0ACFB29F9EBB}">
      <dgm:prSet/>
      <dgm:spPr/>
      <dgm:t>
        <a:bodyPr/>
        <a:lstStyle/>
        <a:p>
          <a:endParaRPr lang="en-US"/>
        </a:p>
      </dgm:t>
    </dgm:pt>
    <dgm:pt modelId="{2A4FDB8E-BD97-4537-9DAB-B3B5C1B02948}" type="sibTrans" cxnId="{2B77BA0F-EA80-4C85-9536-0ACFB29F9EBB}">
      <dgm:prSet/>
      <dgm:spPr/>
      <dgm:t>
        <a:bodyPr/>
        <a:lstStyle/>
        <a:p>
          <a:endParaRPr lang="en-US"/>
        </a:p>
      </dgm:t>
    </dgm:pt>
    <dgm:pt modelId="{BA5953DF-1C89-4971-BE06-A232F3763FC5}">
      <dgm:prSet custT="1"/>
      <dgm:spPr>
        <a:solidFill>
          <a:srgbClr val="D3A04A"/>
        </a:solidFill>
      </dgm:spPr>
      <dgm:t>
        <a:bodyPr/>
        <a:lstStyle/>
        <a:p>
          <a:r>
            <a:rPr lang="en-US" sz="1800">
              <a:latin typeface="Segoe UI" panose="020B0502040204020203" pitchFamily="34" charset="0"/>
              <a:cs typeface="Segoe UI" panose="020B0502040204020203" pitchFamily="34" charset="0"/>
            </a:rPr>
            <a:t># POS: </a:t>
          </a:r>
          <a:r>
            <a:rPr lang="en-US" sz="2400" b="1">
              <a:latin typeface="Segoe UI" panose="020B0502040204020203" pitchFamily="34" charset="0"/>
              <a:cs typeface="Segoe UI" panose="020B0502040204020203" pitchFamily="34" charset="0"/>
            </a:rPr>
            <a:t>2</a:t>
          </a:r>
          <a:r>
            <a:rPr lang="en-US" sz="1800">
              <a:latin typeface="Segoe UI" panose="020B0502040204020203" pitchFamily="34" charset="0"/>
              <a:cs typeface="Segoe UI" panose="020B0502040204020203" pitchFamily="34" charset="0"/>
            </a:rPr>
            <a:t> Online</a:t>
          </a:r>
        </a:p>
      </dgm:t>
    </dgm:pt>
    <dgm:pt modelId="{20DC8ED5-36D3-4EC1-BF87-BE901F73F1E5}" type="parTrans" cxnId="{DD004207-D48E-45D1-BA11-ED23A5513CAE}">
      <dgm:prSet/>
      <dgm:spPr/>
      <dgm:t>
        <a:bodyPr/>
        <a:lstStyle/>
        <a:p>
          <a:endParaRPr lang="en-US"/>
        </a:p>
      </dgm:t>
    </dgm:pt>
    <dgm:pt modelId="{B9BC3D66-B3F8-4FE6-9564-8D430502747D}" type="sibTrans" cxnId="{DD004207-D48E-45D1-BA11-ED23A5513CAE}">
      <dgm:prSet/>
      <dgm:spPr/>
      <dgm:t>
        <a:bodyPr/>
        <a:lstStyle/>
        <a:p>
          <a:endParaRPr lang="en-US"/>
        </a:p>
      </dgm:t>
    </dgm:pt>
    <dgm:pt modelId="{94B8E78F-59E9-4CF8-A8C6-B747461229EC}" type="pres">
      <dgm:prSet presAssocID="{445B674E-1789-404B-8A5D-9E6F8ED031D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238BF7B-0DBC-426F-8C6A-4FB2763BF8A5}" type="pres">
      <dgm:prSet presAssocID="{A5A891B5-0A36-4F96-9FC4-187580CE00B8}" presName="Parent" presStyleLbl="node0" presStyleIdx="0" presStyleCnt="1">
        <dgm:presLayoutVars>
          <dgm:chMax val="6"/>
          <dgm:chPref val="6"/>
        </dgm:presLayoutVars>
      </dgm:prSet>
      <dgm:spPr/>
    </dgm:pt>
    <dgm:pt modelId="{8DD1E8E4-1117-4751-8B45-B6B701AE6517}" type="pres">
      <dgm:prSet presAssocID="{525F8C76-93BE-4BED-BF51-6033172300E9}" presName="Accent1" presStyleCnt="0"/>
      <dgm:spPr/>
    </dgm:pt>
    <dgm:pt modelId="{07345530-16C6-448C-8802-37CDE2D7C05D}" type="pres">
      <dgm:prSet presAssocID="{525F8C76-93BE-4BED-BF51-6033172300E9}" presName="Accent" presStyleLbl="bgShp" presStyleIdx="0" presStyleCnt="3"/>
      <dgm:spPr/>
    </dgm:pt>
    <dgm:pt modelId="{2C1ABDAB-56FC-4253-8D2A-7AFAA5264692}" type="pres">
      <dgm:prSet presAssocID="{525F8C76-93BE-4BED-BF51-6033172300E9}" presName="Child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F14B40D-5C00-4CEC-A2ED-6BEB4DB5EB91}" type="pres">
      <dgm:prSet presAssocID="{B93CBD6F-EB1E-4F92-B507-7508714EB316}" presName="Accent2" presStyleCnt="0"/>
      <dgm:spPr/>
    </dgm:pt>
    <dgm:pt modelId="{9AF19AE0-49C2-42F4-869D-E1AC96FD8D30}" type="pres">
      <dgm:prSet presAssocID="{B93CBD6F-EB1E-4F92-B507-7508714EB316}" presName="Accent" presStyleLbl="bgShp" presStyleIdx="1" presStyleCnt="3"/>
      <dgm:spPr/>
    </dgm:pt>
    <dgm:pt modelId="{2694D583-46BC-4A73-8FB2-91BDBEAE5563}" type="pres">
      <dgm:prSet presAssocID="{B93CBD6F-EB1E-4F92-B507-7508714EB316}" presName="Child2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BB8452A-F02F-4E0F-A536-787BF686DB23}" type="pres">
      <dgm:prSet presAssocID="{BA5953DF-1C89-4971-BE06-A232F3763FC5}" presName="Accent3" presStyleCnt="0"/>
      <dgm:spPr/>
    </dgm:pt>
    <dgm:pt modelId="{FD7ABD5D-10D8-4041-B44D-9126F214D4BF}" type="pres">
      <dgm:prSet presAssocID="{BA5953DF-1C89-4971-BE06-A232F3763FC5}" presName="Accent" presStyleLbl="bgShp" presStyleIdx="2" presStyleCnt="3"/>
      <dgm:spPr/>
    </dgm:pt>
    <dgm:pt modelId="{AB29C14F-543A-4BDF-9FE8-D031F4039EEB}" type="pres">
      <dgm:prSet presAssocID="{BA5953DF-1C89-4971-BE06-A232F3763FC5}" presName="Child3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D004207-D48E-45D1-BA11-ED23A5513CAE}" srcId="{A5A891B5-0A36-4F96-9FC4-187580CE00B8}" destId="{BA5953DF-1C89-4971-BE06-A232F3763FC5}" srcOrd="2" destOrd="0" parTransId="{20DC8ED5-36D3-4EC1-BF87-BE901F73F1E5}" sibTransId="{B9BC3D66-B3F8-4FE6-9564-8D430502747D}"/>
    <dgm:cxn modelId="{2B77BA0F-EA80-4C85-9536-0ACFB29F9EBB}" srcId="{A5A891B5-0A36-4F96-9FC4-187580CE00B8}" destId="{525F8C76-93BE-4BED-BF51-6033172300E9}" srcOrd="0" destOrd="0" parTransId="{4A0D2EFA-F230-4AA0-9283-7B7FB0C15E0F}" sibTransId="{2A4FDB8E-BD97-4537-9DAB-B3B5C1B02948}"/>
    <dgm:cxn modelId="{C5BA1629-B21F-461B-A4D8-7B8F89004726}" type="presOf" srcId="{BA5953DF-1C89-4971-BE06-A232F3763FC5}" destId="{AB29C14F-543A-4BDF-9FE8-D031F4039EEB}" srcOrd="0" destOrd="0" presId="urn:microsoft.com/office/officeart/2011/layout/HexagonRadial"/>
    <dgm:cxn modelId="{63767329-8B4A-4B35-95DF-A18D73CC52DC}" type="presOf" srcId="{B93CBD6F-EB1E-4F92-B507-7508714EB316}" destId="{2694D583-46BC-4A73-8FB2-91BDBEAE5563}" srcOrd="0" destOrd="0" presId="urn:microsoft.com/office/officeart/2011/layout/HexagonRadial"/>
    <dgm:cxn modelId="{C283C963-8BEC-4A83-BCC3-D6310A9438B9}" srcId="{A5A891B5-0A36-4F96-9FC4-187580CE00B8}" destId="{B93CBD6F-EB1E-4F92-B507-7508714EB316}" srcOrd="1" destOrd="0" parTransId="{C67A529D-CA0A-4DFA-9A53-8F27018C3B13}" sibTransId="{8C2BF3AC-1ABD-466D-94CE-FF9D36814C18}"/>
    <dgm:cxn modelId="{E7603564-8D9E-4188-9993-0B00EDEBDC1C}" type="presOf" srcId="{A5A891B5-0A36-4F96-9FC4-187580CE00B8}" destId="{8238BF7B-0DBC-426F-8C6A-4FB2763BF8A5}" srcOrd="0" destOrd="0" presId="urn:microsoft.com/office/officeart/2011/layout/HexagonRadial"/>
    <dgm:cxn modelId="{449D8E7E-3D5A-4AE8-BEE2-1372DA89325C}" type="presOf" srcId="{445B674E-1789-404B-8A5D-9E6F8ED031D7}" destId="{94B8E78F-59E9-4CF8-A8C6-B747461229EC}" srcOrd="0" destOrd="0" presId="urn:microsoft.com/office/officeart/2011/layout/HexagonRadial"/>
    <dgm:cxn modelId="{32E50380-8F18-49DE-BF7B-0C8606946D19}" srcId="{445B674E-1789-404B-8A5D-9E6F8ED031D7}" destId="{A5A891B5-0A36-4F96-9FC4-187580CE00B8}" srcOrd="0" destOrd="0" parTransId="{D9C99182-4989-4226-A223-8DB547AD01D9}" sibTransId="{368D6C37-8FF2-4731-B7BF-CB14703D31DF}"/>
    <dgm:cxn modelId="{6D7C18D8-AF24-454F-9DE2-08AFB53FD5C0}" type="presOf" srcId="{525F8C76-93BE-4BED-BF51-6033172300E9}" destId="{2C1ABDAB-56FC-4253-8D2A-7AFAA5264692}" srcOrd="0" destOrd="0" presId="urn:microsoft.com/office/officeart/2011/layout/HexagonRadial"/>
    <dgm:cxn modelId="{4940FB1C-E2E0-4374-9FFB-151F6A00C366}" type="presParOf" srcId="{94B8E78F-59E9-4CF8-A8C6-B747461229EC}" destId="{8238BF7B-0DBC-426F-8C6A-4FB2763BF8A5}" srcOrd="0" destOrd="0" presId="urn:microsoft.com/office/officeart/2011/layout/HexagonRadial"/>
    <dgm:cxn modelId="{84DA9A1C-F980-4848-9A93-0A30A9AECCAA}" type="presParOf" srcId="{94B8E78F-59E9-4CF8-A8C6-B747461229EC}" destId="{8DD1E8E4-1117-4751-8B45-B6B701AE6517}" srcOrd="1" destOrd="0" presId="urn:microsoft.com/office/officeart/2011/layout/HexagonRadial"/>
    <dgm:cxn modelId="{5C082405-B501-4124-BB3C-BFAD75EE52D6}" type="presParOf" srcId="{8DD1E8E4-1117-4751-8B45-B6B701AE6517}" destId="{07345530-16C6-448C-8802-37CDE2D7C05D}" srcOrd="0" destOrd="0" presId="urn:microsoft.com/office/officeart/2011/layout/HexagonRadial"/>
    <dgm:cxn modelId="{449A78F0-E698-4B10-A45B-B5C6F822153E}" type="presParOf" srcId="{94B8E78F-59E9-4CF8-A8C6-B747461229EC}" destId="{2C1ABDAB-56FC-4253-8D2A-7AFAA5264692}" srcOrd="2" destOrd="0" presId="urn:microsoft.com/office/officeart/2011/layout/HexagonRadial"/>
    <dgm:cxn modelId="{3F9CE439-4230-48C4-BED6-6689BA4A8619}" type="presParOf" srcId="{94B8E78F-59E9-4CF8-A8C6-B747461229EC}" destId="{8F14B40D-5C00-4CEC-A2ED-6BEB4DB5EB91}" srcOrd="3" destOrd="0" presId="urn:microsoft.com/office/officeart/2011/layout/HexagonRadial"/>
    <dgm:cxn modelId="{F830002B-C8F2-436E-9EAD-993DD0CAF1A3}" type="presParOf" srcId="{8F14B40D-5C00-4CEC-A2ED-6BEB4DB5EB91}" destId="{9AF19AE0-49C2-42F4-869D-E1AC96FD8D30}" srcOrd="0" destOrd="0" presId="urn:microsoft.com/office/officeart/2011/layout/HexagonRadial"/>
    <dgm:cxn modelId="{97647E34-0975-4574-8C59-4C8D6EBD0731}" type="presParOf" srcId="{94B8E78F-59E9-4CF8-A8C6-B747461229EC}" destId="{2694D583-46BC-4A73-8FB2-91BDBEAE5563}" srcOrd="4" destOrd="0" presId="urn:microsoft.com/office/officeart/2011/layout/HexagonRadial"/>
    <dgm:cxn modelId="{74BCF4E2-BACE-47FE-895D-ADB20E06520A}" type="presParOf" srcId="{94B8E78F-59E9-4CF8-A8C6-B747461229EC}" destId="{4BB8452A-F02F-4E0F-A536-787BF686DB23}" srcOrd="5" destOrd="0" presId="urn:microsoft.com/office/officeart/2011/layout/HexagonRadial"/>
    <dgm:cxn modelId="{BC003581-921C-426E-9F01-9760999E8067}" type="presParOf" srcId="{4BB8452A-F02F-4E0F-A536-787BF686DB23}" destId="{FD7ABD5D-10D8-4041-B44D-9126F214D4BF}" srcOrd="0" destOrd="0" presId="urn:microsoft.com/office/officeart/2011/layout/HexagonRadial"/>
    <dgm:cxn modelId="{280D6EC2-4FD5-429D-87F7-CC5839DD411F}" type="presParOf" srcId="{94B8E78F-59E9-4CF8-A8C6-B747461229EC}" destId="{AB29C14F-543A-4BDF-9FE8-D031F4039EEB}" srcOrd="6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22B42C-B0D5-4B2A-9A47-BE30F7D4F918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9290651-C9FF-4CCF-8E79-D1A3C68F4D3E}">
      <dgm:prSet phldrT="[Text]" custT="1"/>
      <dgm:spPr/>
      <dgm:t>
        <a:bodyPr/>
        <a:lstStyle/>
        <a:p>
          <a:r>
            <a:rPr lang="en-US" sz="1200" b="1">
              <a:solidFill>
                <a:schemeClr val="bg1"/>
              </a:solidFill>
            </a:rPr>
            <a:t>LSC Item/Special Group Link</a:t>
          </a:r>
        </a:p>
      </dgm:t>
    </dgm:pt>
    <dgm:pt modelId="{C64EF590-B821-468A-8F0E-4B9627C49090}" type="parTrans" cxnId="{3A9EAAB9-DAC2-4601-8AFE-8D1D41DEC6A1}">
      <dgm:prSet/>
      <dgm:spPr/>
      <dgm:t>
        <a:bodyPr/>
        <a:lstStyle/>
        <a:p>
          <a:endParaRPr lang="en-US"/>
        </a:p>
      </dgm:t>
    </dgm:pt>
    <dgm:pt modelId="{6F98E92A-5837-4857-A9BD-6095FD76E0C6}" type="sibTrans" cxnId="{3A9EAAB9-DAC2-4601-8AFE-8D1D41DEC6A1}">
      <dgm:prSet/>
      <dgm:spPr/>
      <dgm:t>
        <a:bodyPr/>
        <a:lstStyle/>
        <a:p>
          <a:endParaRPr lang="en-US"/>
        </a:p>
      </dgm:t>
    </dgm:pt>
    <dgm:pt modelId="{DA7C8F5E-65FB-4EC1-8E6D-3F20F668FC09}">
      <dgm:prSet phldrT="[Text]" custT="1"/>
      <dgm:spPr/>
      <dgm:t>
        <a:bodyPr/>
        <a:lstStyle/>
        <a:p>
          <a:r>
            <a:rPr lang="en-US" sz="1200" b="1">
              <a:solidFill>
                <a:schemeClr val="bg1"/>
              </a:solidFill>
            </a:rPr>
            <a:t>Batch Size </a:t>
          </a:r>
          <a:r>
            <a:rPr lang="en-US" sz="1200">
              <a:solidFill>
                <a:schemeClr val="bg1"/>
              </a:solidFill>
            </a:rPr>
            <a:t>in Data Director set to</a:t>
          </a:r>
        </a:p>
      </dgm:t>
    </dgm:pt>
    <dgm:pt modelId="{1F152807-834F-472F-B42C-BA5615CFDC67}" type="parTrans" cxnId="{B45FA1F2-6639-4C24-AEC4-8A4080F718F7}">
      <dgm:prSet/>
      <dgm:spPr/>
      <dgm:t>
        <a:bodyPr/>
        <a:lstStyle/>
        <a:p>
          <a:endParaRPr lang="en-US"/>
        </a:p>
      </dgm:t>
    </dgm:pt>
    <dgm:pt modelId="{9E578225-91F7-413F-B111-80A428039D24}" type="sibTrans" cxnId="{B45FA1F2-6639-4C24-AEC4-8A4080F718F7}">
      <dgm:prSet/>
      <dgm:spPr/>
      <dgm:t>
        <a:bodyPr/>
        <a:lstStyle/>
        <a:p>
          <a:endParaRPr lang="en-US"/>
        </a:p>
      </dgm:t>
    </dgm:pt>
    <dgm:pt modelId="{2532924A-1EF7-4B59-9D9E-2E7CA2482CFA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Results in a </a:t>
          </a:r>
          <a:r>
            <a:rPr lang="en-US" sz="1200" b="1">
              <a:solidFill>
                <a:schemeClr val="bg1"/>
              </a:solidFill>
            </a:rPr>
            <a:t>huge amount </a:t>
          </a:r>
          <a:r>
            <a:rPr lang="en-US" sz="1200">
              <a:solidFill>
                <a:schemeClr val="bg1"/>
              </a:solidFill>
            </a:rPr>
            <a:t>of Web </a:t>
          </a:r>
          <a:r>
            <a:rPr lang="en-US" sz="1200">
              <a:solidFill>
                <a:schemeClr val="bg1"/>
              </a:solidFill>
              <a:latin typeface="Calibri Light" panose="020F0302020204030204"/>
            </a:rPr>
            <a:t>Service</a:t>
          </a:r>
          <a:r>
            <a:rPr lang="en-US" sz="1200">
              <a:solidFill>
                <a:schemeClr val="bg1"/>
              </a:solidFill>
            </a:rPr>
            <a:t> calls</a:t>
          </a:r>
          <a:br>
            <a:rPr lang="en-US" sz="1200">
              <a:solidFill>
                <a:schemeClr val="bg1"/>
              </a:solidFill>
            </a:rPr>
          </a:br>
          <a:r>
            <a:rPr lang="en-US" sz="1200">
              <a:solidFill>
                <a:schemeClr val="bg1"/>
              </a:solidFill>
            </a:rPr>
            <a:t>(in 1 min)</a:t>
          </a:r>
        </a:p>
      </dgm:t>
    </dgm:pt>
    <dgm:pt modelId="{9BC6E680-1EFB-4061-A29B-77346FBE0DC0}" type="parTrans" cxnId="{1E58BFC8-9CCD-4811-8F61-52FAA1A85D13}">
      <dgm:prSet/>
      <dgm:spPr/>
      <dgm:t>
        <a:bodyPr/>
        <a:lstStyle/>
        <a:p>
          <a:endParaRPr lang="en-US"/>
        </a:p>
      </dgm:t>
    </dgm:pt>
    <dgm:pt modelId="{161464DF-4D72-4BB0-9F4D-C35CA5EC8508}" type="sibTrans" cxnId="{1E58BFC8-9CCD-4811-8F61-52FAA1A85D13}">
      <dgm:prSet/>
      <dgm:spPr/>
      <dgm:t>
        <a:bodyPr/>
        <a:lstStyle/>
        <a:p>
          <a:endParaRPr lang="en-US"/>
        </a:p>
      </dgm:t>
    </dgm:pt>
    <dgm:pt modelId="{93766FD3-0697-45E9-A0AD-064141F94DF3}" type="pres">
      <dgm:prSet presAssocID="{F522B42C-B0D5-4B2A-9A47-BE30F7D4F918}" presName="Name0" presStyleCnt="0">
        <dgm:presLayoutVars>
          <dgm:dir/>
          <dgm:animLvl val="lvl"/>
          <dgm:resizeHandles val="exact"/>
        </dgm:presLayoutVars>
      </dgm:prSet>
      <dgm:spPr/>
    </dgm:pt>
    <dgm:pt modelId="{1A88FC36-9B61-45AF-B57D-84D8FED1CA83}" type="pres">
      <dgm:prSet presAssocID="{F522B42C-B0D5-4B2A-9A47-BE30F7D4F918}" presName="dummy" presStyleCnt="0"/>
      <dgm:spPr/>
    </dgm:pt>
    <dgm:pt modelId="{C6D13E13-9584-413C-BBF7-D39747E387B5}" type="pres">
      <dgm:prSet presAssocID="{F522B42C-B0D5-4B2A-9A47-BE30F7D4F918}" presName="linH" presStyleCnt="0"/>
      <dgm:spPr/>
    </dgm:pt>
    <dgm:pt modelId="{CE0E262A-B35E-41AD-88F5-FF940012D10E}" type="pres">
      <dgm:prSet presAssocID="{F522B42C-B0D5-4B2A-9A47-BE30F7D4F918}" presName="padding1" presStyleCnt="0"/>
      <dgm:spPr/>
    </dgm:pt>
    <dgm:pt modelId="{654F90BF-AD70-4798-AF4D-08F0AF5E8A63}" type="pres">
      <dgm:prSet presAssocID="{99290651-C9FF-4CCF-8E79-D1A3C68F4D3E}" presName="linV" presStyleCnt="0"/>
      <dgm:spPr/>
    </dgm:pt>
    <dgm:pt modelId="{C3D44DCB-84CE-4C41-9228-7F3404C543CB}" type="pres">
      <dgm:prSet presAssocID="{99290651-C9FF-4CCF-8E79-D1A3C68F4D3E}" presName="spVertical1" presStyleCnt="0"/>
      <dgm:spPr/>
    </dgm:pt>
    <dgm:pt modelId="{6381D15F-4066-4EC4-9EBF-679C61DA469A}" type="pres">
      <dgm:prSet presAssocID="{99290651-C9FF-4CCF-8E79-D1A3C68F4D3E}" presName="par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3D8A63B-2136-40A6-B1C2-813DFADE20EA}" type="pres">
      <dgm:prSet presAssocID="{99290651-C9FF-4CCF-8E79-D1A3C68F4D3E}" presName="spVertical2" presStyleCnt="0"/>
      <dgm:spPr/>
    </dgm:pt>
    <dgm:pt modelId="{4475848F-E2BD-4673-9A28-98507ECDC645}" type="pres">
      <dgm:prSet presAssocID="{99290651-C9FF-4CCF-8E79-D1A3C68F4D3E}" presName="spVertical3" presStyleCnt="0"/>
      <dgm:spPr/>
    </dgm:pt>
    <dgm:pt modelId="{E719B24A-809D-4840-87E0-39B388B2CBB5}" type="pres">
      <dgm:prSet presAssocID="{6F98E92A-5837-4857-A9BD-6095FD76E0C6}" presName="space" presStyleCnt="0"/>
      <dgm:spPr/>
    </dgm:pt>
    <dgm:pt modelId="{154EC887-FBD6-4F7F-8897-B716F8D98220}" type="pres">
      <dgm:prSet presAssocID="{DA7C8F5E-65FB-4EC1-8E6D-3F20F668FC09}" presName="linV" presStyleCnt="0"/>
      <dgm:spPr/>
    </dgm:pt>
    <dgm:pt modelId="{BD884D86-6D51-447D-A1D5-3391BAC2B103}" type="pres">
      <dgm:prSet presAssocID="{DA7C8F5E-65FB-4EC1-8E6D-3F20F668FC09}" presName="spVertical1" presStyleCnt="0"/>
      <dgm:spPr/>
    </dgm:pt>
    <dgm:pt modelId="{D69DEC9A-890F-49C0-A070-A671CA3427CB}" type="pres">
      <dgm:prSet presAssocID="{DA7C8F5E-65FB-4EC1-8E6D-3F20F668FC09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BC9B78C-9143-4384-AB66-E03754012837}" type="pres">
      <dgm:prSet presAssocID="{DA7C8F5E-65FB-4EC1-8E6D-3F20F668FC09}" presName="spVertical2" presStyleCnt="0"/>
      <dgm:spPr/>
    </dgm:pt>
    <dgm:pt modelId="{F289CE88-0C7C-48ED-A6EB-225EB3C2C368}" type="pres">
      <dgm:prSet presAssocID="{DA7C8F5E-65FB-4EC1-8E6D-3F20F668FC09}" presName="spVertical3" presStyleCnt="0"/>
      <dgm:spPr/>
    </dgm:pt>
    <dgm:pt modelId="{4D9D60A1-EA40-42E9-A12A-963B0C100573}" type="pres">
      <dgm:prSet presAssocID="{9E578225-91F7-413F-B111-80A428039D24}" presName="space" presStyleCnt="0"/>
      <dgm:spPr/>
    </dgm:pt>
    <dgm:pt modelId="{3D9E1373-04C9-40EB-8889-53352A4E41B6}" type="pres">
      <dgm:prSet presAssocID="{2532924A-1EF7-4B59-9D9E-2E7CA2482CFA}" presName="linV" presStyleCnt="0"/>
      <dgm:spPr/>
    </dgm:pt>
    <dgm:pt modelId="{5256FA1C-8FB9-40F9-850B-27BA9500FDDA}" type="pres">
      <dgm:prSet presAssocID="{2532924A-1EF7-4B59-9D9E-2E7CA2482CFA}" presName="spVertical1" presStyleCnt="0"/>
      <dgm:spPr/>
    </dgm:pt>
    <dgm:pt modelId="{AC6191C9-2EAD-4004-8648-A462F3331E59}" type="pres">
      <dgm:prSet presAssocID="{2532924A-1EF7-4B59-9D9E-2E7CA2482CFA}" presName="parTx" presStyleLbl="revTx" presStyleIdx="2" presStyleCnt="3" custScaleX="170123">
        <dgm:presLayoutVars>
          <dgm:chMax val="0"/>
          <dgm:chPref val="0"/>
          <dgm:bulletEnabled val="1"/>
        </dgm:presLayoutVars>
      </dgm:prSet>
      <dgm:spPr/>
    </dgm:pt>
    <dgm:pt modelId="{23B2873C-DBC1-485E-B3F0-F568D8C46F42}" type="pres">
      <dgm:prSet presAssocID="{2532924A-1EF7-4B59-9D9E-2E7CA2482CFA}" presName="spVertical2" presStyleCnt="0"/>
      <dgm:spPr/>
    </dgm:pt>
    <dgm:pt modelId="{10372FEA-B2D7-4207-B24A-7DC74B33DE68}" type="pres">
      <dgm:prSet presAssocID="{2532924A-1EF7-4B59-9D9E-2E7CA2482CFA}" presName="spVertical3" presStyleCnt="0"/>
      <dgm:spPr/>
    </dgm:pt>
    <dgm:pt modelId="{11564D37-A900-4EB7-8D3B-CDD7FDDA81A7}" type="pres">
      <dgm:prSet presAssocID="{F522B42C-B0D5-4B2A-9A47-BE30F7D4F918}" presName="padding2" presStyleCnt="0"/>
      <dgm:spPr/>
    </dgm:pt>
    <dgm:pt modelId="{A633C2AF-3666-452B-BE1D-DD4D7D6BE6CA}" type="pres">
      <dgm:prSet presAssocID="{F522B42C-B0D5-4B2A-9A47-BE30F7D4F918}" presName="negArrow" presStyleCnt="0"/>
      <dgm:spPr/>
    </dgm:pt>
    <dgm:pt modelId="{7E7AFD16-DD85-4C60-B082-8016F8FE4BFA}" type="pres">
      <dgm:prSet presAssocID="{F522B42C-B0D5-4B2A-9A47-BE30F7D4F918}" presName="backgroundArrow" presStyleLbl="node1" presStyleIdx="0" presStyleCnt="1" custLinFactNeighborX="-5993" custLinFactNeighborY="-16602"/>
      <dgm:spPr>
        <a:solidFill>
          <a:srgbClr val="6057C1"/>
        </a:solidFill>
        <a:ln>
          <a:solidFill>
            <a:schemeClr val="bg1"/>
          </a:solidFill>
        </a:ln>
      </dgm:spPr>
    </dgm:pt>
  </dgm:ptLst>
  <dgm:cxnLst>
    <dgm:cxn modelId="{B43355B9-F2E1-4A10-A00F-79CFA6E36FB8}" type="presOf" srcId="{DA7C8F5E-65FB-4EC1-8E6D-3F20F668FC09}" destId="{D69DEC9A-890F-49C0-A070-A671CA3427CB}" srcOrd="0" destOrd="0" presId="urn:microsoft.com/office/officeart/2005/8/layout/hProcess3"/>
    <dgm:cxn modelId="{3A9EAAB9-DAC2-4601-8AFE-8D1D41DEC6A1}" srcId="{F522B42C-B0D5-4B2A-9A47-BE30F7D4F918}" destId="{99290651-C9FF-4CCF-8E79-D1A3C68F4D3E}" srcOrd="0" destOrd="0" parTransId="{C64EF590-B821-468A-8F0E-4B9627C49090}" sibTransId="{6F98E92A-5837-4857-A9BD-6095FD76E0C6}"/>
    <dgm:cxn modelId="{1E58BFC8-9CCD-4811-8F61-52FAA1A85D13}" srcId="{F522B42C-B0D5-4B2A-9A47-BE30F7D4F918}" destId="{2532924A-1EF7-4B59-9D9E-2E7CA2482CFA}" srcOrd="2" destOrd="0" parTransId="{9BC6E680-1EFB-4061-A29B-77346FBE0DC0}" sibTransId="{161464DF-4D72-4BB0-9F4D-C35CA5EC8508}"/>
    <dgm:cxn modelId="{1A5B64F0-49F6-45BD-9A2C-5F205A9E2EC8}" type="presOf" srcId="{99290651-C9FF-4CCF-8E79-D1A3C68F4D3E}" destId="{6381D15F-4066-4EC4-9EBF-679C61DA469A}" srcOrd="0" destOrd="0" presId="urn:microsoft.com/office/officeart/2005/8/layout/hProcess3"/>
    <dgm:cxn modelId="{A21A91F2-7599-4A5F-B6EC-78AE7AE4A740}" type="presOf" srcId="{2532924A-1EF7-4B59-9D9E-2E7CA2482CFA}" destId="{AC6191C9-2EAD-4004-8648-A462F3331E59}" srcOrd="0" destOrd="0" presId="urn:microsoft.com/office/officeart/2005/8/layout/hProcess3"/>
    <dgm:cxn modelId="{B45FA1F2-6639-4C24-AEC4-8A4080F718F7}" srcId="{F522B42C-B0D5-4B2A-9A47-BE30F7D4F918}" destId="{DA7C8F5E-65FB-4EC1-8E6D-3F20F668FC09}" srcOrd="1" destOrd="0" parTransId="{1F152807-834F-472F-B42C-BA5615CFDC67}" sibTransId="{9E578225-91F7-413F-B111-80A428039D24}"/>
    <dgm:cxn modelId="{D6CC2EF4-B797-4FE6-BC97-7BC9A050EDFE}" type="presOf" srcId="{F522B42C-B0D5-4B2A-9A47-BE30F7D4F918}" destId="{93766FD3-0697-45E9-A0AD-064141F94DF3}" srcOrd="0" destOrd="0" presId="urn:microsoft.com/office/officeart/2005/8/layout/hProcess3"/>
    <dgm:cxn modelId="{30BCC6D2-2700-4074-A5F7-430D01FA8DB8}" type="presParOf" srcId="{93766FD3-0697-45E9-A0AD-064141F94DF3}" destId="{1A88FC36-9B61-45AF-B57D-84D8FED1CA83}" srcOrd="0" destOrd="0" presId="urn:microsoft.com/office/officeart/2005/8/layout/hProcess3"/>
    <dgm:cxn modelId="{FA9E7B0A-6135-4E47-BCB4-AE70D96170C1}" type="presParOf" srcId="{93766FD3-0697-45E9-A0AD-064141F94DF3}" destId="{C6D13E13-9584-413C-BBF7-D39747E387B5}" srcOrd="1" destOrd="0" presId="urn:microsoft.com/office/officeart/2005/8/layout/hProcess3"/>
    <dgm:cxn modelId="{6EB1948F-12BC-43E8-9BC3-1FBC0AAD139C}" type="presParOf" srcId="{C6D13E13-9584-413C-BBF7-D39747E387B5}" destId="{CE0E262A-B35E-41AD-88F5-FF940012D10E}" srcOrd="0" destOrd="0" presId="urn:microsoft.com/office/officeart/2005/8/layout/hProcess3"/>
    <dgm:cxn modelId="{53A6AE2B-D68B-4921-9B8C-F580F5F3BFC6}" type="presParOf" srcId="{C6D13E13-9584-413C-BBF7-D39747E387B5}" destId="{654F90BF-AD70-4798-AF4D-08F0AF5E8A63}" srcOrd="1" destOrd="0" presId="urn:microsoft.com/office/officeart/2005/8/layout/hProcess3"/>
    <dgm:cxn modelId="{64A1924B-FD2A-466A-A339-8991A1C057FC}" type="presParOf" srcId="{654F90BF-AD70-4798-AF4D-08F0AF5E8A63}" destId="{C3D44DCB-84CE-4C41-9228-7F3404C543CB}" srcOrd="0" destOrd="0" presId="urn:microsoft.com/office/officeart/2005/8/layout/hProcess3"/>
    <dgm:cxn modelId="{8A19677D-49F9-4A2F-9D52-AB1E8DE702C4}" type="presParOf" srcId="{654F90BF-AD70-4798-AF4D-08F0AF5E8A63}" destId="{6381D15F-4066-4EC4-9EBF-679C61DA469A}" srcOrd="1" destOrd="0" presId="urn:microsoft.com/office/officeart/2005/8/layout/hProcess3"/>
    <dgm:cxn modelId="{F4FD220F-9B22-46AF-8126-2483F817E346}" type="presParOf" srcId="{654F90BF-AD70-4798-AF4D-08F0AF5E8A63}" destId="{83D8A63B-2136-40A6-B1C2-813DFADE20EA}" srcOrd="2" destOrd="0" presId="urn:microsoft.com/office/officeart/2005/8/layout/hProcess3"/>
    <dgm:cxn modelId="{82D04559-A685-4F7C-A4E7-E50171508779}" type="presParOf" srcId="{654F90BF-AD70-4798-AF4D-08F0AF5E8A63}" destId="{4475848F-E2BD-4673-9A28-98507ECDC645}" srcOrd="3" destOrd="0" presId="urn:microsoft.com/office/officeart/2005/8/layout/hProcess3"/>
    <dgm:cxn modelId="{8866C519-A3EA-43BB-82E6-0E4DA2FB6E07}" type="presParOf" srcId="{C6D13E13-9584-413C-BBF7-D39747E387B5}" destId="{E719B24A-809D-4840-87E0-39B388B2CBB5}" srcOrd="2" destOrd="0" presId="urn:microsoft.com/office/officeart/2005/8/layout/hProcess3"/>
    <dgm:cxn modelId="{EADA7DC6-FC60-4F0D-B852-7CFDBE4825F9}" type="presParOf" srcId="{C6D13E13-9584-413C-BBF7-D39747E387B5}" destId="{154EC887-FBD6-4F7F-8897-B716F8D98220}" srcOrd="3" destOrd="0" presId="urn:microsoft.com/office/officeart/2005/8/layout/hProcess3"/>
    <dgm:cxn modelId="{25BD63B1-A7F3-495C-B21B-544837A54B0F}" type="presParOf" srcId="{154EC887-FBD6-4F7F-8897-B716F8D98220}" destId="{BD884D86-6D51-447D-A1D5-3391BAC2B103}" srcOrd="0" destOrd="0" presId="urn:microsoft.com/office/officeart/2005/8/layout/hProcess3"/>
    <dgm:cxn modelId="{BCE0B6A9-03BC-4558-A1C0-16F87773C383}" type="presParOf" srcId="{154EC887-FBD6-4F7F-8897-B716F8D98220}" destId="{D69DEC9A-890F-49C0-A070-A671CA3427CB}" srcOrd="1" destOrd="0" presId="urn:microsoft.com/office/officeart/2005/8/layout/hProcess3"/>
    <dgm:cxn modelId="{27450205-F22E-4AEC-860D-986AA3BA1AD2}" type="presParOf" srcId="{154EC887-FBD6-4F7F-8897-B716F8D98220}" destId="{2BC9B78C-9143-4384-AB66-E03754012837}" srcOrd="2" destOrd="0" presId="urn:microsoft.com/office/officeart/2005/8/layout/hProcess3"/>
    <dgm:cxn modelId="{D1BDD3B4-F780-4DC2-94EE-D36CED2EA72C}" type="presParOf" srcId="{154EC887-FBD6-4F7F-8897-B716F8D98220}" destId="{F289CE88-0C7C-48ED-A6EB-225EB3C2C368}" srcOrd="3" destOrd="0" presId="urn:microsoft.com/office/officeart/2005/8/layout/hProcess3"/>
    <dgm:cxn modelId="{5EA0E2C2-CB9D-44BE-BFCE-E10D3275A526}" type="presParOf" srcId="{C6D13E13-9584-413C-BBF7-D39747E387B5}" destId="{4D9D60A1-EA40-42E9-A12A-963B0C100573}" srcOrd="4" destOrd="0" presId="urn:microsoft.com/office/officeart/2005/8/layout/hProcess3"/>
    <dgm:cxn modelId="{C11FD4FE-199C-4B1F-892C-2B03B7E13855}" type="presParOf" srcId="{C6D13E13-9584-413C-BBF7-D39747E387B5}" destId="{3D9E1373-04C9-40EB-8889-53352A4E41B6}" srcOrd="5" destOrd="0" presId="urn:microsoft.com/office/officeart/2005/8/layout/hProcess3"/>
    <dgm:cxn modelId="{64F33F11-8B21-4D01-A657-63F724BDD7A0}" type="presParOf" srcId="{3D9E1373-04C9-40EB-8889-53352A4E41B6}" destId="{5256FA1C-8FB9-40F9-850B-27BA9500FDDA}" srcOrd="0" destOrd="0" presId="urn:microsoft.com/office/officeart/2005/8/layout/hProcess3"/>
    <dgm:cxn modelId="{E3091EBA-5FDA-43E3-8FBB-07C33E620809}" type="presParOf" srcId="{3D9E1373-04C9-40EB-8889-53352A4E41B6}" destId="{AC6191C9-2EAD-4004-8648-A462F3331E59}" srcOrd="1" destOrd="0" presId="urn:microsoft.com/office/officeart/2005/8/layout/hProcess3"/>
    <dgm:cxn modelId="{5C592380-1EDE-4759-B6D8-7BA4E64FCF06}" type="presParOf" srcId="{3D9E1373-04C9-40EB-8889-53352A4E41B6}" destId="{23B2873C-DBC1-485E-B3F0-F568D8C46F42}" srcOrd="2" destOrd="0" presId="urn:microsoft.com/office/officeart/2005/8/layout/hProcess3"/>
    <dgm:cxn modelId="{1DA98889-B50D-4CC0-B5EC-5258D66E1E74}" type="presParOf" srcId="{3D9E1373-04C9-40EB-8889-53352A4E41B6}" destId="{10372FEA-B2D7-4207-B24A-7DC74B33DE68}" srcOrd="3" destOrd="0" presId="urn:microsoft.com/office/officeart/2005/8/layout/hProcess3"/>
    <dgm:cxn modelId="{63ABD877-B0C8-4E70-AC9B-90F9BC5CE55D}" type="presParOf" srcId="{C6D13E13-9584-413C-BBF7-D39747E387B5}" destId="{11564D37-A900-4EB7-8D3B-CDD7FDDA81A7}" srcOrd="6" destOrd="0" presId="urn:microsoft.com/office/officeart/2005/8/layout/hProcess3"/>
    <dgm:cxn modelId="{0A2DAEBA-1F73-4AA9-819B-8D00C7DCDF86}" type="presParOf" srcId="{C6D13E13-9584-413C-BBF7-D39747E387B5}" destId="{A633C2AF-3666-452B-BE1D-DD4D7D6BE6CA}" srcOrd="7" destOrd="0" presId="urn:microsoft.com/office/officeart/2005/8/layout/hProcess3"/>
    <dgm:cxn modelId="{4256912F-A7AA-476C-972B-092C1F11A63E}" type="presParOf" srcId="{C6D13E13-9584-413C-BBF7-D39747E387B5}" destId="{7E7AFD16-DD85-4C60-B082-8016F8FE4BF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22B42C-B0D5-4B2A-9A47-BE30F7D4F918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99290651-C9FF-4CCF-8E79-D1A3C68F4D3E}">
      <dgm:prSet phldrT="[Text]" custT="1"/>
      <dgm:spPr>
        <a:solidFill>
          <a:srgbClr val="6057C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600" b="1">
              <a:solidFill>
                <a:schemeClr val="bg1"/>
              </a:solidFill>
            </a:rPr>
            <a:t>80k</a:t>
          </a:r>
          <a:r>
            <a:rPr lang="en-US" sz="1050" b="1">
              <a:solidFill>
                <a:schemeClr val="bg1"/>
              </a:solidFill>
            </a:rPr>
            <a:t> </a:t>
          </a:r>
          <a:r>
            <a:rPr lang="en-US" sz="1600" b="1">
              <a:solidFill>
                <a:schemeClr val="bg1"/>
              </a:solidFill>
            </a:rPr>
            <a:t>records</a:t>
          </a:r>
          <a:endParaRPr lang="en-US" sz="1050" b="1">
            <a:solidFill>
              <a:schemeClr val="bg1"/>
            </a:solidFill>
          </a:endParaRPr>
        </a:p>
      </dgm:t>
    </dgm:pt>
    <dgm:pt modelId="{C64EF590-B821-468A-8F0E-4B9627C49090}" type="parTrans" cxnId="{3A9EAAB9-DAC2-4601-8AFE-8D1D41DEC6A1}">
      <dgm:prSet/>
      <dgm:spPr/>
      <dgm:t>
        <a:bodyPr/>
        <a:lstStyle/>
        <a:p>
          <a:endParaRPr lang="en-US"/>
        </a:p>
      </dgm:t>
    </dgm:pt>
    <dgm:pt modelId="{6F98E92A-5837-4857-A9BD-6095FD76E0C6}" type="sibTrans" cxnId="{3A9EAAB9-DAC2-4601-8AFE-8D1D41DEC6A1}">
      <dgm:prSet/>
      <dgm:spPr>
        <a:solidFill>
          <a:srgbClr val="6057C1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A7C8F5E-65FB-4EC1-8E6D-3F20F668FC09}">
      <dgm:prSet phldrT="[Text]" custT="1"/>
      <dgm:spPr>
        <a:solidFill>
          <a:srgbClr val="6057C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</a:rPr>
            <a:t>100</a:t>
          </a:r>
          <a:endParaRPr lang="en-US" sz="1100" b="1">
            <a:solidFill>
              <a:schemeClr val="bg1"/>
            </a:solidFill>
          </a:endParaRPr>
        </a:p>
      </dgm:t>
    </dgm:pt>
    <dgm:pt modelId="{1F152807-834F-472F-B42C-BA5615CFDC67}" type="parTrans" cxnId="{B45FA1F2-6639-4C24-AEC4-8A4080F718F7}">
      <dgm:prSet/>
      <dgm:spPr/>
      <dgm:t>
        <a:bodyPr/>
        <a:lstStyle/>
        <a:p>
          <a:endParaRPr lang="en-US"/>
        </a:p>
      </dgm:t>
    </dgm:pt>
    <dgm:pt modelId="{9E578225-91F7-413F-B111-80A428039D24}" type="sibTrans" cxnId="{B45FA1F2-6639-4C24-AEC4-8A4080F718F7}">
      <dgm:prSet/>
      <dgm:spPr>
        <a:solidFill>
          <a:srgbClr val="6057C1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2532924A-1EF7-4B59-9D9E-2E7CA2482CFA}">
      <dgm:prSet phldrT="[Text]" custT="1"/>
      <dgm:spPr>
        <a:solidFill>
          <a:srgbClr val="6057C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</a:rPr>
            <a:t>800</a:t>
          </a:r>
        </a:p>
      </dgm:t>
    </dgm:pt>
    <dgm:pt modelId="{9BC6E680-1EFB-4061-A29B-77346FBE0DC0}" type="parTrans" cxnId="{1E58BFC8-9CCD-4811-8F61-52FAA1A85D13}">
      <dgm:prSet/>
      <dgm:spPr/>
      <dgm:t>
        <a:bodyPr/>
        <a:lstStyle/>
        <a:p>
          <a:endParaRPr lang="en-US"/>
        </a:p>
      </dgm:t>
    </dgm:pt>
    <dgm:pt modelId="{161464DF-4D72-4BB0-9F4D-C35CA5EC8508}" type="sibTrans" cxnId="{1E58BFC8-9CCD-4811-8F61-52FAA1A85D13}">
      <dgm:prSet/>
      <dgm:spPr/>
      <dgm:t>
        <a:bodyPr/>
        <a:lstStyle/>
        <a:p>
          <a:endParaRPr lang="en-US"/>
        </a:p>
      </dgm:t>
    </dgm:pt>
    <dgm:pt modelId="{03A8E1DE-E4B4-4752-9A2C-2978A4358519}" type="pres">
      <dgm:prSet presAssocID="{F522B42C-B0D5-4B2A-9A47-BE30F7D4F918}" presName="linearFlow" presStyleCnt="0">
        <dgm:presLayoutVars>
          <dgm:dir/>
          <dgm:resizeHandles val="exact"/>
        </dgm:presLayoutVars>
      </dgm:prSet>
      <dgm:spPr/>
    </dgm:pt>
    <dgm:pt modelId="{A24E7251-E104-4859-87E7-13A399199A58}" type="pres">
      <dgm:prSet presAssocID="{99290651-C9FF-4CCF-8E79-D1A3C68F4D3E}" presName="node" presStyleLbl="node1" presStyleIdx="0" presStyleCnt="3">
        <dgm:presLayoutVars>
          <dgm:bulletEnabled val="1"/>
        </dgm:presLayoutVars>
      </dgm:prSet>
      <dgm:spPr/>
    </dgm:pt>
    <dgm:pt modelId="{E98FC5A2-5BBF-4552-B66E-63BDB703952F}" type="pres">
      <dgm:prSet presAssocID="{6F98E92A-5837-4857-A9BD-6095FD76E0C6}" presName="spacerL" presStyleCnt="0"/>
      <dgm:spPr/>
    </dgm:pt>
    <dgm:pt modelId="{E12BDED8-FD04-45BA-888B-9B1E81CF2947}" type="pres">
      <dgm:prSet presAssocID="{6F98E92A-5837-4857-A9BD-6095FD76E0C6}" presName="sibTrans" presStyleLbl="sibTrans2D1" presStyleIdx="0" presStyleCnt="2"/>
      <dgm:spPr>
        <a:prstGeom prst="mathDivide">
          <a:avLst/>
        </a:prstGeom>
      </dgm:spPr>
    </dgm:pt>
    <dgm:pt modelId="{11178E5C-B10D-4CDD-991B-8C1C0CE9B7B6}" type="pres">
      <dgm:prSet presAssocID="{6F98E92A-5837-4857-A9BD-6095FD76E0C6}" presName="spacerR" presStyleCnt="0"/>
      <dgm:spPr/>
    </dgm:pt>
    <dgm:pt modelId="{84CBF58F-BE58-4030-8066-CE84B8A4E359}" type="pres">
      <dgm:prSet presAssocID="{DA7C8F5E-65FB-4EC1-8E6D-3F20F668FC09}" presName="node" presStyleLbl="node1" presStyleIdx="1" presStyleCnt="3">
        <dgm:presLayoutVars>
          <dgm:bulletEnabled val="1"/>
        </dgm:presLayoutVars>
      </dgm:prSet>
      <dgm:spPr/>
    </dgm:pt>
    <dgm:pt modelId="{692A1CB6-0953-459D-AA1E-7A9A736A8BD2}" type="pres">
      <dgm:prSet presAssocID="{9E578225-91F7-413F-B111-80A428039D24}" presName="spacerL" presStyleCnt="0"/>
      <dgm:spPr/>
    </dgm:pt>
    <dgm:pt modelId="{1F0B09E1-24C1-46EA-9E48-960BD7769FE9}" type="pres">
      <dgm:prSet presAssocID="{9E578225-91F7-413F-B111-80A428039D24}" presName="sibTrans" presStyleLbl="sibTrans2D1" presStyleIdx="1" presStyleCnt="2"/>
      <dgm:spPr/>
    </dgm:pt>
    <dgm:pt modelId="{74E0D23B-5CA9-4150-9384-5C7E5E51F9FF}" type="pres">
      <dgm:prSet presAssocID="{9E578225-91F7-413F-B111-80A428039D24}" presName="spacerR" presStyleCnt="0"/>
      <dgm:spPr/>
    </dgm:pt>
    <dgm:pt modelId="{1CB1F353-3344-4CE5-8AA0-E7E7D81FC8BA}" type="pres">
      <dgm:prSet presAssocID="{2532924A-1EF7-4B59-9D9E-2E7CA2482CFA}" presName="node" presStyleLbl="node1" presStyleIdx="2" presStyleCnt="3" custLinFactX="8851" custLinFactNeighborX="100000" custLinFactNeighborY="490">
        <dgm:presLayoutVars>
          <dgm:bulletEnabled val="1"/>
        </dgm:presLayoutVars>
      </dgm:prSet>
      <dgm:spPr/>
    </dgm:pt>
  </dgm:ptLst>
  <dgm:cxnLst>
    <dgm:cxn modelId="{D56B5946-C192-462B-BB4E-03DEA13EAE0D}" type="presOf" srcId="{99290651-C9FF-4CCF-8E79-D1A3C68F4D3E}" destId="{A24E7251-E104-4859-87E7-13A399199A58}" srcOrd="0" destOrd="0" presId="urn:microsoft.com/office/officeart/2005/8/layout/equation1"/>
    <dgm:cxn modelId="{06F72976-A900-4A7B-B344-18CDCCB1916E}" type="presOf" srcId="{6F98E92A-5837-4857-A9BD-6095FD76E0C6}" destId="{E12BDED8-FD04-45BA-888B-9B1E81CF2947}" srcOrd="0" destOrd="0" presId="urn:microsoft.com/office/officeart/2005/8/layout/equation1"/>
    <dgm:cxn modelId="{BC1DAC76-6B2F-49DB-9369-C3ACAB16F25C}" type="presOf" srcId="{DA7C8F5E-65FB-4EC1-8E6D-3F20F668FC09}" destId="{84CBF58F-BE58-4030-8066-CE84B8A4E359}" srcOrd="0" destOrd="0" presId="urn:microsoft.com/office/officeart/2005/8/layout/equation1"/>
    <dgm:cxn modelId="{63ED43A3-6987-4CDD-A510-DC441D4DB874}" type="presOf" srcId="{F522B42C-B0D5-4B2A-9A47-BE30F7D4F918}" destId="{03A8E1DE-E4B4-4752-9A2C-2978A4358519}" srcOrd="0" destOrd="0" presId="urn:microsoft.com/office/officeart/2005/8/layout/equation1"/>
    <dgm:cxn modelId="{7A2934AD-8EAA-48A3-83C4-4377DD43BB26}" type="presOf" srcId="{9E578225-91F7-413F-B111-80A428039D24}" destId="{1F0B09E1-24C1-46EA-9E48-960BD7769FE9}" srcOrd="0" destOrd="0" presId="urn:microsoft.com/office/officeart/2005/8/layout/equation1"/>
    <dgm:cxn modelId="{A34DD4B8-5C59-4D05-9ED1-59827C6A1BCB}" type="presOf" srcId="{2532924A-1EF7-4B59-9D9E-2E7CA2482CFA}" destId="{1CB1F353-3344-4CE5-8AA0-E7E7D81FC8BA}" srcOrd="0" destOrd="0" presId="urn:microsoft.com/office/officeart/2005/8/layout/equation1"/>
    <dgm:cxn modelId="{3A9EAAB9-DAC2-4601-8AFE-8D1D41DEC6A1}" srcId="{F522B42C-B0D5-4B2A-9A47-BE30F7D4F918}" destId="{99290651-C9FF-4CCF-8E79-D1A3C68F4D3E}" srcOrd="0" destOrd="0" parTransId="{C64EF590-B821-468A-8F0E-4B9627C49090}" sibTransId="{6F98E92A-5837-4857-A9BD-6095FD76E0C6}"/>
    <dgm:cxn modelId="{1E58BFC8-9CCD-4811-8F61-52FAA1A85D13}" srcId="{F522B42C-B0D5-4B2A-9A47-BE30F7D4F918}" destId="{2532924A-1EF7-4B59-9D9E-2E7CA2482CFA}" srcOrd="2" destOrd="0" parTransId="{9BC6E680-1EFB-4061-A29B-77346FBE0DC0}" sibTransId="{161464DF-4D72-4BB0-9F4D-C35CA5EC8508}"/>
    <dgm:cxn modelId="{B45FA1F2-6639-4C24-AEC4-8A4080F718F7}" srcId="{F522B42C-B0D5-4B2A-9A47-BE30F7D4F918}" destId="{DA7C8F5E-65FB-4EC1-8E6D-3F20F668FC09}" srcOrd="1" destOrd="0" parTransId="{1F152807-834F-472F-B42C-BA5615CFDC67}" sibTransId="{9E578225-91F7-413F-B111-80A428039D24}"/>
    <dgm:cxn modelId="{B270FE76-662D-49FD-A979-CF0BB7517A10}" type="presParOf" srcId="{03A8E1DE-E4B4-4752-9A2C-2978A4358519}" destId="{A24E7251-E104-4859-87E7-13A399199A58}" srcOrd="0" destOrd="0" presId="urn:microsoft.com/office/officeart/2005/8/layout/equation1"/>
    <dgm:cxn modelId="{DAB43811-045D-4C04-B1AC-E57E87A2258A}" type="presParOf" srcId="{03A8E1DE-E4B4-4752-9A2C-2978A4358519}" destId="{E98FC5A2-5BBF-4552-B66E-63BDB703952F}" srcOrd="1" destOrd="0" presId="urn:microsoft.com/office/officeart/2005/8/layout/equation1"/>
    <dgm:cxn modelId="{801E74A3-95A0-4C7E-9833-DDE9CF4999CB}" type="presParOf" srcId="{03A8E1DE-E4B4-4752-9A2C-2978A4358519}" destId="{E12BDED8-FD04-45BA-888B-9B1E81CF2947}" srcOrd="2" destOrd="0" presId="urn:microsoft.com/office/officeart/2005/8/layout/equation1"/>
    <dgm:cxn modelId="{09F6EFF7-2136-44DD-A38C-630AFAC62888}" type="presParOf" srcId="{03A8E1DE-E4B4-4752-9A2C-2978A4358519}" destId="{11178E5C-B10D-4CDD-991B-8C1C0CE9B7B6}" srcOrd="3" destOrd="0" presId="urn:microsoft.com/office/officeart/2005/8/layout/equation1"/>
    <dgm:cxn modelId="{21EF13EC-C299-4FF7-915B-F0B89D00192E}" type="presParOf" srcId="{03A8E1DE-E4B4-4752-9A2C-2978A4358519}" destId="{84CBF58F-BE58-4030-8066-CE84B8A4E359}" srcOrd="4" destOrd="0" presId="urn:microsoft.com/office/officeart/2005/8/layout/equation1"/>
    <dgm:cxn modelId="{22BB5933-E323-44A9-B6C7-AE340BFDCAC2}" type="presParOf" srcId="{03A8E1DE-E4B4-4752-9A2C-2978A4358519}" destId="{692A1CB6-0953-459D-AA1E-7A9A736A8BD2}" srcOrd="5" destOrd="0" presId="urn:microsoft.com/office/officeart/2005/8/layout/equation1"/>
    <dgm:cxn modelId="{197B018D-F1BB-4728-8AA3-1852D5434C55}" type="presParOf" srcId="{03A8E1DE-E4B4-4752-9A2C-2978A4358519}" destId="{1F0B09E1-24C1-46EA-9E48-960BD7769FE9}" srcOrd="6" destOrd="0" presId="urn:microsoft.com/office/officeart/2005/8/layout/equation1"/>
    <dgm:cxn modelId="{542E2709-98DF-4ECC-9CCA-5E733312C8B1}" type="presParOf" srcId="{03A8E1DE-E4B4-4752-9A2C-2978A4358519}" destId="{74E0D23B-5CA9-4150-9384-5C7E5E51F9FF}" srcOrd="7" destOrd="0" presId="urn:microsoft.com/office/officeart/2005/8/layout/equation1"/>
    <dgm:cxn modelId="{DEF77ECA-6BCE-4CD3-A999-DC805444FBCA}" type="presParOf" srcId="{03A8E1DE-E4B4-4752-9A2C-2978A4358519}" destId="{1CB1F353-3344-4CE5-8AA0-E7E7D81FC8BA}" srcOrd="8" destOrd="0" presId="urn:microsoft.com/office/officeart/2005/8/layout/equati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22B42C-B0D5-4B2A-9A47-BE30F7D4F918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</dgm:pt>
    <dgm:pt modelId="{99290651-C9FF-4CCF-8E79-D1A3C68F4D3E}">
      <dgm:prSet phldrT="[Text]" custT="1"/>
      <dgm:spPr/>
      <dgm:t>
        <a:bodyPr/>
        <a:lstStyle/>
        <a:p>
          <a:r>
            <a:rPr lang="en-US" sz="1200" b="1">
              <a:solidFill>
                <a:schemeClr val="bg1"/>
              </a:solidFill>
            </a:rPr>
            <a:t>800 WS calls per minute</a:t>
          </a:r>
        </a:p>
      </dgm:t>
    </dgm:pt>
    <dgm:pt modelId="{C64EF590-B821-468A-8F0E-4B9627C49090}" type="parTrans" cxnId="{3A9EAAB9-DAC2-4601-8AFE-8D1D41DEC6A1}">
      <dgm:prSet/>
      <dgm:spPr/>
      <dgm:t>
        <a:bodyPr/>
        <a:lstStyle/>
        <a:p>
          <a:endParaRPr lang="en-US"/>
        </a:p>
      </dgm:t>
    </dgm:pt>
    <dgm:pt modelId="{6F98E92A-5837-4857-A9BD-6095FD76E0C6}" type="sibTrans" cxnId="{3A9EAAB9-DAC2-4601-8AFE-8D1D41DEC6A1}">
      <dgm:prSet/>
      <dgm:spPr/>
      <dgm:t>
        <a:bodyPr/>
        <a:lstStyle/>
        <a:p>
          <a:endParaRPr lang="en-US"/>
        </a:p>
      </dgm:t>
    </dgm:pt>
    <dgm:pt modelId="{DA7C8F5E-65FB-4EC1-8E6D-3F20F668FC09}">
      <dgm:prSet phldrT="[Text]" custT="1"/>
      <dgm:spPr/>
      <dgm:t>
        <a:bodyPr/>
        <a:lstStyle/>
        <a:p>
          <a:r>
            <a:rPr lang="en-US" sz="1200" b="1">
              <a:solidFill>
                <a:schemeClr val="bg1"/>
              </a:solidFill>
            </a:rPr>
            <a:t>129 WS calls per minute</a:t>
          </a:r>
          <a:endParaRPr lang="en-US" sz="1200">
            <a:solidFill>
              <a:schemeClr val="bg1"/>
            </a:solidFill>
          </a:endParaRPr>
        </a:p>
      </dgm:t>
    </dgm:pt>
    <dgm:pt modelId="{1F152807-834F-472F-B42C-BA5615CFDC67}" type="parTrans" cxnId="{B45FA1F2-6639-4C24-AEC4-8A4080F718F7}">
      <dgm:prSet/>
      <dgm:spPr/>
      <dgm:t>
        <a:bodyPr/>
        <a:lstStyle/>
        <a:p>
          <a:endParaRPr lang="en-US"/>
        </a:p>
      </dgm:t>
    </dgm:pt>
    <dgm:pt modelId="{9E578225-91F7-413F-B111-80A428039D24}" type="sibTrans" cxnId="{B45FA1F2-6639-4C24-AEC4-8A4080F718F7}">
      <dgm:prSet/>
      <dgm:spPr/>
      <dgm:t>
        <a:bodyPr/>
        <a:lstStyle/>
        <a:p>
          <a:endParaRPr lang="en-US"/>
        </a:p>
      </dgm:t>
    </dgm:pt>
    <dgm:pt modelId="{421468B5-D846-4ADE-9724-EB9D7C43D03B}" type="pres">
      <dgm:prSet presAssocID="{F522B42C-B0D5-4B2A-9A47-BE30F7D4F918}" presName="Name0" presStyleCnt="0">
        <dgm:presLayoutVars>
          <dgm:chMax val="7"/>
          <dgm:chPref val="5"/>
        </dgm:presLayoutVars>
      </dgm:prSet>
      <dgm:spPr/>
    </dgm:pt>
    <dgm:pt modelId="{084084F7-CFF0-43E9-8DD6-D05D8A4D44C9}" type="pres">
      <dgm:prSet presAssocID="{F522B42C-B0D5-4B2A-9A47-BE30F7D4F918}" presName="arrowNode" presStyleLbl="node1" presStyleIdx="0" presStyleCnt="1"/>
      <dgm:spPr/>
    </dgm:pt>
    <dgm:pt modelId="{B0156D13-3254-4CC2-BD2C-1ECF0D41546C}" type="pres">
      <dgm:prSet presAssocID="{99290651-C9FF-4CCF-8E79-D1A3C68F4D3E}" presName="txNode1" presStyleLbl="revTx" presStyleIdx="0" presStyleCnt="2">
        <dgm:presLayoutVars>
          <dgm:bulletEnabled val="1"/>
        </dgm:presLayoutVars>
      </dgm:prSet>
      <dgm:spPr/>
    </dgm:pt>
    <dgm:pt modelId="{31A0E24B-82F8-473A-A3E9-D77B9E362E80}" type="pres">
      <dgm:prSet presAssocID="{DA7C8F5E-65FB-4EC1-8E6D-3F20F668FC09}" presName="txNode2" presStyleLbl="revTx" presStyleIdx="1" presStyleCnt="2">
        <dgm:presLayoutVars>
          <dgm:bulletEnabled val="1"/>
        </dgm:presLayoutVars>
      </dgm:prSet>
      <dgm:spPr/>
    </dgm:pt>
  </dgm:ptLst>
  <dgm:cxnLst>
    <dgm:cxn modelId="{8E601D59-0642-44CE-ADC8-849C6A86A5BD}" type="presOf" srcId="{F522B42C-B0D5-4B2A-9A47-BE30F7D4F918}" destId="{421468B5-D846-4ADE-9724-EB9D7C43D03B}" srcOrd="0" destOrd="0" presId="urn:microsoft.com/office/officeart/2009/3/layout/DescendingProcess"/>
    <dgm:cxn modelId="{FF95EDB3-8546-4849-BAA0-A357D79A5402}" type="presOf" srcId="{99290651-C9FF-4CCF-8E79-D1A3C68F4D3E}" destId="{B0156D13-3254-4CC2-BD2C-1ECF0D41546C}" srcOrd="0" destOrd="0" presId="urn:microsoft.com/office/officeart/2009/3/layout/DescendingProcess"/>
    <dgm:cxn modelId="{3A9EAAB9-DAC2-4601-8AFE-8D1D41DEC6A1}" srcId="{F522B42C-B0D5-4B2A-9A47-BE30F7D4F918}" destId="{99290651-C9FF-4CCF-8E79-D1A3C68F4D3E}" srcOrd="0" destOrd="0" parTransId="{C64EF590-B821-468A-8F0E-4B9627C49090}" sibTransId="{6F98E92A-5837-4857-A9BD-6095FD76E0C6}"/>
    <dgm:cxn modelId="{B45FA1F2-6639-4C24-AEC4-8A4080F718F7}" srcId="{F522B42C-B0D5-4B2A-9A47-BE30F7D4F918}" destId="{DA7C8F5E-65FB-4EC1-8E6D-3F20F668FC09}" srcOrd="1" destOrd="0" parTransId="{1F152807-834F-472F-B42C-BA5615CFDC67}" sibTransId="{9E578225-91F7-413F-B111-80A428039D24}"/>
    <dgm:cxn modelId="{E1A334FC-ED03-4B22-8D5B-CC8C957EC63E}" type="presOf" srcId="{DA7C8F5E-65FB-4EC1-8E6D-3F20F668FC09}" destId="{31A0E24B-82F8-473A-A3E9-D77B9E362E80}" srcOrd="0" destOrd="0" presId="urn:microsoft.com/office/officeart/2009/3/layout/DescendingProcess"/>
    <dgm:cxn modelId="{E7F923A7-6600-4FDE-B10E-5F6E20D7A2B7}" type="presParOf" srcId="{421468B5-D846-4ADE-9724-EB9D7C43D03B}" destId="{084084F7-CFF0-43E9-8DD6-D05D8A4D44C9}" srcOrd="0" destOrd="0" presId="urn:microsoft.com/office/officeart/2009/3/layout/DescendingProcess"/>
    <dgm:cxn modelId="{A943E8C6-FD71-49C6-A2B0-372CD3A5DA6E}" type="presParOf" srcId="{421468B5-D846-4ADE-9724-EB9D7C43D03B}" destId="{B0156D13-3254-4CC2-BD2C-1ECF0D41546C}" srcOrd="1" destOrd="0" presId="urn:microsoft.com/office/officeart/2009/3/layout/DescendingProcess"/>
    <dgm:cxn modelId="{0B682F69-A675-474F-A913-6811D4CD1A71}" type="presParOf" srcId="{421468B5-D846-4ADE-9724-EB9D7C43D03B}" destId="{31A0E24B-82F8-473A-A3E9-D77B9E362E80}" srcOrd="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5B674E-1789-404B-8A5D-9E6F8ED031D7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A891B5-0A36-4F96-9FC4-187580CE00B8}">
      <dgm:prSet/>
      <dgm:spPr/>
      <dgm:t>
        <a:bodyPr/>
        <a:lstStyle/>
        <a:p>
          <a:r>
            <a:rPr lang="en-US" b="0" i="0"/>
            <a:t>#</a:t>
          </a:r>
          <a:r>
            <a:rPr lang="en-US" b="0" i="0">
              <a:latin typeface="Calibri Light" panose="020F0302020204030204"/>
            </a:rPr>
            <a:t>POS</a:t>
          </a:r>
          <a:r>
            <a:rPr lang="en-US" b="0" i="0"/>
            <a:t>: </a:t>
          </a:r>
          <a:r>
            <a:rPr lang="en-US" b="1" i="0"/>
            <a:t>100</a:t>
          </a:r>
          <a:br>
            <a:rPr lang="en-US" b="0" i="0"/>
          </a:br>
          <a:r>
            <a:rPr lang="en-US" b="1" i="0"/>
            <a:t>Fully Online</a:t>
          </a:r>
          <a:endParaRPr lang="en-US" b="1"/>
        </a:p>
      </dgm:t>
    </dgm:pt>
    <dgm:pt modelId="{D9C99182-4989-4226-A223-8DB547AD01D9}" type="parTrans" cxnId="{32E50380-8F18-49DE-BF7B-0C8606946D19}">
      <dgm:prSet/>
      <dgm:spPr/>
      <dgm:t>
        <a:bodyPr/>
        <a:lstStyle/>
        <a:p>
          <a:endParaRPr lang="en-US"/>
        </a:p>
      </dgm:t>
    </dgm:pt>
    <dgm:pt modelId="{368D6C37-8FF2-4731-B7BF-CB14703D31DF}" type="sibTrans" cxnId="{32E50380-8F18-49DE-BF7B-0C8606946D19}">
      <dgm:prSet/>
      <dgm:spPr/>
      <dgm:t>
        <a:bodyPr/>
        <a:lstStyle/>
        <a:p>
          <a:endParaRPr lang="en-US"/>
        </a:p>
      </dgm:t>
    </dgm:pt>
    <dgm:pt modelId="{78BEE02E-2D15-42A0-B533-D3B6D715A1DC}">
      <dgm:prSet custT="1"/>
      <dgm:spPr/>
      <dgm:t>
        <a:bodyPr/>
        <a:lstStyle/>
        <a:p>
          <a:r>
            <a:rPr lang="en-US" sz="2800"/>
            <a:t>Coffee Shop</a:t>
          </a:r>
        </a:p>
      </dgm:t>
    </dgm:pt>
    <dgm:pt modelId="{820D6565-05D8-45F5-BC0E-B06F1A1B000E}" type="parTrans" cxnId="{B84A165B-DA11-48BA-9F4C-3698C717BFC8}">
      <dgm:prSet/>
      <dgm:spPr/>
      <dgm:t>
        <a:bodyPr/>
        <a:lstStyle/>
        <a:p>
          <a:endParaRPr lang="en-US"/>
        </a:p>
      </dgm:t>
    </dgm:pt>
    <dgm:pt modelId="{BE4F66B6-3213-47DF-BCE7-674D809C640E}" type="sibTrans" cxnId="{B84A165B-DA11-48BA-9F4C-3698C717BFC8}">
      <dgm:prSet/>
      <dgm:spPr/>
      <dgm:t>
        <a:bodyPr/>
        <a:lstStyle/>
        <a:p>
          <a:endParaRPr lang="en-US"/>
        </a:p>
      </dgm:t>
    </dgm:pt>
    <dgm:pt modelId="{B93CBD6F-EB1E-4F92-B507-7508714EB316}">
      <dgm:prSet/>
      <dgm:spPr/>
      <dgm:t>
        <a:bodyPr/>
        <a:lstStyle/>
        <a:p>
          <a:r>
            <a:rPr lang="en-US"/>
            <a:t>No Data Replication</a:t>
          </a:r>
        </a:p>
      </dgm:t>
    </dgm:pt>
    <dgm:pt modelId="{C67A529D-CA0A-4DFA-9A53-8F27018C3B13}" type="parTrans" cxnId="{C283C963-8BEC-4A83-BCC3-D6310A9438B9}">
      <dgm:prSet/>
      <dgm:spPr/>
      <dgm:t>
        <a:bodyPr/>
        <a:lstStyle/>
        <a:p>
          <a:endParaRPr lang="en-US"/>
        </a:p>
      </dgm:t>
    </dgm:pt>
    <dgm:pt modelId="{8C2BF3AC-1ABD-466D-94CE-FF9D36814C18}" type="sibTrans" cxnId="{C283C963-8BEC-4A83-BCC3-D6310A9438B9}">
      <dgm:prSet/>
      <dgm:spPr/>
      <dgm:t>
        <a:bodyPr/>
        <a:lstStyle/>
        <a:p>
          <a:endParaRPr lang="en-US"/>
        </a:p>
      </dgm:t>
    </dgm:pt>
    <dgm:pt modelId="{94B8E78F-59E9-4CF8-A8C6-B747461229EC}" type="pres">
      <dgm:prSet presAssocID="{445B674E-1789-404B-8A5D-9E6F8ED031D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238BF7B-0DBC-426F-8C6A-4FB2763BF8A5}" type="pres">
      <dgm:prSet presAssocID="{A5A891B5-0A36-4F96-9FC4-187580CE00B8}" presName="Parent" presStyleLbl="node0" presStyleIdx="0" presStyleCnt="1">
        <dgm:presLayoutVars>
          <dgm:chMax val="6"/>
          <dgm:chPref val="6"/>
        </dgm:presLayoutVars>
      </dgm:prSet>
      <dgm:spPr/>
    </dgm:pt>
    <dgm:pt modelId="{0293CEB7-AF94-4D8D-AF1C-C6DC69270A92}" type="pres">
      <dgm:prSet presAssocID="{78BEE02E-2D15-42A0-B533-D3B6D715A1DC}" presName="Accent1" presStyleCnt="0"/>
      <dgm:spPr/>
    </dgm:pt>
    <dgm:pt modelId="{0A2DE6B2-7E97-46C1-AB86-B518EB43D99A}" type="pres">
      <dgm:prSet presAssocID="{78BEE02E-2D15-42A0-B533-D3B6D715A1DC}" presName="Accent" presStyleLbl="bgShp" presStyleIdx="0" presStyleCnt="2"/>
      <dgm:spPr/>
    </dgm:pt>
    <dgm:pt modelId="{E24281E0-B747-4458-8246-A7826DB4AD7F}" type="pres">
      <dgm:prSet presAssocID="{78BEE02E-2D15-42A0-B533-D3B6D715A1DC}" presName="Child1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67A0719B-AB43-44C2-BC36-629AA24F2B7A}" type="pres">
      <dgm:prSet presAssocID="{B93CBD6F-EB1E-4F92-B507-7508714EB316}" presName="Accent2" presStyleCnt="0"/>
      <dgm:spPr/>
    </dgm:pt>
    <dgm:pt modelId="{9AF19AE0-49C2-42F4-869D-E1AC96FD8D30}" type="pres">
      <dgm:prSet presAssocID="{B93CBD6F-EB1E-4F92-B507-7508714EB316}" presName="Accent" presStyleLbl="bgShp" presStyleIdx="1" presStyleCnt="2"/>
      <dgm:spPr/>
    </dgm:pt>
    <dgm:pt modelId="{F56F21B6-9778-4F3E-BDF9-4D50A0AE82BA}" type="pres">
      <dgm:prSet presAssocID="{B93CBD6F-EB1E-4F92-B507-7508714EB316}" presName="Child2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4A165B-DA11-48BA-9F4C-3698C717BFC8}" srcId="{A5A891B5-0A36-4F96-9FC4-187580CE00B8}" destId="{78BEE02E-2D15-42A0-B533-D3B6D715A1DC}" srcOrd="0" destOrd="0" parTransId="{820D6565-05D8-45F5-BC0E-B06F1A1B000E}" sibTransId="{BE4F66B6-3213-47DF-BCE7-674D809C640E}"/>
    <dgm:cxn modelId="{C283C963-8BEC-4A83-BCC3-D6310A9438B9}" srcId="{A5A891B5-0A36-4F96-9FC4-187580CE00B8}" destId="{B93CBD6F-EB1E-4F92-B507-7508714EB316}" srcOrd="1" destOrd="0" parTransId="{C67A529D-CA0A-4DFA-9A53-8F27018C3B13}" sibTransId="{8C2BF3AC-1ABD-466D-94CE-FF9D36814C18}"/>
    <dgm:cxn modelId="{E7603564-8D9E-4188-9993-0B00EDEBDC1C}" type="presOf" srcId="{A5A891B5-0A36-4F96-9FC4-187580CE00B8}" destId="{8238BF7B-0DBC-426F-8C6A-4FB2763BF8A5}" srcOrd="0" destOrd="0" presId="urn:microsoft.com/office/officeart/2011/layout/HexagonRadial"/>
    <dgm:cxn modelId="{2D9CF567-D41C-48A8-98C3-444F5EC65869}" type="presOf" srcId="{78BEE02E-2D15-42A0-B533-D3B6D715A1DC}" destId="{E24281E0-B747-4458-8246-A7826DB4AD7F}" srcOrd="0" destOrd="0" presId="urn:microsoft.com/office/officeart/2011/layout/HexagonRadial"/>
    <dgm:cxn modelId="{F2748F73-332F-4968-9FF9-FE9605456733}" type="presOf" srcId="{B93CBD6F-EB1E-4F92-B507-7508714EB316}" destId="{F56F21B6-9778-4F3E-BDF9-4D50A0AE82BA}" srcOrd="0" destOrd="0" presId="urn:microsoft.com/office/officeart/2011/layout/HexagonRadial"/>
    <dgm:cxn modelId="{449D8E7E-3D5A-4AE8-BEE2-1372DA89325C}" type="presOf" srcId="{445B674E-1789-404B-8A5D-9E6F8ED031D7}" destId="{94B8E78F-59E9-4CF8-A8C6-B747461229EC}" srcOrd="0" destOrd="0" presId="urn:microsoft.com/office/officeart/2011/layout/HexagonRadial"/>
    <dgm:cxn modelId="{32E50380-8F18-49DE-BF7B-0C8606946D19}" srcId="{445B674E-1789-404B-8A5D-9E6F8ED031D7}" destId="{A5A891B5-0A36-4F96-9FC4-187580CE00B8}" srcOrd="0" destOrd="0" parTransId="{D9C99182-4989-4226-A223-8DB547AD01D9}" sibTransId="{368D6C37-8FF2-4731-B7BF-CB14703D31DF}"/>
    <dgm:cxn modelId="{4940FB1C-E2E0-4374-9FFB-151F6A00C366}" type="presParOf" srcId="{94B8E78F-59E9-4CF8-A8C6-B747461229EC}" destId="{8238BF7B-0DBC-426F-8C6A-4FB2763BF8A5}" srcOrd="0" destOrd="0" presId="urn:microsoft.com/office/officeart/2011/layout/HexagonRadial"/>
    <dgm:cxn modelId="{661996EC-602F-4DFC-8218-0151EECF51B8}" type="presParOf" srcId="{94B8E78F-59E9-4CF8-A8C6-B747461229EC}" destId="{0293CEB7-AF94-4D8D-AF1C-C6DC69270A92}" srcOrd="1" destOrd="0" presId="urn:microsoft.com/office/officeart/2011/layout/HexagonRadial"/>
    <dgm:cxn modelId="{00C4D32F-2B69-4613-9232-8319BDDE8FC2}" type="presParOf" srcId="{0293CEB7-AF94-4D8D-AF1C-C6DC69270A92}" destId="{0A2DE6B2-7E97-46C1-AB86-B518EB43D99A}" srcOrd="0" destOrd="0" presId="urn:microsoft.com/office/officeart/2011/layout/HexagonRadial"/>
    <dgm:cxn modelId="{C09EFB64-DEE8-4D4F-9FE5-36699B58A4DF}" type="presParOf" srcId="{94B8E78F-59E9-4CF8-A8C6-B747461229EC}" destId="{E24281E0-B747-4458-8246-A7826DB4AD7F}" srcOrd="2" destOrd="0" presId="urn:microsoft.com/office/officeart/2011/layout/HexagonRadial"/>
    <dgm:cxn modelId="{ED3F5C95-A64E-4CC3-9190-45DC4A2F7C16}" type="presParOf" srcId="{94B8E78F-59E9-4CF8-A8C6-B747461229EC}" destId="{67A0719B-AB43-44C2-BC36-629AA24F2B7A}" srcOrd="3" destOrd="0" presId="urn:microsoft.com/office/officeart/2011/layout/HexagonRadial"/>
    <dgm:cxn modelId="{49F4B371-DF6D-4E83-A306-694AFDE702E7}" type="presParOf" srcId="{67A0719B-AB43-44C2-BC36-629AA24F2B7A}" destId="{9AF19AE0-49C2-42F4-869D-E1AC96FD8D30}" srcOrd="0" destOrd="0" presId="urn:microsoft.com/office/officeart/2011/layout/HexagonRadial"/>
    <dgm:cxn modelId="{421D0C08-07A2-4192-902E-2F515CE21335}" type="presParOf" srcId="{94B8E78F-59E9-4CF8-A8C6-B747461229EC}" destId="{F56F21B6-9778-4F3E-BDF9-4D50A0AE82BA}" srcOrd="4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8BF7B-0DBC-426F-8C6A-4FB2763BF8A5}">
      <dsp:nvSpPr>
        <dsp:cNvPr id="0" name=""/>
        <dsp:cNvSpPr/>
      </dsp:nvSpPr>
      <dsp:spPr>
        <a:xfrm>
          <a:off x="498196" y="781712"/>
          <a:ext cx="2229297" cy="19282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# </a:t>
          </a:r>
          <a:r>
            <a:rPr lang="en-US" sz="2900" kern="1200">
              <a:latin typeface="Calibri Light" panose="020F0302020204030204"/>
            </a:rPr>
            <a:t>POS</a:t>
          </a:r>
          <a:r>
            <a:rPr lang="en-US" sz="2900" kern="1200"/>
            <a:t>: </a:t>
          </a:r>
          <a:r>
            <a:rPr lang="en-US" sz="2900" b="1" kern="1200"/>
            <a:t>120</a:t>
          </a:r>
          <a:r>
            <a:rPr lang="en-US" sz="2900" kern="1200"/>
            <a:t> </a:t>
          </a:r>
          <a:r>
            <a:rPr lang="en-US" sz="2900" b="1" kern="1200"/>
            <a:t>Fully Online</a:t>
          </a:r>
        </a:p>
      </dsp:txBody>
      <dsp:txXfrm>
        <a:off x="867606" y="1101240"/>
        <a:ext cx="1490477" cy="1289215"/>
      </dsp:txXfrm>
    </dsp:sp>
    <dsp:sp modelId="{9AF19AE0-49C2-42F4-869D-E1AC96FD8D30}">
      <dsp:nvSpPr>
        <dsp:cNvPr id="0" name=""/>
        <dsp:cNvSpPr/>
      </dsp:nvSpPr>
      <dsp:spPr>
        <a:xfrm>
          <a:off x="2875792" y="1213941"/>
          <a:ext cx="841223" cy="72480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281E0-B747-4458-8246-A7826DB4AD7F}">
      <dsp:nvSpPr>
        <dsp:cNvPr id="0" name=""/>
        <dsp:cNvSpPr/>
      </dsp:nvSpPr>
      <dsp:spPr>
        <a:xfrm>
          <a:off x="2378992" y="0"/>
          <a:ext cx="1826666" cy="158053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Calibri Light" panose="020F0302020204030204"/>
            </a:rPr>
            <a:t>Retail</a:t>
          </a:r>
          <a:r>
            <a:rPr lang="en-US" sz="2000" kern="1200">
              <a:latin typeface="Calibri Light" panose="020F0302020204030204"/>
            </a:rPr>
            <a:t> Low Volume</a:t>
          </a:r>
          <a:endParaRPr lang="en-US" sz="2000" kern="1200"/>
        </a:p>
      </dsp:txBody>
      <dsp:txXfrm>
        <a:off x="2681734" y="261949"/>
        <a:ext cx="1221182" cy="1056635"/>
      </dsp:txXfrm>
    </dsp:sp>
    <dsp:sp modelId="{F56F21B6-9778-4F3E-BDF9-4D50A0AE82BA}">
      <dsp:nvSpPr>
        <dsp:cNvPr id="0" name=""/>
        <dsp:cNvSpPr/>
      </dsp:nvSpPr>
      <dsp:spPr>
        <a:xfrm>
          <a:off x="2378992" y="1910814"/>
          <a:ext cx="1826666" cy="158053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No Data Replication</a:t>
          </a:r>
        </a:p>
      </dsp:txBody>
      <dsp:txXfrm>
        <a:off x="2681734" y="2172763"/>
        <a:ext cx="1221182" cy="10566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8BF7B-0DBC-426F-8C6A-4FB2763BF8A5}">
      <dsp:nvSpPr>
        <dsp:cNvPr id="0" name=""/>
        <dsp:cNvSpPr/>
      </dsp:nvSpPr>
      <dsp:spPr>
        <a:xfrm>
          <a:off x="1111272" y="657638"/>
          <a:ext cx="1875564" cy="1622124"/>
        </a:xfrm>
        <a:prstGeom prst="hexagon">
          <a:avLst>
            <a:gd name="adj" fmla="val 28570"/>
            <a:gd name="vf" fmla="val 115470"/>
          </a:avLst>
        </a:prstGeom>
        <a:solidFill>
          <a:srgbClr val="D3A0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Segoe UI" panose="020B0502040204020203" pitchFamily="34" charset="0"/>
              <a:cs typeface="Segoe UI" panose="020B0502040204020203" pitchFamily="34" charset="0"/>
            </a:rPr>
            <a:t>Retail Low Volume</a:t>
          </a:r>
          <a:endParaRPr lang="en-US" sz="20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422049" y="926421"/>
        <a:ext cx="1254010" cy="1084558"/>
      </dsp:txXfrm>
    </dsp:sp>
    <dsp:sp modelId="{9AF19AE0-49C2-42F4-869D-E1AC96FD8D30}">
      <dsp:nvSpPr>
        <dsp:cNvPr id="0" name=""/>
        <dsp:cNvSpPr/>
      </dsp:nvSpPr>
      <dsp:spPr>
        <a:xfrm>
          <a:off x="3111603" y="1021198"/>
          <a:ext cx="707742" cy="60956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ABDAB-56FC-4253-8D2A-7AFAA5264692}">
      <dsp:nvSpPr>
        <dsp:cNvPr id="0" name=""/>
        <dsp:cNvSpPr/>
      </dsp:nvSpPr>
      <dsp:spPr>
        <a:xfrm>
          <a:off x="2693633" y="0"/>
          <a:ext cx="1536820" cy="1329548"/>
        </a:xfrm>
        <a:prstGeom prst="hexagon">
          <a:avLst>
            <a:gd name="adj" fmla="val 28570"/>
            <a:gd name="vf" fmla="val 115470"/>
          </a:avLst>
        </a:prstGeom>
        <a:solidFill>
          <a:srgbClr val="D3A0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Segoe UI" panose="020B0502040204020203" pitchFamily="34" charset="0"/>
              <a:cs typeface="Segoe UI" panose="020B0502040204020203" pitchFamily="34" charset="0"/>
            </a:rPr>
            <a:t>HO</a:t>
          </a: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 on-premises in NAV 2016</a:t>
          </a:r>
        </a:p>
      </dsp:txBody>
      <dsp:txXfrm>
        <a:off x="2948319" y="220336"/>
        <a:ext cx="1027448" cy="888876"/>
      </dsp:txXfrm>
    </dsp:sp>
    <dsp:sp modelId="{FD7ABD5D-10D8-4041-B44D-9126F214D4BF}">
      <dsp:nvSpPr>
        <dsp:cNvPr id="0" name=""/>
        <dsp:cNvSpPr/>
      </dsp:nvSpPr>
      <dsp:spPr>
        <a:xfrm>
          <a:off x="2537673" y="2307931"/>
          <a:ext cx="707742" cy="60956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4D583-46BC-4A73-8FB2-91BDBEAE5563}">
      <dsp:nvSpPr>
        <dsp:cNvPr id="0" name=""/>
        <dsp:cNvSpPr/>
      </dsp:nvSpPr>
      <dsp:spPr>
        <a:xfrm>
          <a:off x="2693633" y="1607477"/>
          <a:ext cx="1536820" cy="1329548"/>
        </a:xfrm>
        <a:prstGeom prst="hexagon">
          <a:avLst>
            <a:gd name="adj" fmla="val 28570"/>
            <a:gd name="vf" fmla="val 115470"/>
          </a:avLst>
        </a:prstGeom>
        <a:solidFill>
          <a:srgbClr val="D3A0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Segoe UI" panose="020B0502040204020203" pitchFamily="34" charset="0"/>
              <a:cs typeface="Segoe UI" panose="020B0502040204020203" pitchFamily="34" charset="0"/>
            </a:rPr>
            <a:t>Data Replication</a:t>
          </a:r>
        </a:p>
      </dsp:txBody>
      <dsp:txXfrm>
        <a:off x="2948319" y="1827813"/>
        <a:ext cx="1027448" cy="888876"/>
      </dsp:txXfrm>
    </dsp:sp>
    <dsp:sp modelId="{AB29C14F-543A-4BDF-9FE8-D031F4039EEB}">
      <dsp:nvSpPr>
        <dsp:cNvPr id="0" name=""/>
        <dsp:cNvSpPr/>
      </dsp:nvSpPr>
      <dsp:spPr>
        <a:xfrm>
          <a:off x="1284074" y="2426239"/>
          <a:ext cx="1536820" cy="1329548"/>
        </a:xfrm>
        <a:prstGeom prst="hexagon">
          <a:avLst>
            <a:gd name="adj" fmla="val 28570"/>
            <a:gd name="vf" fmla="val 115470"/>
          </a:avLst>
        </a:prstGeom>
        <a:solidFill>
          <a:srgbClr val="D3A0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Segoe UI" panose="020B0502040204020203" pitchFamily="34" charset="0"/>
              <a:cs typeface="Segoe UI" panose="020B0502040204020203" pitchFamily="34" charset="0"/>
            </a:rPr>
            <a:t># POS: </a:t>
          </a:r>
          <a:r>
            <a:rPr lang="en-US" sz="2400" b="1" kern="1200">
              <a:latin typeface="Segoe UI" panose="020B0502040204020203" pitchFamily="34" charset="0"/>
              <a:cs typeface="Segoe UI" panose="020B0502040204020203" pitchFamily="34" charset="0"/>
            </a:rPr>
            <a:t>2</a:t>
          </a:r>
          <a:r>
            <a:rPr lang="en-US" sz="1800" kern="1200">
              <a:latin typeface="Segoe UI" panose="020B0502040204020203" pitchFamily="34" charset="0"/>
              <a:cs typeface="Segoe UI" panose="020B0502040204020203" pitchFamily="34" charset="0"/>
            </a:rPr>
            <a:t> Online</a:t>
          </a:r>
        </a:p>
      </dsp:txBody>
      <dsp:txXfrm>
        <a:off x="1538760" y="2646575"/>
        <a:ext cx="1027448" cy="888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AFD16-DD85-4C60-B082-8016F8FE4BFA}">
      <dsp:nvSpPr>
        <dsp:cNvPr id="0" name=""/>
        <dsp:cNvSpPr/>
      </dsp:nvSpPr>
      <dsp:spPr>
        <a:xfrm>
          <a:off x="0" y="0"/>
          <a:ext cx="5053460" cy="1800000"/>
        </a:xfrm>
        <a:prstGeom prst="rightArrow">
          <a:avLst/>
        </a:prstGeom>
        <a:solidFill>
          <a:srgbClr val="6057C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191C9-2EAD-4004-8648-A462F3331E59}">
      <dsp:nvSpPr>
        <dsp:cNvPr id="0" name=""/>
        <dsp:cNvSpPr/>
      </dsp:nvSpPr>
      <dsp:spPr>
        <a:xfrm>
          <a:off x="2853731" y="477875"/>
          <a:ext cx="1735790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/>
              </a:solidFill>
            </a:rPr>
            <a:t>Results in a </a:t>
          </a:r>
          <a:r>
            <a:rPr lang="en-US" sz="1200" b="1" kern="1200">
              <a:solidFill>
                <a:schemeClr val="bg1"/>
              </a:solidFill>
            </a:rPr>
            <a:t>huge amount </a:t>
          </a:r>
          <a:r>
            <a:rPr lang="en-US" sz="1200" kern="1200">
              <a:solidFill>
                <a:schemeClr val="bg1"/>
              </a:solidFill>
            </a:rPr>
            <a:t>of Web </a:t>
          </a:r>
          <a:r>
            <a:rPr lang="en-US" sz="1200" kern="1200">
              <a:solidFill>
                <a:schemeClr val="bg1"/>
              </a:solidFill>
              <a:latin typeface="Calibri Light" panose="020F0302020204030204"/>
            </a:rPr>
            <a:t>Service</a:t>
          </a:r>
          <a:r>
            <a:rPr lang="en-US" sz="1200" kern="1200">
              <a:solidFill>
                <a:schemeClr val="bg1"/>
              </a:solidFill>
            </a:rPr>
            <a:t> calls</a:t>
          </a:r>
          <a:br>
            <a:rPr lang="en-US" sz="1200" kern="1200">
              <a:solidFill>
                <a:schemeClr val="bg1"/>
              </a:solidFill>
            </a:rPr>
          </a:br>
          <a:r>
            <a:rPr lang="en-US" sz="1200" kern="1200">
              <a:solidFill>
                <a:schemeClr val="bg1"/>
              </a:solidFill>
            </a:rPr>
            <a:t>(in 1 min)</a:t>
          </a:r>
        </a:p>
      </dsp:txBody>
      <dsp:txXfrm>
        <a:off x="2853731" y="477875"/>
        <a:ext cx="1735790" cy="900000"/>
      </dsp:txXfrm>
    </dsp:sp>
    <dsp:sp modelId="{D69DEC9A-890F-49C0-A070-A671CA3427CB}">
      <dsp:nvSpPr>
        <dsp:cNvPr id="0" name=""/>
        <dsp:cNvSpPr/>
      </dsp:nvSpPr>
      <dsp:spPr>
        <a:xfrm>
          <a:off x="1629353" y="477875"/>
          <a:ext cx="1020315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1"/>
              </a:solidFill>
            </a:rPr>
            <a:t>Batch Size </a:t>
          </a:r>
          <a:r>
            <a:rPr lang="en-US" sz="1200" kern="1200">
              <a:solidFill>
                <a:schemeClr val="bg1"/>
              </a:solidFill>
            </a:rPr>
            <a:t>in Data Director set to</a:t>
          </a:r>
        </a:p>
      </dsp:txBody>
      <dsp:txXfrm>
        <a:off x="1629353" y="477875"/>
        <a:ext cx="1020315" cy="900000"/>
      </dsp:txXfrm>
    </dsp:sp>
    <dsp:sp modelId="{6381D15F-4066-4EC4-9EBF-679C61DA469A}">
      <dsp:nvSpPr>
        <dsp:cNvPr id="0" name=""/>
        <dsp:cNvSpPr/>
      </dsp:nvSpPr>
      <dsp:spPr>
        <a:xfrm>
          <a:off x="404974" y="477875"/>
          <a:ext cx="1020315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1"/>
              </a:solidFill>
            </a:rPr>
            <a:t>LSC Item/Special Group Link</a:t>
          </a:r>
        </a:p>
      </dsp:txBody>
      <dsp:txXfrm>
        <a:off x="404974" y="477875"/>
        <a:ext cx="1020315" cy="90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E7251-E104-4859-87E7-13A399199A58}">
      <dsp:nvSpPr>
        <dsp:cNvPr id="0" name=""/>
        <dsp:cNvSpPr/>
      </dsp:nvSpPr>
      <dsp:spPr>
        <a:xfrm>
          <a:off x="721" y="283503"/>
          <a:ext cx="956229" cy="956229"/>
        </a:xfrm>
        <a:prstGeom prst="ellipse">
          <a:avLst/>
        </a:prstGeom>
        <a:solidFill>
          <a:srgbClr val="6057C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80k</a:t>
          </a:r>
          <a:r>
            <a:rPr lang="en-US" sz="1050" b="1" kern="1200">
              <a:solidFill>
                <a:schemeClr val="bg1"/>
              </a:solidFill>
            </a:rPr>
            <a:t> </a:t>
          </a:r>
          <a:r>
            <a:rPr lang="en-US" sz="1600" b="1" kern="1200">
              <a:solidFill>
                <a:schemeClr val="bg1"/>
              </a:solidFill>
            </a:rPr>
            <a:t>records</a:t>
          </a:r>
          <a:endParaRPr lang="en-US" sz="1050" b="1" kern="1200">
            <a:solidFill>
              <a:schemeClr val="bg1"/>
            </a:solidFill>
          </a:endParaRPr>
        </a:p>
      </dsp:txBody>
      <dsp:txXfrm>
        <a:off x="140757" y="423539"/>
        <a:ext cx="676157" cy="676157"/>
      </dsp:txXfrm>
    </dsp:sp>
    <dsp:sp modelId="{E12BDED8-FD04-45BA-888B-9B1E81CF2947}">
      <dsp:nvSpPr>
        <dsp:cNvPr id="0" name=""/>
        <dsp:cNvSpPr/>
      </dsp:nvSpPr>
      <dsp:spPr>
        <a:xfrm>
          <a:off x="1034596" y="484311"/>
          <a:ext cx="554613" cy="554613"/>
        </a:xfrm>
        <a:prstGeom prst="mathDivide">
          <a:avLst/>
        </a:prstGeom>
        <a:solidFill>
          <a:srgbClr val="6057C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108110" y="696395"/>
        <a:ext cx="407585" cy="130445"/>
      </dsp:txXfrm>
    </dsp:sp>
    <dsp:sp modelId="{84CBF58F-BE58-4030-8066-CE84B8A4E359}">
      <dsp:nvSpPr>
        <dsp:cNvPr id="0" name=""/>
        <dsp:cNvSpPr/>
      </dsp:nvSpPr>
      <dsp:spPr>
        <a:xfrm>
          <a:off x="1666855" y="283503"/>
          <a:ext cx="956229" cy="956229"/>
        </a:xfrm>
        <a:prstGeom prst="ellipse">
          <a:avLst/>
        </a:prstGeom>
        <a:solidFill>
          <a:srgbClr val="6057C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100</a:t>
          </a:r>
          <a:endParaRPr lang="en-US" sz="1100" b="1" kern="1200">
            <a:solidFill>
              <a:schemeClr val="bg1"/>
            </a:solidFill>
          </a:endParaRPr>
        </a:p>
      </dsp:txBody>
      <dsp:txXfrm>
        <a:off x="1806891" y="423539"/>
        <a:ext cx="676157" cy="676157"/>
      </dsp:txXfrm>
    </dsp:sp>
    <dsp:sp modelId="{1F0B09E1-24C1-46EA-9E48-960BD7769FE9}">
      <dsp:nvSpPr>
        <dsp:cNvPr id="0" name=""/>
        <dsp:cNvSpPr/>
      </dsp:nvSpPr>
      <dsp:spPr>
        <a:xfrm>
          <a:off x="2700731" y="484311"/>
          <a:ext cx="554613" cy="554613"/>
        </a:xfrm>
        <a:prstGeom prst="mathEqual">
          <a:avLst/>
        </a:prstGeom>
        <a:solidFill>
          <a:srgbClr val="6057C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774245" y="598561"/>
        <a:ext cx="407585" cy="326113"/>
      </dsp:txXfrm>
    </dsp:sp>
    <dsp:sp modelId="{1CB1F353-3344-4CE5-8AA0-E7E7D81FC8BA}">
      <dsp:nvSpPr>
        <dsp:cNvPr id="0" name=""/>
        <dsp:cNvSpPr/>
      </dsp:nvSpPr>
      <dsp:spPr>
        <a:xfrm>
          <a:off x="3333711" y="288189"/>
          <a:ext cx="956229" cy="956229"/>
        </a:xfrm>
        <a:prstGeom prst="ellipse">
          <a:avLst/>
        </a:prstGeom>
        <a:solidFill>
          <a:srgbClr val="6057C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800</a:t>
          </a:r>
        </a:p>
      </dsp:txBody>
      <dsp:txXfrm>
        <a:off x="3473747" y="428225"/>
        <a:ext cx="676157" cy="6761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084F7-CFF0-43E9-8DD6-D05D8A4D44C9}">
      <dsp:nvSpPr>
        <dsp:cNvPr id="0" name=""/>
        <dsp:cNvSpPr/>
      </dsp:nvSpPr>
      <dsp:spPr>
        <a:xfrm rot="4396374">
          <a:off x="1613460" y="369279"/>
          <a:ext cx="1601993" cy="1117190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56D13-3254-4CC2-BD2C-1ECF0D41546C}">
      <dsp:nvSpPr>
        <dsp:cNvPr id="0" name=""/>
        <dsp:cNvSpPr/>
      </dsp:nvSpPr>
      <dsp:spPr>
        <a:xfrm>
          <a:off x="1506067" y="0"/>
          <a:ext cx="755290" cy="296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1"/>
              </a:solidFill>
            </a:rPr>
            <a:t>800 WS calls per minute</a:t>
          </a:r>
        </a:p>
      </dsp:txBody>
      <dsp:txXfrm>
        <a:off x="1506067" y="0"/>
        <a:ext cx="755290" cy="296920"/>
      </dsp:txXfrm>
    </dsp:sp>
    <dsp:sp modelId="{31A0E24B-82F8-473A-A3E9-D77B9E362E80}">
      <dsp:nvSpPr>
        <dsp:cNvPr id="0" name=""/>
        <dsp:cNvSpPr/>
      </dsp:nvSpPr>
      <dsp:spPr>
        <a:xfrm>
          <a:off x="2526730" y="1558830"/>
          <a:ext cx="1020662" cy="296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1"/>
              </a:solidFill>
            </a:rPr>
            <a:t>129 WS calls per minute</a:t>
          </a:r>
          <a:endParaRPr lang="en-US" sz="1200" kern="1200">
            <a:solidFill>
              <a:schemeClr val="bg1"/>
            </a:solidFill>
          </a:endParaRPr>
        </a:p>
      </dsp:txBody>
      <dsp:txXfrm>
        <a:off x="2526730" y="1558830"/>
        <a:ext cx="1020662" cy="2969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8BF7B-0DBC-426F-8C6A-4FB2763BF8A5}">
      <dsp:nvSpPr>
        <dsp:cNvPr id="0" name=""/>
        <dsp:cNvSpPr/>
      </dsp:nvSpPr>
      <dsp:spPr>
        <a:xfrm>
          <a:off x="493649" y="774576"/>
          <a:ext cx="2208946" cy="191066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#</a:t>
          </a:r>
          <a:r>
            <a:rPr lang="en-US" sz="2600" b="0" i="0" kern="1200">
              <a:latin typeface="Calibri Light" panose="020F0302020204030204"/>
            </a:rPr>
            <a:t>POS</a:t>
          </a:r>
          <a:r>
            <a:rPr lang="en-US" sz="2600" b="0" i="0" kern="1200"/>
            <a:t>: </a:t>
          </a:r>
          <a:r>
            <a:rPr lang="en-US" sz="2600" b="1" i="0" kern="1200"/>
            <a:t>100</a:t>
          </a:r>
          <a:br>
            <a:rPr lang="en-US" sz="2600" b="0" i="0" kern="1200"/>
          </a:br>
          <a:r>
            <a:rPr lang="en-US" sz="2600" b="1" i="0" kern="1200"/>
            <a:t>Fully Online</a:t>
          </a:r>
          <a:endParaRPr lang="en-US" sz="2600" b="1" kern="1200"/>
        </a:p>
      </dsp:txBody>
      <dsp:txXfrm>
        <a:off x="859687" y="1091187"/>
        <a:ext cx="1476870" cy="1277446"/>
      </dsp:txXfrm>
    </dsp:sp>
    <dsp:sp modelId="{9AF19AE0-49C2-42F4-869D-E1AC96FD8D30}">
      <dsp:nvSpPr>
        <dsp:cNvPr id="0" name=""/>
        <dsp:cNvSpPr/>
      </dsp:nvSpPr>
      <dsp:spPr>
        <a:xfrm>
          <a:off x="2849540" y="1202859"/>
          <a:ext cx="833543" cy="71818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281E0-B747-4458-8246-A7826DB4AD7F}">
      <dsp:nvSpPr>
        <dsp:cNvPr id="0" name=""/>
        <dsp:cNvSpPr/>
      </dsp:nvSpPr>
      <dsp:spPr>
        <a:xfrm>
          <a:off x="2357275" y="0"/>
          <a:ext cx="1809991" cy="156610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Coffee Shop</a:t>
          </a:r>
        </a:p>
      </dsp:txBody>
      <dsp:txXfrm>
        <a:off x="2657253" y="259557"/>
        <a:ext cx="1210035" cy="1046990"/>
      </dsp:txXfrm>
    </dsp:sp>
    <dsp:sp modelId="{F56F21B6-9778-4F3E-BDF9-4D50A0AE82BA}">
      <dsp:nvSpPr>
        <dsp:cNvPr id="0" name=""/>
        <dsp:cNvSpPr/>
      </dsp:nvSpPr>
      <dsp:spPr>
        <a:xfrm>
          <a:off x="2357275" y="1893371"/>
          <a:ext cx="1809991" cy="156610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No Data Replication</a:t>
          </a:r>
        </a:p>
      </dsp:txBody>
      <dsp:txXfrm>
        <a:off x="2657253" y="2152928"/>
        <a:ext cx="1210035" cy="1046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8095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49405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1140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2729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541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55026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69206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23154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1113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32952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2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01338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035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83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70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775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27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1434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4876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0893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23442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7019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21965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89175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45924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08371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3593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669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264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0908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99341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89385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740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7312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384255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360687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40806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61872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350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572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570046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23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3997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614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237705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60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83.png"/><Relationship Id="rId7" Type="http://schemas.openxmlformats.org/officeDocument/2006/relationships/diagramColors" Target="../diagrams/colors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11" Type="http://schemas.openxmlformats.org/officeDocument/2006/relationships/diagramLayout" Target="../diagrams/layout4.xml"/><Relationship Id="rId5" Type="http://schemas.openxmlformats.org/officeDocument/2006/relationships/diagramLayout" Target="../diagrams/layout3.xml"/><Relationship Id="rId10" Type="http://schemas.openxmlformats.org/officeDocument/2006/relationships/diagramData" Target="../diagrams/data4.xml"/><Relationship Id="rId4" Type="http://schemas.openxmlformats.org/officeDocument/2006/relationships/diagramData" Target="../diagrams/data3.xml"/><Relationship Id="rId9" Type="http://schemas.openxmlformats.org/officeDocument/2006/relationships/image" Target="../media/image84.png"/><Relationship Id="rId14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8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lscentral.lsretail.com/Content/Implementation-Guide/Performance-Online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12F4A0C-DC0A-2762-25C4-17400DD47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383" y="2878181"/>
            <a:ext cx="5369472" cy="1554984"/>
          </a:xfrm>
        </p:spPr>
        <p:txBody>
          <a:bodyPr lIns="91440" tIns="45720" rIns="91440" bIns="45720" anchor="t"/>
          <a:lstStyle/>
          <a:p>
            <a:r>
              <a:rPr lang="en-GB" dirty="0">
                <a:solidFill>
                  <a:srgbClr val="F2A1C5"/>
                </a:solidFill>
                <a:latin typeface="Segoe UI"/>
                <a:cs typeface="Segoe UI"/>
              </a:rPr>
              <a:t>Technical session:</a:t>
            </a:r>
            <a:endParaRPr lang="en-IS" dirty="0">
              <a:solidFill>
                <a:srgbClr val="F2A1C5"/>
              </a:solidFill>
            </a:endParaRPr>
          </a:p>
          <a:p>
            <a:r>
              <a:rPr lang="en-GB" sz="2800" b="0" dirty="0">
                <a:latin typeface="Segoe UI"/>
                <a:cs typeface="Segoe UI"/>
              </a:rPr>
              <a:t>Telemetry</a:t>
            </a:r>
            <a:endParaRPr lang="en-IS" sz="2800" b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BD3FF90-086D-44BD-D776-E95B35EF2B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383" y="5294355"/>
            <a:ext cx="5369472" cy="452438"/>
          </a:xfrm>
        </p:spPr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Bjarni | Ricardo | Damir</a:t>
            </a:r>
            <a:endParaRPr lang="en-I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48928DE-1B37-168E-0DDA-868AA855D7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383" y="5754347"/>
            <a:ext cx="5369472" cy="452438"/>
          </a:xfrm>
        </p:spPr>
        <p:txBody>
          <a:bodyPr/>
          <a:lstStyle/>
          <a:p>
            <a:r>
              <a:rPr lang="en-GB"/>
              <a:t>working smart on improving performance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581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579133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Dynamics 365 Business Central Usage Analytics </a:t>
            </a:r>
            <a:r>
              <a:rPr lang="en-US" sz="1800"/>
              <a:t>(</a:t>
            </a:r>
            <a:r>
              <a:rPr lang="en-US" sz="1800" err="1"/>
              <a:t>PowerBI</a:t>
            </a:r>
            <a:r>
              <a:rPr lang="en-US" sz="1800"/>
              <a:t> app)</a:t>
            </a:r>
          </a:p>
          <a:p>
            <a:pPr marL="0" indent="0">
              <a:buNone/>
            </a:pPr>
            <a:r>
              <a:rPr lang="en-US" sz="1400">
                <a:solidFill>
                  <a:schemeClr val="bg1"/>
                </a:solidFill>
              </a:rPr>
              <a:t>Errors -&gt; </a:t>
            </a:r>
            <a:r>
              <a:rPr lang="en-US" sz="1400" b="1">
                <a:solidFill>
                  <a:schemeClr val="bg1"/>
                </a:solidFill>
              </a:rPr>
              <a:t>Database Deadlocks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D4A04A"/>
                </a:solidFill>
              </a:rPr>
              <a:t>Step #1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69DE1E-5E2C-F2C4-90A5-F885DC2A7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42" y="2121760"/>
            <a:ext cx="9077960" cy="2268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732E28-2B2F-8BC2-6C4C-64254FC05B66}"/>
              </a:ext>
            </a:extLst>
          </p:cNvPr>
          <p:cNvSpPr/>
          <p:nvPr/>
        </p:nvSpPr>
        <p:spPr>
          <a:xfrm>
            <a:off x="4343364" y="5090154"/>
            <a:ext cx="2822917" cy="731520"/>
          </a:xfrm>
          <a:prstGeom prst="roundRect">
            <a:avLst/>
          </a:prstGeom>
          <a:solidFill>
            <a:srgbClr val="6057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No deadlocks!</a:t>
            </a:r>
          </a:p>
        </p:txBody>
      </p:sp>
    </p:spTree>
    <p:extLst>
      <p:ext uri="{BB962C8B-B14F-4D97-AF65-F5344CB8AC3E}">
        <p14:creationId xmlns:p14="http://schemas.microsoft.com/office/powerpoint/2010/main" val="423476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E82CA5-1FE1-43B7-6201-0DD1DCDF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3" y="1699382"/>
            <a:ext cx="9983029" cy="430167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8B59C28-B61D-2405-C1D4-D564AC04B78F}"/>
              </a:ext>
            </a:extLst>
          </p:cNvPr>
          <p:cNvSpPr/>
          <p:nvPr/>
        </p:nvSpPr>
        <p:spPr>
          <a:xfrm>
            <a:off x="461913" y="1699382"/>
            <a:ext cx="9983029" cy="4301671"/>
          </a:xfrm>
          <a:custGeom>
            <a:avLst/>
            <a:gdLst>
              <a:gd name="connsiteX0" fmla="*/ 96105 w 9983029"/>
              <a:gd name="connsiteY0" fmla="*/ 809356 h 4301671"/>
              <a:gd name="connsiteX1" fmla="*/ 96105 w 9983029"/>
              <a:gd name="connsiteY1" fmla="*/ 1189184 h 4301671"/>
              <a:gd name="connsiteX2" fmla="*/ 2553262 w 9983029"/>
              <a:gd name="connsiteY2" fmla="*/ 1189184 h 4301671"/>
              <a:gd name="connsiteX3" fmla="*/ 2553262 w 9983029"/>
              <a:gd name="connsiteY3" fmla="*/ 809356 h 4301671"/>
              <a:gd name="connsiteX4" fmla="*/ 0 w 9983029"/>
              <a:gd name="connsiteY4" fmla="*/ 0 h 4301671"/>
              <a:gd name="connsiteX5" fmla="*/ 9983029 w 9983029"/>
              <a:gd name="connsiteY5" fmla="*/ 0 h 4301671"/>
              <a:gd name="connsiteX6" fmla="*/ 9983029 w 9983029"/>
              <a:gd name="connsiteY6" fmla="*/ 876495 h 4301671"/>
              <a:gd name="connsiteX7" fmla="*/ 5187572 w 9983029"/>
              <a:gd name="connsiteY7" fmla="*/ 876495 h 4301671"/>
              <a:gd name="connsiteX8" fmla="*/ 5187572 w 9983029"/>
              <a:gd name="connsiteY8" fmla="*/ 2520268 h 4301671"/>
              <a:gd name="connsiteX9" fmla="*/ 9983029 w 9983029"/>
              <a:gd name="connsiteY9" fmla="*/ 2520268 h 4301671"/>
              <a:gd name="connsiteX10" fmla="*/ 9983029 w 9983029"/>
              <a:gd name="connsiteY10" fmla="*/ 4301671 h 4301671"/>
              <a:gd name="connsiteX11" fmla="*/ 0 w 9983029"/>
              <a:gd name="connsiteY11" fmla="*/ 4301671 h 430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83029" h="4301671">
                <a:moveTo>
                  <a:pt x="96105" y="809356"/>
                </a:moveTo>
                <a:lnTo>
                  <a:pt x="96105" y="1189184"/>
                </a:lnTo>
                <a:lnTo>
                  <a:pt x="2553262" y="1189184"/>
                </a:lnTo>
                <a:lnTo>
                  <a:pt x="2553262" y="809356"/>
                </a:lnTo>
                <a:close/>
                <a:moveTo>
                  <a:pt x="0" y="0"/>
                </a:moveTo>
                <a:lnTo>
                  <a:pt x="9983029" y="0"/>
                </a:lnTo>
                <a:lnTo>
                  <a:pt x="9983029" y="876495"/>
                </a:lnTo>
                <a:lnTo>
                  <a:pt x="5187572" y="876495"/>
                </a:lnTo>
                <a:lnTo>
                  <a:pt x="5187572" y="2520268"/>
                </a:lnTo>
                <a:lnTo>
                  <a:pt x="9983029" y="2520268"/>
                </a:lnTo>
                <a:lnTo>
                  <a:pt x="9983029" y="4301671"/>
                </a:lnTo>
                <a:lnTo>
                  <a:pt x="0" y="4301671"/>
                </a:lnTo>
                <a:close/>
              </a:path>
            </a:pathLst>
          </a:custGeom>
          <a:solidFill>
            <a:srgbClr val="6057C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87774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800" b="1">
                <a:latin typeface="Segoe UI"/>
                <a:cs typeface="Segoe UI"/>
              </a:rPr>
              <a:t>Dynamics 365 Business Central Usage Analytics </a:t>
            </a:r>
            <a:r>
              <a:rPr lang="en-US" sz="1800">
                <a:latin typeface="Segoe UI"/>
                <a:cs typeface="Segoe UI"/>
              </a:rPr>
              <a:t>(</a:t>
            </a:r>
            <a:r>
              <a:rPr lang="en-US" sz="1800" err="1">
                <a:latin typeface="Segoe UI"/>
                <a:cs typeface="Segoe UI"/>
              </a:rPr>
              <a:t>PowerBI</a:t>
            </a:r>
            <a:r>
              <a:rPr lang="en-US" sz="1800">
                <a:latin typeface="Segoe UI"/>
                <a:cs typeface="Segoe UI"/>
              </a:rPr>
              <a:t> app)</a:t>
            </a:r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Performance -&gt; </a:t>
            </a:r>
            <a:r>
              <a:rPr lang="en-US" sz="1400" b="1">
                <a:latin typeface="Segoe UI"/>
                <a:cs typeface="Segoe UI"/>
              </a:rPr>
              <a:t>Incoming webservice calls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D4A04A"/>
                </a:solidFill>
              </a:rPr>
              <a:t>Step #2</a:t>
            </a:r>
          </a:p>
        </p:txBody>
      </p:sp>
    </p:spTree>
    <p:extLst>
      <p:ext uri="{BB962C8B-B14F-4D97-AF65-F5344CB8AC3E}">
        <p14:creationId xmlns:p14="http://schemas.microsoft.com/office/powerpoint/2010/main" val="206655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E82CA5-1FE1-43B7-6201-0DD1DCDF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88489" y="1520582"/>
            <a:ext cx="11396505" cy="496868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141EE6-1020-C640-7BC5-1373368AC55E}"/>
              </a:ext>
            </a:extLst>
          </p:cNvPr>
          <p:cNvSpPr/>
          <p:nvPr/>
        </p:nvSpPr>
        <p:spPr>
          <a:xfrm>
            <a:off x="688489" y="1508038"/>
            <a:ext cx="11396505" cy="4981225"/>
          </a:xfrm>
          <a:custGeom>
            <a:avLst/>
            <a:gdLst>
              <a:gd name="connsiteX0" fmla="*/ 0 w 10707441"/>
              <a:gd name="connsiteY0" fmla="*/ 0 h 4613819"/>
              <a:gd name="connsiteX1" fmla="*/ 10707441 w 10707441"/>
              <a:gd name="connsiteY1" fmla="*/ 0 h 4613819"/>
              <a:gd name="connsiteX2" fmla="*/ 10707441 w 10707441"/>
              <a:gd name="connsiteY2" fmla="*/ 940097 h 4613819"/>
              <a:gd name="connsiteX3" fmla="*/ 5564005 w 10707441"/>
              <a:gd name="connsiteY3" fmla="*/ 940097 h 4613819"/>
              <a:gd name="connsiteX4" fmla="*/ 5564005 w 10707441"/>
              <a:gd name="connsiteY4" fmla="*/ 2703150 h 4613819"/>
              <a:gd name="connsiteX5" fmla="*/ 10707441 w 10707441"/>
              <a:gd name="connsiteY5" fmla="*/ 2703150 h 4613819"/>
              <a:gd name="connsiteX6" fmla="*/ 10707441 w 10707441"/>
              <a:gd name="connsiteY6" fmla="*/ 4613819 h 4613819"/>
              <a:gd name="connsiteX7" fmla="*/ 0 w 10707441"/>
              <a:gd name="connsiteY7" fmla="*/ 4613819 h 4613819"/>
              <a:gd name="connsiteX0" fmla="*/ 0 w 10707441"/>
              <a:gd name="connsiteY0" fmla="*/ 0 h 4613819"/>
              <a:gd name="connsiteX1" fmla="*/ 10707441 w 10707441"/>
              <a:gd name="connsiteY1" fmla="*/ 0 h 4613819"/>
              <a:gd name="connsiteX2" fmla="*/ 10707441 w 10707441"/>
              <a:gd name="connsiteY2" fmla="*/ 940097 h 4613819"/>
              <a:gd name="connsiteX3" fmla="*/ 5564005 w 10707441"/>
              <a:gd name="connsiteY3" fmla="*/ 940097 h 4613819"/>
              <a:gd name="connsiteX4" fmla="*/ 5554243 w 10707441"/>
              <a:gd name="connsiteY4" fmla="*/ 4098702 h 4613819"/>
              <a:gd name="connsiteX5" fmla="*/ 10707441 w 10707441"/>
              <a:gd name="connsiteY5" fmla="*/ 2703150 h 4613819"/>
              <a:gd name="connsiteX6" fmla="*/ 10707441 w 10707441"/>
              <a:gd name="connsiteY6" fmla="*/ 4613819 h 4613819"/>
              <a:gd name="connsiteX7" fmla="*/ 0 w 10707441"/>
              <a:gd name="connsiteY7" fmla="*/ 4613819 h 4613819"/>
              <a:gd name="connsiteX8" fmla="*/ 0 w 10707441"/>
              <a:gd name="connsiteY8" fmla="*/ 0 h 4613819"/>
              <a:gd name="connsiteX0" fmla="*/ 0 w 10707441"/>
              <a:gd name="connsiteY0" fmla="*/ 0 h 4613819"/>
              <a:gd name="connsiteX1" fmla="*/ 10707441 w 10707441"/>
              <a:gd name="connsiteY1" fmla="*/ 0 h 4613819"/>
              <a:gd name="connsiteX2" fmla="*/ 10707441 w 10707441"/>
              <a:gd name="connsiteY2" fmla="*/ 940097 h 4613819"/>
              <a:gd name="connsiteX3" fmla="*/ 5564005 w 10707441"/>
              <a:gd name="connsiteY3" fmla="*/ 940097 h 4613819"/>
              <a:gd name="connsiteX4" fmla="*/ 5554243 w 10707441"/>
              <a:gd name="connsiteY4" fmla="*/ 4098702 h 4613819"/>
              <a:gd name="connsiteX5" fmla="*/ 10697678 w 10707441"/>
              <a:gd name="connsiteY5" fmla="*/ 4117951 h 4613819"/>
              <a:gd name="connsiteX6" fmla="*/ 10707441 w 10707441"/>
              <a:gd name="connsiteY6" fmla="*/ 4613819 h 4613819"/>
              <a:gd name="connsiteX7" fmla="*/ 0 w 10707441"/>
              <a:gd name="connsiteY7" fmla="*/ 4613819 h 4613819"/>
              <a:gd name="connsiteX8" fmla="*/ 0 w 10707441"/>
              <a:gd name="connsiteY8" fmla="*/ 0 h 4613819"/>
              <a:gd name="connsiteX0" fmla="*/ 0 w 10707441"/>
              <a:gd name="connsiteY0" fmla="*/ 0 h 4613819"/>
              <a:gd name="connsiteX1" fmla="*/ 10707441 w 10707441"/>
              <a:gd name="connsiteY1" fmla="*/ 0 h 4613819"/>
              <a:gd name="connsiteX2" fmla="*/ 10707441 w 10707441"/>
              <a:gd name="connsiteY2" fmla="*/ 940097 h 4613819"/>
              <a:gd name="connsiteX3" fmla="*/ 5564005 w 10707441"/>
              <a:gd name="connsiteY3" fmla="*/ 2412645 h 4613819"/>
              <a:gd name="connsiteX4" fmla="*/ 5554243 w 10707441"/>
              <a:gd name="connsiteY4" fmla="*/ 4098702 h 4613819"/>
              <a:gd name="connsiteX5" fmla="*/ 10697678 w 10707441"/>
              <a:gd name="connsiteY5" fmla="*/ 4117951 h 4613819"/>
              <a:gd name="connsiteX6" fmla="*/ 10707441 w 10707441"/>
              <a:gd name="connsiteY6" fmla="*/ 4613819 h 4613819"/>
              <a:gd name="connsiteX7" fmla="*/ 0 w 10707441"/>
              <a:gd name="connsiteY7" fmla="*/ 4613819 h 4613819"/>
              <a:gd name="connsiteX8" fmla="*/ 0 w 10707441"/>
              <a:gd name="connsiteY8" fmla="*/ 0 h 4613819"/>
              <a:gd name="connsiteX0" fmla="*/ 0 w 10707441"/>
              <a:gd name="connsiteY0" fmla="*/ 0 h 4613819"/>
              <a:gd name="connsiteX1" fmla="*/ 10707441 w 10707441"/>
              <a:gd name="connsiteY1" fmla="*/ 0 h 4613819"/>
              <a:gd name="connsiteX2" fmla="*/ 10707441 w 10707441"/>
              <a:gd name="connsiteY2" fmla="*/ 2460767 h 4613819"/>
              <a:gd name="connsiteX3" fmla="*/ 5564005 w 10707441"/>
              <a:gd name="connsiteY3" fmla="*/ 2412645 h 4613819"/>
              <a:gd name="connsiteX4" fmla="*/ 5554243 w 10707441"/>
              <a:gd name="connsiteY4" fmla="*/ 4098702 h 4613819"/>
              <a:gd name="connsiteX5" fmla="*/ 10697678 w 10707441"/>
              <a:gd name="connsiteY5" fmla="*/ 4117951 h 4613819"/>
              <a:gd name="connsiteX6" fmla="*/ 10707441 w 10707441"/>
              <a:gd name="connsiteY6" fmla="*/ 4613819 h 4613819"/>
              <a:gd name="connsiteX7" fmla="*/ 0 w 10707441"/>
              <a:gd name="connsiteY7" fmla="*/ 4613819 h 4613819"/>
              <a:gd name="connsiteX8" fmla="*/ 0 w 10707441"/>
              <a:gd name="connsiteY8" fmla="*/ 0 h 4613819"/>
              <a:gd name="connsiteX0" fmla="*/ 0 w 10707441"/>
              <a:gd name="connsiteY0" fmla="*/ 0 h 4613819"/>
              <a:gd name="connsiteX1" fmla="*/ 10707441 w 10707441"/>
              <a:gd name="connsiteY1" fmla="*/ 0 h 4613819"/>
              <a:gd name="connsiteX2" fmla="*/ 10707441 w 10707441"/>
              <a:gd name="connsiteY2" fmla="*/ 2431894 h 4613819"/>
              <a:gd name="connsiteX3" fmla="*/ 5564005 w 10707441"/>
              <a:gd name="connsiteY3" fmla="*/ 2412645 h 4613819"/>
              <a:gd name="connsiteX4" fmla="*/ 5554243 w 10707441"/>
              <a:gd name="connsiteY4" fmla="*/ 4098702 h 4613819"/>
              <a:gd name="connsiteX5" fmla="*/ 10697678 w 10707441"/>
              <a:gd name="connsiteY5" fmla="*/ 4117951 h 4613819"/>
              <a:gd name="connsiteX6" fmla="*/ 10707441 w 10707441"/>
              <a:gd name="connsiteY6" fmla="*/ 4613819 h 4613819"/>
              <a:gd name="connsiteX7" fmla="*/ 0 w 10707441"/>
              <a:gd name="connsiteY7" fmla="*/ 4613819 h 4613819"/>
              <a:gd name="connsiteX8" fmla="*/ 0 w 10707441"/>
              <a:gd name="connsiteY8" fmla="*/ 0 h 461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7441" h="4613819">
                <a:moveTo>
                  <a:pt x="0" y="0"/>
                </a:moveTo>
                <a:lnTo>
                  <a:pt x="10707441" y="0"/>
                </a:lnTo>
                <a:lnTo>
                  <a:pt x="10707441" y="2431894"/>
                </a:lnTo>
                <a:lnTo>
                  <a:pt x="5564005" y="2412645"/>
                </a:lnTo>
                <a:lnTo>
                  <a:pt x="5554243" y="4098702"/>
                </a:lnTo>
                <a:lnTo>
                  <a:pt x="10697678" y="4117951"/>
                </a:lnTo>
                <a:lnTo>
                  <a:pt x="10707441" y="4613819"/>
                </a:lnTo>
                <a:lnTo>
                  <a:pt x="0" y="4613819"/>
                </a:lnTo>
                <a:lnTo>
                  <a:pt x="0" y="0"/>
                </a:lnTo>
                <a:close/>
              </a:path>
            </a:pathLst>
          </a:custGeom>
          <a:solidFill>
            <a:srgbClr val="6057C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877748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Dynamics 365 Business Central Usage Analytics </a:t>
            </a:r>
            <a:r>
              <a:rPr lang="en-US" sz="1800"/>
              <a:t>(</a:t>
            </a:r>
            <a:r>
              <a:rPr lang="en-US" sz="1800" err="1"/>
              <a:t>PowerBI</a:t>
            </a:r>
            <a:r>
              <a:rPr lang="en-US" sz="1800"/>
              <a:t> app)</a:t>
            </a:r>
          </a:p>
          <a:p>
            <a:pPr marL="0" indent="0">
              <a:buNone/>
            </a:pPr>
            <a:r>
              <a:rPr lang="en-US" sz="1400">
                <a:solidFill>
                  <a:schemeClr val="bg1"/>
                </a:solidFill>
              </a:rPr>
              <a:t>Usage -&gt; </a:t>
            </a:r>
            <a:r>
              <a:rPr lang="en-US" sz="1400" b="1">
                <a:solidFill>
                  <a:schemeClr val="bg1"/>
                </a:solidFill>
              </a:rPr>
              <a:t>Sessions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D4A04A"/>
                </a:solidFill>
              </a:rPr>
              <a:t>Step #3</a:t>
            </a:r>
          </a:p>
        </p:txBody>
      </p:sp>
    </p:spTree>
    <p:extLst>
      <p:ext uri="{BB962C8B-B14F-4D97-AF65-F5344CB8AC3E}">
        <p14:creationId xmlns:p14="http://schemas.microsoft.com/office/powerpoint/2010/main" val="19042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877748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Azure Application Insights</a:t>
            </a:r>
          </a:p>
          <a:p>
            <a:pPr marL="0" indent="0">
              <a:buNone/>
            </a:pPr>
            <a:r>
              <a:rPr lang="en-US" sz="1400">
                <a:solidFill>
                  <a:schemeClr val="bg1"/>
                </a:solidFill>
              </a:rPr>
              <a:t>Run this KQL query</a:t>
            </a:r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884077B4-44FB-3B36-3426-7A0F3733F095}"/>
              </a:ext>
            </a:extLst>
          </p:cNvPr>
          <p:cNvSpPr/>
          <p:nvPr/>
        </p:nvSpPr>
        <p:spPr>
          <a:xfrm>
            <a:off x="447151" y="1450515"/>
            <a:ext cx="4822681" cy="2435685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lIns="91440" tIns="45720" rIns="91440" bIns="45720" rtlCol="0" anchor="ctr"/>
          <a:lstStyle/>
          <a:p>
            <a:r>
              <a:rPr lang="en-US" sz="1200"/>
              <a:t>traces</a:t>
            </a:r>
            <a:endParaRPr lang="en-US" sz="1200">
              <a:cs typeface="Calibri"/>
            </a:endParaRPr>
          </a:p>
          <a:p>
            <a:r>
              <a:rPr lang="en-US" sz="1200"/>
              <a:t>| where timestamp &gt; ago(1d)</a:t>
            </a:r>
            <a:endParaRPr lang="en-US" sz="1200">
              <a:cs typeface="Calibri"/>
            </a:endParaRPr>
          </a:p>
          <a:p>
            <a:r>
              <a:rPr lang="en-US" sz="1200"/>
              <a:t>| where </a:t>
            </a:r>
            <a:r>
              <a:rPr lang="en-US" sz="1200" err="1"/>
              <a:t>customDimensions.eventId</a:t>
            </a:r>
            <a:r>
              <a:rPr lang="en-US" sz="1200"/>
              <a:t> ==</a:t>
            </a:r>
            <a:r>
              <a:rPr lang="en-US" sz="1200" b="1"/>
              <a:t> "RT0008"</a:t>
            </a:r>
            <a:endParaRPr lang="en-US" sz="1200" b="1">
              <a:cs typeface="Calibri"/>
            </a:endParaRPr>
          </a:p>
          <a:p>
            <a:r>
              <a:rPr lang="en-US" sz="1200"/>
              <a:t>| project timestamp</a:t>
            </a:r>
            <a:endParaRPr lang="en-US" sz="1200">
              <a:cs typeface="Calibri"/>
            </a:endParaRPr>
          </a:p>
          <a:p>
            <a:r>
              <a:rPr lang="en-US" sz="1200"/>
              <a:t>, </a:t>
            </a:r>
            <a:r>
              <a:rPr lang="en-US" sz="1200" err="1"/>
              <a:t>eventId</a:t>
            </a:r>
            <a:r>
              <a:rPr lang="en-US" sz="1200"/>
              <a:t> = </a:t>
            </a:r>
            <a:r>
              <a:rPr lang="en-US" sz="1200" err="1"/>
              <a:t>customDimensions.eventId</a:t>
            </a:r>
            <a:endParaRPr lang="en-US" sz="1200">
              <a:cs typeface="Calibri"/>
            </a:endParaRPr>
          </a:p>
          <a:p>
            <a:r>
              <a:rPr lang="en-US" sz="1200"/>
              <a:t>, </a:t>
            </a:r>
            <a:r>
              <a:rPr lang="en-US" sz="1200" err="1"/>
              <a:t>alObjectId</a:t>
            </a:r>
            <a:r>
              <a:rPr lang="en-US" sz="1200"/>
              <a:t> = </a:t>
            </a:r>
            <a:r>
              <a:rPr lang="en-US" sz="1200" err="1"/>
              <a:t>customDimensions.alObjectId</a:t>
            </a:r>
            <a:endParaRPr lang="en-US" sz="1200">
              <a:cs typeface="Calibri"/>
            </a:endParaRPr>
          </a:p>
          <a:p>
            <a:r>
              <a:rPr lang="en-US" sz="1200"/>
              <a:t>, </a:t>
            </a:r>
            <a:r>
              <a:rPr lang="en-US" sz="1200" err="1"/>
              <a:t>alObjectName</a:t>
            </a:r>
            <a:r>
              <a:rPr lang="en-US" sz="1200"/>
              <a:t> = </a:t>
            </a:r>
            <a:r>
              <a:rPr lang="en-US" sz="1200" err="1"/>
              <a:t>customDimensions.alObjectName</a:t>
            </a:r>
            <a:endParaRPr lang="en-US" sz="1200">
              <a:cs typeface="Calibri"/>
            </a:endParaRPr>
          </a:p>
          <a:p>
            <a:r>
              <a:rPr lang="en-US" sz="1200"/>
              <a:t>, </a:t>
            </a:r>
            <a:r>
              <a:rPr lang="en-US" sz="1200" err="1"/>
              <a:t>alObjectType</a:t>
            </a:r>
            <a:r>
              <a:rPr lang="en-US" sz="1200"/>
              <a:t> = </a:t>
            </a:r>
            <a:r>
              <a:rPr lang="en-US" sz="1200" err="1"/>
              <a:t>customDimensions.alObjectType</a:t>
            </a:r>
            <a:endParaRPr lang="en-US" sz="1200" err="1">
              <a:cs typeface="Calibri"/>
            </a:endParaRPr>
          </a:p>
          <a:p>
            <a:r>
              <a:rPr lang="en-US" sz="1200"/>
              <a:t>, endpoint = </a:t>
            </a:r>
            <a:r>
              <a:rPr lang="en-US" sz="1200" err="1"/>
              <a:t>customDimensions.endpoint</a:t>
            </a:r>
            <a:endParaRPr lang="en-US" sz="1200">
              <a:cs typeface="Calibri"/>
            </a:endParaRPr>
          </a:p>
          <a:p>
            <a:r>
              <a:rPr lang="en-US" sz="1200"/>
              <a:t>, </a:t>
            </a:r>
            <a:r>
              <a:rPr lang="en-US" sz="1200" err="1"/>
              <a:t>sqlExecutes</a:t>
            </a:r>
            <a:r>
              <a:rPr lang="en-US" sz="1200"/>
              <a:t> = </a:t>
            </a:r>
            <a:r>
              <a:rPr lang="en-US" sz="1200" err="1"/>
              <a:t>toint</a:t>
            </a:r>
            <a:r>
              <a:rPr lang="en-US" sz="1200"/>
              <a:t>(</a:t>
            </a:r>
            <a:r>
              <a:rPr lang="en-US" sz="1200" err="1"/>
              <a:t>customDimensions.sqlExecutes</a:t>
            </a:r>
            <a:r>
              <a:rPr lang="en-US" sz="1200"/>
              <a:t>)</a:t>
            </a:r>
            <a:endParaRPr lang="en-US" sz="1200">
              <a:cs typeface="Calibri"/>
            </a:endParaRPr>
          </a:p>
          <a:p>
            <a:r>
              <a:rPr lang="en-US" sz="1200"/>
              <a:t>, </a:t>
            </a:r>
            <a:r>
              <a:rPr lang="en-US" sz="1200" err="1"/>
              <a:t>sqlRowsRead</a:t>
            </a:r>
            <a:r>
              <a:rPr lang="en-US" sz="1200"/>
              <a:t> = </a:t>
            </a:r>
            <a:r>
              <a:rPr lang="en-US" sz="1200" err="1"/>
              <a:t>toint</a:t>
            </a:r>
            <a:r>
              <a:rPr lang="en-US" sz="1200"/>
              <a:t>(</a:t>
            </a:r>
            <a:r>
              <a:rPr lang="en-US" sz="1200" err="1"/>
              <a:t>customDimensions.sqlRowsRead</a:t>
            </a:r>
            <a:r>
              <a:rPr lang="en-US" sz="1200"/>
              <a:t>)</a:t>
            </a:r>
            <a:endParaRPr lang="en-US" sz="1200">
              <a:cs typeface="Calibri"/>
            </a:endParaRPr>
          </a:p>
          <a:p>
            <a:r>
              <a:rPr lang="en-US" sz="1200"/>
              <a:t>, </a:t>
            </a:r>
            <a:r>
              <a:rPr lang="en-US" sz="1200" err="1"/>
              <a:t>executionTime</a:t>
            </a:r>
            <a:r>
              <a:rPr lang="en-US" sz="1200"/>
              <a:t> = </a:t>
            </a:r>
            <a:r>
              <a:rPr lang="en-US" sz="1200" err="1"/>
              <a:t>customDimensions.serverExecutionTime</a:t>
            </a:r>
            <a:endParaRPr lang="en-US" sz="1200"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D4A04A"/>
                </a:solidFill>
              </a:rPr>
              <a:t>Step #4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00304C-1625-FF27-CFE3-BB6560D7CB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68053" y="3968595"/>
            <a:ext cx="8136158" cy="2264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1DEED-8194-2634-C09F-32454AE28977}"/>
              </a:ext>
            </a:extLst>
          </p:cNvPr>
          <p:cNvSpPr txBox="1"/>
          <p:nvPr/>
        </p:nvSpPr>
        <p:spPr>
          <a:xfrm>
            <a:off x="305435" y="6232762"/>
            <a:ext cx="11546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From Microsoft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 b="1" err="1">
                <a:solidFill>
                  <a:schemeClr val="bg1"/>
                </a:solidFill>
              </a:rPr>
              <a:t>BCTech</a:t>
            </a:r>
            <a:r>
              <a:rPr lang="en-US" sz="1400" b="1">
                <a:solidFill>
                  <a:schemeClr val="bg1"/>
                </a:solidFill>
              </a:rPr>
              <a:t> repository </a:t>
            </a:r>
            <a:r>
              <a:rPr lang="en-US" sz="1400">
                <a:solidFill>
                  <a:schemeClr val="bg1"/>
                </a:solidFill>
              </a:rPr>
              <a:t>in </a:t>
            </a:r>
            <a:r>
              <a:rPr lang="en-US" sz="1400" err="1">
                <a:solidFill>
                  <a:schemeClr val="bg1"/>
                </a:solidFill>
              </a:rPr>
              <a:t>Github</a:t>
            </a:r>
            <a:r>
              <a:rPr lang="en-US" sz="1400">
                <a:solidFill>
                  <a:schemeClr val="bg1"/>
                </a:solidFill>
              </a:rPr>
              <a:t>:</a:t>
            </a:r>
          </a:p>
          <a:p>
            <a:r>
              <a:rPr lang="en-US" sz="1400">
                <a:solidFill>
                  <a:schemeClr val="bg1"/>
                </a:solidFill>
              </a:rPr>
              <a:t>https://github.com/microsoft/BCTech/blob/master/samples/AppInsights/KQL/Queries/ExampleQueriesForEachArea/WebServiceCalls.kql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116478-B3F0-D57A-C70F-C3F2D6DAD4DB}"/>
              </a:ext>
            </a:extLst>
          </p:cNvPr>
          <p:cNvSpPr/>
          <p:nvPr/>
        </p:nvSpPr>
        <p:spPr>
          <a:xfrm>
            <a:off x="6922170" y="1947234"/>
            <a:ext cx="3145755" cy="1114425"/>
          </a:xfrm>
          <a:prstGeom prst="roundRect">
            <a:avLst/>
          </a:prstGeom>
          <a:solidFill>
            <a:srgbClr val="6057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Incoming Web Services Calls </a:t>
            </a:r>
            <a:r>
              <a:rPr lang="en-US">
                <a:solidFill>
                  <a:schemeClr val="bg1"/>
                </a:solidFill>
              </a:rPr>
              <a:t>telemetry</a:t>
            </a: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600">
                <a:solidFill>
                  <a:schemeClr val="bg1"/>
                </a:solidFill>
              </a:rPr>
              <a:t>Event Id </a:t>
            </a:r>
            <a:r>
              <a:rPr lang="en-US" sz="1600" b="1">
                <a:solidFill>
                  <a:schemeClr val="bg1"/>
                </a:solidFill>
              </a:rPr>
              <a:t>RT0008</a:t>
            </a:r>
          </a:p>
        </p:txBody>
      </p:sp>
    </p:spTree>
    <p:extLst>
      <p:ext uri="{BB962C8B-B14F-4D97-AF65-F5344CB8AC3E}">
        <p14:creationId xmlns:p14="http://schemas.microsoft.com/office/powerpoint/2010/main" val="11934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877748"/>
          </a:xfrm>
        </p:spPr>
        <p:txBody>
          <a:bodyPr/>
          <a:lstStyle/>
          <a:p>
            <a:pPr marL="0" indent="0">
              <a:buNone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>
              <a:solidFill>
                <a:srgbClr val="D4A04A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A7CDDC-E3DC-712D-CA55-B163E0972D0C}"/>
              </a:ext>
            </a:extLst>
          </p:cNvPr>
          <p:cNvGrpSpPr/>
          <p:nvPr/>
        </p:nvGrpSpPr>
        <p:grpSpPr>
          <a:xfrm>
            <a:off x="3265925" y="2193841"/>
            <a:ext cx="1883593" cy="2975437"/>
            <a:chOff x="3265925" y="2193841"/>
            <a:chExt cx="1883593" cy="2975437"/>
          </a:xfrm>
        </p:grpSpPr>
        <p:pic>
          <p:nvPicPr>
            <p:cNvPr id="13" name="Graphic 12" descr="Cloud with solid fill">
              <a:extLst>
                <a:ext uri="{FF2B5EF4-FFF2-40B4-BE49-F238E27FC236}">
                  <a16:creationId xmlns:a16="http://schemas.microsoft.com/office/drawing/2014/main" id="{6D25C293-E72E-709F-F496-F0F836CD3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60379" y="3449335"/>
              <a:ext cx="1719943" cy="17199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103E7B-D5DE-1BAB-F1D5-DD728F10DAF4}"/>
                </a:ext>
              </a:extLst>
            </p:cNvPr>
            <p:cNvSpPr txBox="1"/>
            <p:nvPr/>
          </p:nvSpPr>
          <p:spPr>
            <a:xfrm>
              <a:off x="3265925" y="2193841"/>
              <a:ext cx="1883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Web Services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3D62BB-2E81-D145-5299-97F2B77A905C}"/>
              </a:ext>
            </a:extLst>
          </p:cNvPr>
          <p:cNvGrpSpPr/>
          <p:nvPr/>
        </p:nvGrpSpPr>
        <p:grpSpPr>
          <a:xfrm>
            <a:off x="5669819" y="1996723"/>
            <a:ext cx="1945789" cy="2483824"/>
            <a:chOff x="5669819" y="1996723"/>
            <a:chExt cx="1945789" cy="248382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F64FE5-D2E1-9B75-EFF4-3627DCD898E2}"/>
                </a:ext>
              </a:extLst>
            </p:cNvPr>
            <p:cNvSpPr txBox="1"/>
            <p:nvPr/>
          </p:nvSpPr>
          <p:spPr>
            <a:xfrm>
              <a:off x="5669819" y="4111215"/>
              <a:ext cx="1945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</a:rPr>
                <a:t>RetailWebServices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2571AC-F11B-4238-5CA2-1505FCECA206}"/>
                </a:ext>
              </a:extLst>
            </p:cNvPr>
            <p:cNvSpPr txBox="1"/>
            <p:nvPr/>
          </p:nvSpPr>
          <p:spPr>
            <a:xfrm>
              <a:off x="5778848" y="1996723"/>
              <a:ext cx="171994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Single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Endpoint</a:t>
              </a:r>
              <a:endParaRPr lang="en-US" sz="2400" b="1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24185A-BD97-822F-3BC7-01DD25528CC5}"/>
              </a:ext>
            </a:extLst>
          </p:cNvPr>
          <p:cNvGrpSpPr/>
          <p:nvPr/>
        </p:nvGrpSpPr>
        <p:grpSpPr>
          <a:xfrm>
            <a:off x="712043" y="1994015"/>
            <a:ext cx="1829489" cy="3216611"/>
            <a:chOff x="712043" y="1994015"/>
            <a:chExt cx="1829489" cy="3216611"/>
          </a:xfrm>
        </p:grpSpPr>
        <p:pic>
          <p:nvPicPr>
            <p:cNvPr id="8" name="Picture 7" descr="A blue circle with circles and dots&#10;&#10;Description automatically generated">
              <a:extLst>
                <a:ext uri="{FF2B5EF4-FFF2-40B4-BE49-F238E27FC236}">
                  <a16:creationId xmlns:a16="http://schemas.microsoft.com/office/drawing/2014/main" id="{34EF7471-172C-5DD8-651D-FDF2CB04D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043" y="3381137"/>
              <a:ext cx="1829489" cy="18294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941-C148-AB18-F005-0F53AEEF28DD}"/>
                </a:ext>
              </a:extLst>
            </p:cNvPr>
            <p:cNvSpPr txBox="1"/>
            <p:nvPr/>
          </p:nvSpPr>
          <p:spPr>
            <a:xfrm>
              <a:off x="982219" y="1994015"/>
              <a:ext cx="12891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Business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Central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FAB1DB-F37F-2BD7-4411-7DF047EB5807}"/>
              </a:ext>
            </a:extLst>
          </p:cNvPr>
          <p:cNvGrpSpPr/>
          <p:nvPr/>
        </p:nvGrpSpPr>
        <p:grpSpPr>
          <a:xfrm>
            <a:off x="7740697" y="2013747"/>
            <a:ext cx="3786932" cy="3603840"/>
            <a:chOff x="7740697" y="2013747"/>
            <a:chExt cx="3786932" cy="360384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864097-D3F3-A149-93E5-2AFC28A2A68F}"/>
                </a:ext>
              </a:extLst>
            </p:cNvPr>
            <p:cNvSpPr txBox="1"/>
            <p:nvPr/>
          </p:nvSpPr>
          <p:spPr>
            <a:xfrm>
              <a:off x="8587845" y="2013747"/>
              <a:ext cx="23849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Request Type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(Request ID)</a:t>
              </a:r>
              <a:endParaRPr lang="en-US" sz="2400" b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BAD182-C04A-D908-F816-F40C31BBC75B}"/>
                </a:ext>
              </a:extLst>
            </p:cNvPr>
            <p:cNvSpPr txBox="1"/>
            <p:nvPr/>
          </p:nvSpPr>
          <p:spPr>
            <a:xfrm>
              <a:off x="8779056" y="3075224"/>
              <a:ext cx="2748573" cy="2542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>
                  <a:solidFill>
                    <a:schemeClr val="bg1"/>
                  </a:solidFill>
                </a:rPr>
                <a:t>GET_TABLE_DATA</a:t>
              </a:r>
            </a:p>
            <a:p>
              <a:pPr>
                <a:lnSpc>
                  <a:spcPct val="150000"/>
                </a:lnSpc>
              </a:pPr>
              <a:r>
                <a:rPr lang="en-US" b="1">
                  <a:solidFill>
                    <a:schemeClr val="bg1"/>
                  </a:solidFill>
                </a:rPr>
                <a:t>WEB_REPL_START_PACKET</a:t>
              </a:r>
            </a:p>
            <a:p>
              <a:pPr>
                <a:lnSpc>
                  <a:spcPct val="150000"/>
                </a:lnSpc>
              </a:pPr>
              <a:r>
                <a:rPr lang="en-US" b="1">
                  <a:solidFill>
                    <a:schemeClr val="bg1"/>
                  </a:solidFill>
                </a:rPr>
                <a:t>WEB_REPL_ADD_TABLE</a:t>
              </a:r>
            </a:p>
            <a:p>
              <a:pPr>
                <a:lnSpc>
                  <a:spcPct val="150000"/>
                </a:lnSpc>
              </a:pPr>
              <a:r>
                <a:rPr lang="en-US" b="1">
                  <a:solidFill>
                    <a:schemeClr val="bg1"/>
                  </a:solidFill>
                </a:rPr>
                <a:t>WEB_REPL_EXE_PACKET</a:t>
              </a:r>
            </a:p>
            <a:p>
              <a:pPr>
                <a:lnSpc>
                  <a:spcPct val="150000"/>
                </a:lnSpc>
              </a:pPr>
              <a:r>
                <a:rPr lang="en-US" b="1">
                  <a:solidFill>
                    <a:schemeClr val="bg1"/>
                  </a:solidFill>
                </a:rPr>
                <a:t>WEB_REPL_END_PACKET</a:t>
              </a:r>
            </a:p>
            <a:p>
              <a:pPr>
                <a:lnSpc>
                  <a:spcPct val="150000"/>
                </a:lnSpc>
              </a:pPr>
              <a:r>
                <a:rPr lang="en-US" b="1">
                  <a:solidFill>
                    <a:schemeClr val="bg1"/>
                  </a:solidFill>
                </a:rPr>
                <a:t>…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079BA86A-86AF-E512-AD5D-6C36F48912DC}"/>
                </a:ext>
              </a:extLst>
            </p:cNvPr>
            <p:cNvSpPr/>
            <p:nvPr/>
          </p:nvSpPr>
          <p:spPr>
            <a:xfrm rot="19873496">
              <a:off x="7740697" y="3646120"/>
              <a:ext cx="887634" cy="27302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F934BBA1-5CE1-A25E-0A69-3E836EE658C5}"/>
                </a:ext>
              </a:extLst>
            </p:cNvPr>
            <p:cNvSpPr/>
            <p:nvPr/>
          </p:nvSpPr>
          <p:spPr>
            <a:xfrm>
              <a:off x="7780302" y="4073385"/>
              <a:ext cx="887634" cy="27302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02FA3240-6845-ADAB-6944-67667DD4C86A}"/>
                </a:ext>
              </a:extLst>
            </p:cNvPr>
            <p:cNvSpPr/>
            <p:nvPr/>
          </p:nvSpPr>
          <p:spPr>
            <a:xfrm rot="1083506">
              <a:off x="7749788" y="4487230"/>
              <a:ext cx="887634" cy="27302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87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877748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VS Code</a:t>
            </a:r>
            <a:endParaRPr lang="en-US" sz="1800"/>
          </a:p>
          <a:p>
            <a:pPr marL="0" indent="0">
              <a:buNone/>
            </a:pPr>
            <a:r>
              <a:rPr lang="en-US" sz="1400"/>
              <a:t>New extension </a:t>
            </a:r>
            <a:r>
              <a:rPr lang="en-US" sz="1400" b="1"/>
              <a:t>subscribing events </a:t>
            </a:r>
            <a:r>
              <a:rPr lang="en-US" sz="1400"/>
              <a:t>from </a:t>
            </a:r>
            <a:r>
              <a:rPr lang="en-US" sz="1400" b="1"/>
              <a:t>LSC Web Services </a:t>
            </a:r>
            <a:r>
              <a:rPr lang="en-US" sz="1400" err="1"/>
              <a:t>codeunit</a:t>
            </a:r>
            <a:endParaRPr lang="en-US" sz="1400"/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endParaRPr lang="en-US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D4A04A"/>
                </a:solidFill>
              </a:rPr>
              <a:t>Step #5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F83DA-B8BB-7A63-7647-1AE600CB8C6A}"/>
              </a:ext>
            </a:extLst>
          </p:cNvPr>
          <p:cNvSpPr txBox="1"/>
          <p:nvPr/>
        </p:nvSpPr>
        <p:spPr>
          <a:xfrm>
            <a:off x="340292" y="1640509"/>
            <a:ext cx="11336261" cy="4770537"/>
          </a:xfrm>
          <a:prstGeom prst="rect">
            <a:avLst/>
          </a:prstGeom>
          <a:solidFill>
            <a:srgbClr val="EEEBF2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[</a:t>
            </a:r>
            <a:r>
              <a:rPr lang="en-US" sz="1600" err="1">
                <a:solidFill>
                  <a:srgbClr val="267F99"/>
                </a:solidFill>
                <a:latin typeface="Consolas"/>
              </a:rPr>
              <a:t>EventSubscriber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(</a:t>
            </a:r>
            <a:r>
              <a:rPr lang="en-US" sz="1600" err="1">
                <a:solidFill>
                  <a:srgbClr val="0000FF"/>
                </a:solidFill>
                <a:latin typeface="Consolas"/>
              </a:rPr>
              <a:t>ObjectType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::</a:t>
            </a:r>
            <a:r>
              <a:rPr lang="en-US" sz="1600" err="1">
                <a:solidFill>
                  <a:srgbClr val="0000FF"/>
                </a:solidFill>
                <a:latin typeface="Consolas"/>
              </a:rPr>
              <a:t>Codeunit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 err="1">
                <a:solidFill>
                  <a:srgbClr val="0000FF"/>
                </a:solidFill>
                <a:highlight>
                  <a:srgbClr val="FFFF00"/>
                </a:highlight>
                <a:latin typeface="Consolas"/>
              </a:rPr>
              <a:t>Codeunit</a:t>
            </a:r>
            <a:r>
              <a:rPr lang="en-US" sz="1600">
                <a:solidFill>
                  <a:srgbClr val="3B3B3B"/>
                </a:solidFill>
                <a:highlight>
                  <a:srgbClr val="FFFF00"/>
                </a:highlight>
                <a:latin typeface="Consolas"/>
              </a:rPr>
              <a:t>::</a:t>
            </a:r>
            <a:r>
              <a:rPr lang="en-US" sz="1600">
                <a:solidFill>
                  <a:srgbClr val="267F99"/>
                </a:solidFill>
                <a:highlight>
                  <a:srgbClr val="FFFF00"/>
                </a:highlight>
                <a:latin typeface="Consolas"/>
              </a:rPr>
              <a:t>"LSC Web Services"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 err="1">
                <a:solidFill>
                  <a:srgbClr val="795E26"/>
                </a:solidFill>
                <a:highlight>
                  <a:srgbClr val="FFFF00"/>
                </a:highlight>
                <a:latin typeface="Consolas"/>
              </a:rPr>
              <a:t>OnAfterRequestType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''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false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false)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]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local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procedure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 </a:t>
            </a:r>
            <a:r>
              <a:rPr lang="en-US" sz="1600" err="1">
                <a:solidFill>
                  <a:srgbClr val="795E26"/>
                </a:solidFill>
                <a:latin typeface="Consolas"/>
              </a:rPr>
              <a:t>OnAfterRequestType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(</a:t>
            </a:r>
            <a:r>
              <a:rPr lang="en-US" sz="1600">
                <a:solidFill>
                  <a:srgbClr val="001080"/>
                </a:solidFill>
                <a:latin typeface="Consolas"/>
              </a:rPr>
              <a:t>Request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Record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 </a:t>
            </a:r>
            <a:r>
              <a:rPr lang="en-US" sz="1600">
                <a:solidFill>
                  <a:srgbClr val="267F99"/>
                </a:solidFill>
                <a:latin typeface="Consolas"/>
              </a:rPr>
              <a:t>"LSC WS Request"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RequestID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Text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[</a:t>
            </a:r>
            <a:r>
              <a:rPr lang="en-US" sz="1600">
                <a:solidFill>
                  <a:srgbClr val="098658"/>
                </a:solidFill>
                <a:latin typeface="Consolas"/>
              </a:rPr>
              <a:t>30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];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var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pxmlRequest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Text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 </a:t>
            </a:r>
            <a:r>
              <a:rPr lang="en-US" sz="1600">
                <a:solidFill>
                  <a:srgbClr val="001080"/>
                </a:solidFill>
                <a:latin typeface="Consolas"/>
              </a:rPr>
              <a:t>Authorized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Boolean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LocalProcess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Boolean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 </a:t>
            </a:r>
            <a:endParaRPr lang="en-US" sz="160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		         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Response_Code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Code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[</a:t>
            </a:r>
            <a:r>
              <a:rPr lang="en-US" sz="1600">
                <a:solidFill>
                  <a:srgbClr val="098658"/>
                </a:solidFill>
                <a:latin typeface="Consolas"/>
              </a:rPr>
              <a:t>30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];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Response_Text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Text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[</a:t>
            </a:r>
            <a:r>
              <a:rPr lang="en-US" sz="1600">
                <a:solidFill>
                  <a:srgbClr val="098658"/>
                </a:solidFill>
                <a:latin typeface="Consolas"/>
              </a:rPr>
              <a:t>1024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];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var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pxmlResponse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Text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StartDateTime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 err="1">
                <a:solidFill>
                  <a:srgbClr val="0000FF"/>
                </a:solidFill>
                <a:latin typeface="Consolas"/>
              </a:rPr>
              <a:t>DateTime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)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var</a:t>
            </a:r>
            <a:endParaRPr lang="en-US" sz="1600">
              <a:solidFill>
                <a:srgbClr val="3B3B3B"/>
              </a:solidFill>
              <a:latin typeface="Consolas"/>
            </a:endParaRP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    D</a:t>
            </a:r>
            <a:r>
              <a:rPr lang="en-US" sz="1600">
                <a:solidFill>
                  <a:srgbClr val="001080"/>
                </a:solidFill>
                <a:latin typeface="Consolas"/>
              </a:rPr>
              <a:t>imensions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Dictionary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 </a:t>
            </a:r>
            <a:r>
              <a:rPr lang="en-US" sz="1600">
                <a:solidFill>
                  <a:srgbClr val="AF00DB"/>
                </a:solidFill>
                <a:latin typeface="Consolas"/>
              </a:rPr>
              <a:t>of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 [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Text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Text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];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begin</a:t>
            </a:r>
            <a:endParaRPr lang="en-US" sz="1600">
              <a:solidFill>
                <a:srgbClr val="3B3B3B"/>
              </a:solidFill>
              <a:latin typeface="Consolas"/>
            </a:endParaRP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    </a:t>
            </a:r>
            <a:r>
              <a:rPr lang="en-US" sz="1600" err="1">
                <a:solidFill>
                  <a:srgbClr val="3B3B3B"/>
                </a:solidFill>
                <a:latin typeface="Consolas"/>
              </a:rPr>
              <a:t>D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imensions</a:t>
            </a:r>
            <a:r>
              <a:rPr lang="en-US" sz="1600" err="1">
                <a:solidFill>
                  <a:srgbClr val="0000FF"/>
                </a:solidFill>
                <a:latin typeface="Consolas"/>
              </a:rPr>
              <a:t>.</a:t>
            </a:r>
            <a:r>
              <a:rPr lang="en-US" sz="1600" err="1">
                <a:solidFill>
                  <a:srgbClr val="795E26"/>
                </a:solidFill>
                <a:latin typeface="Consolas"/>
              </a:rPr>
              <a:t>Add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(</a:t>
            </a:r>
            <a:r>
              <a:rPr lang="en-US" sz="1600">
                <a:solidFill>
                  <a:srgbClr val="A31515"/>
                </a:solidFill>
                <a:highlight>
                  <a:srgbClr val="FFFF00"/>
                </a:highlight>
                <a:latin typeface="Consolas"/>
              </a:rPr>
              <a:t>'</a:t>
            </a:r>
            <a:r>
              <a:rPr lang="en-US" sz="1600" err="1">
                <a:solidFill>
                  <a:srgbClr val="A31515"/>
                </a:solidFill>
                <a:highlight>
                  <a:srgbClr val="FFFF00"/>
                </a:highlight>
                <a:latin typeface="Consolas"/>
              </a:rPr>
              <a:t>RequestID</a:t>
            </a:r>
            <a:r>
              <a:rPr lang="en-US" sz="1600">
                <a:solidFill>
                  <a:srgbClr val="A31515"/>
                </a:solidFill>
                <a:highlight>
                  <a:srgbClr val="FFFF00"/>
                </a:highlight>
                <a:latin typeface="Consolas"/>
              </a:rPr>
              <a:t>'</a:t>
            </a:r>
            <a:r>
              <a:rPr lang="en-US" sz="1600">
                <a:solidFill>
                  <a:srgbClr val="3B3B3B"/>
                </a:solidFill>
                <a:highlight>
                  <a:srgbClr val="FFFF00"/>
                </a:highlight>
                <a:latin typeface="Consolas"/>
              </a:rPr>
              <a:t>, </a:t>
            </a:r>
            <a:r>
              <a:rPr lang="en-US" sz="1600" err="1">
                <a:solidFill>
                  <a:srgbClr val="001080"/>
                </a:solidFill>
                <a:highlight>
                  <a:srgbClr val="FFFF00"/>
                </a:highlight>
                <a:latin typeface="Consolas"/>
              </a:rPr>
              <a:t>RequestID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)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    </a:t>
            </a:r>
            <a:r>
              <a:rPr lang="en-US" sz="1600" err="1">
                <a:solidFill>
                  <a:srgbClr val="3B3B3B"/>
                </a:solidFill>
                <a:latin typeface="Consolas"/>
              </a:rPr>
              <a:t>D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imensions</a:t>
            </a:r>
            <a:r>
              <a:rPr lang="en-US" sz="1600" err="1">
                <a:solidFill>
                  <a:srgbClr val="0000FF"/>
                </a:solidFill>
                <a:latin typeface="Consolas"/>
              </a:rPr>
              <a:t>.</a:t>
            </a:r>
            <a:r>
              <a:rPr lang="en-US" sz="1600" err="1">
                <a:solidFill>
                  <a:srgbClr val="795E26"/>
                </a:solidFill>
                <a:latin typeface="Consolas"/>
              </a:rPr>
              <a:t>Add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(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</a:t>
            </a:r>
            <a:r>
              <a:rPr lang="en-US" sz="1600" err="1">
                <a:solidFill>
                  <a:srgbClr val="A31515"/>
                </a:solidFill>
                <a:latin typeface="Consolas"/>
              </a:rPr>
              <a:t>StartDateTime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>
                <a:solidFill>
                  <a:srgbClr val="795E26"/>
                </a:solidFill>
                <a:latin typeface="Consolas"/>
              </a:rPr>
              <a:t>Format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(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StartDateTime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))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    </a:t>
            </a:r>
            <a:r>
              <a:rPr lang="en-US" sz="1600" err="1">
                <a:solidFill>
                  <a:srgbClr val="3B3B3B"/>
                </a:solidFill>
                <a:latin typeface="Consolas"/>
              </a:rPr>
              <a:t>D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imensions</a:t>
            </a:r>
            <a:r>
              <a:rPr lang="en-US" sz="1600" err="1">
                <a:solidFill>
                  <a:srgbClr val="0000FF"/>
                </a:solidFill>
                <a:latin typeface="Consolas"/>
              </a:rPr>
              <a:t>.</a:t>
            </a:r>
            <a:r>
              <a:rPr lang="en-US" sz="1600" err="1">
                <a:solidFill>
                  <a:srgbClr val="795E26"/>
                </a:solidFill>
                <a:latin typeface="Consolas"/>
              </a:rPr>
              <a:t>Add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(</a:t>
            </a:r>
            <a:r>
              <a:rPr lang="en-US" sz="1600">
                <a:solidFill>
                  <a:srgbClr val="A31515"/>
                </a:solidFill>
                <a:highlight>
                  <a:srgbClr val="FFFF00"/>
                </a:highlight>
                <a:latin typeface="Consolas"/>
              </a:rPr>
              <a:t>'</a:t>
            </a:r>
            <a:r>
              <a:rPr lang="en-US" sz="1600" err="1">
                <a:solidFill>
                  <a:srgbClr val="A31515"/>
                </a:solidFill>
                <a:highlight>
                  <a:srgbClr val="FFFF00"/>
                </a:highlight>
                <a:latin typeface="Consolas"/>
              </a:rPr>
              <a:t>RequestXml</a:t>
            </a:r>
            <a:r>
              <a:rPr lang="en-US" sz="1600">
                <a:solidFill>
                  <a:srgbClr val="A31515"/>
                </a:solidFill>
                <a:highlight>
                  <a:srgbClr val="FFFF00"/>
                </a:highlight>
                <a:latin typeface="Consolas"/>
              </a:rPr>
              <a:t>'</a:t>
            </a:r>
            <a:r>
              <a:rPr lang="en-US" sz="1600">
                <a:solidFill>
                  <a:srgbClr val="3B3B3B"/>
                </a:solidFill>
                <a:highlight>
                  <a:srgbClr val="FFFF00"/>
                </a:highlight>
                <a:latin typeface="Consolas"/>
              </a:rPr>
              <a:t>, </a:t>
            </a:r>
            <a:r>
              <a:rPr lang="en-US" sz="1600" err="1">
                <a:solidFill>
                  <a:srgbClr val="001080"/>
                </a:solidFill>
                <a:highlight>
                  <a:srgbClr val="FFFF00"/>
                </a:highlight>
                <a:latin typeface="Consolas"/>
              </a:rPr>
              <a:t>pxmlRequest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)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    </a:t>
            </a:r>
            <a:r>
              <a:rPr lang="en-US" sz="1600" err="1">
                <a:solidFill>
                  <a:srgbClr val="3B3B3B"/>
                </a:solidFill>
                <a:latin typeface="Consolas"/>
              </a:rPr>
              <a:t>D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imensions</a:t>
            </a:r>
            <a:r>
              <a:rPr lang="en-US" sz="1600" err="1">
                <a:solidFill>
                  <a:srgbClr val="0000FF"/>
                </a:solidFill>
                <a:latin typeface="Consolas"/>
              </a:rPr>
              <a:t>.</a:t>
            </a:r>
            <a:r>
              <a:rPr lang="en-US" sz="1600" err="1">
                <a:solidFill>
                  <a:srgbClr val="795E26"/>
                </a:solidFill>
                <a:latin typeface="Consolas"/>
              </a:rPr>
              <a:t>Add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(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</a:t>
            </a:r>
            <a:r>
              <a:rPr lang="en-US" sz="1600" err="1">
                <a:solidFill>
                  <a:srgbClr val="A31515"/>
                </a:solidFill>
                <a:latin typeface="Consolas"/>
              </a:rPr>
              <a:t>ResponseCode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Response_Code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)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    </a:t>
            </a:r>
            <a:r>
              <a:rPr lang="en-US" sz="1600" err="1">
                <a:solidFill>
                  <a:srgbClr val="3B3B3B"/>
                </a:solidFill>
                <a:latin typeface="Consolas"/>
              </a:rPr>
              <a:t>D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imensions</a:t>
            </a:r>
            <a:r>
              <a:rPr lang="en-US" sz="1600" err="1">
                <a:solidFill>
                  <a:srgbClr val="0000FF"/>
                </a:solidFill>
                <a:latin typeface="Consolas"/>
              </a:rPr>
              <a:t>.</a:t>
            </a:r>
            <a:r>
              <a:rPr lang="en-US" sz="1600" err="1">
                <a:solidFill>
                  <a:srgbClr val="795E26"/>
                </a:solidFill>
                <a:latin typeface="Consolas"/>
              </a:rPr>
              <a:t>Add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(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</a:t>
            </a:r>
            <a:r>
              <a:rPr lang="en-US" sz="1600" err="1">
                <a:solidFill>
                  <a:srgbClr val="A31515"/>
                </a:solidFill>
                <a:latin typeface="Consolas"/>
              </a:rPr>
              <a:t>ResponseText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Response_Text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)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    </a:t>
            </a:r>
            <a:r>
              <a:rPr lang="en-US" sz="1600" err="1">
                <a:solidFill>
                  <a:srgbClr val="3B3B3B"/>
                </a:solidFill>
                <a:latin typeface="Consolas"/>
              </a:rPr>
              <a:t>D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imensions</a:t>
            </a:r>
            <a:r>
              <a:rPr lang="en-US" sz="1600" err="1">
                <a:solidFill>
                  <a:srgbClr val="0000FF"/>
                </a:solidFill>
                <a:latin typeface="Consolas"/>
              </a:rPr>
              <a:t>.</a:t>
            </a:r>
            <a:r>
              <a:rPr lang="en-US" sz="1600" err="1">
                <a:solidFill>
                  <a:srgbClr val="795E26"/>
                </a:solidFill>
                <a:latin typeface="Consolas"/>
              </a:rPr>
              <a:t>Add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(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</a:t>
            </a:r>
            <a:r>
              <a:rPr lang="en-US" sz="1600" err="1">
                <a:solidFill>
                  <a:srgbClr val="A31515"/>
                </a:solidFill>
                <a:latin typeface="Consolas"/>
              </a:rPr>
              <a:t>ResponseXml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 err="1">
                <a:solidFill>
                  <a:srgbClr val="001080"/>
                </a:solidFill>
                <a:latin typeface="Consolas"/>
              </a:rPr>
              <a:t>pxmlResponse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)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    </a:t>
            </a:r>
            <a:r>
              <a:rPr lang="en-US" sz="1600">
                <a:solidFill>
                  <a:srgbClr val="008000"/>
                </a:solidFill>
                <a:latin typeface="Consolas"/>
              </a:rPr>
              <a:t>// Event Id will be ALLSC-0001</a:t>
            </a:r>
            <a:endParaRPr lang="en-US" sz="1600">
              <a:solidFill>
                <a:srgbClr val="3B3B3B"/>
              </a:solidFill>
              <a:latin typeface="Consolas"/>
            </a:endParaRP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    </a:t>
            </a:r>
            <a:r>
              <a:rPr lang="en-US" sz="1600" err="1">
                <a:solidFill>
                  <a:srgbClr val="795E26"/>
                </a:solidFill>
                <a:latin typeface="Consolas"/>
              </a:rPr>
              <a:t>Session.</a:t>
            </a:r>
            <a:r>
              <a:rPr lang="en-US" sz="1600" err="1">
                <a:solidFill>
                  <a:srgbClr val="795E26"/>
                </a:solidFill>
                <a:highlight>
                  <a:srgbClr val="FFFF00"/>
                </a:highlight>
                <a:latin typeface="Consolas"/>
              </a:rPr>
              <a:t>LogMessage</a:t>
            </a:r>
            <a:r>
              <a:rPr lang="en-US" sz="1600">
                <a:solidFill>
                  <a:srgbClr val="0000FF"/>
                </a:solidFill>
                <a:highlight>
                  <a:srgbClr val="FFFF00"/>
                </a:highlight>
                <a:latin typeface="Consolas"/>
              </a:rPr>
              <a:t>(</a:t>
            </a:r>
            <a:r>
              <a:rPr lang="en-US" sz="1600">
                <a:solidFill>
                  <a:srgbClr val="A31515"/>
                </a:solidFill>
                <a:highlight>
                  <a:srgbClr val="FFFF00"/>
                </a:highlight>
                <a:latin typeface="Consolas"/>
              </a:rPr>
              <a:t>'LSC-0001'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'</a:t>
            </a:r>
            <a:r>
              <a:rPr lang="en-US" sz="1600" err="1">
                <a:solidFill>
                  <a:srgbClr val="A31515"/>
                </a:solidFill>
                <a:latin typeface="Consolas"/>
              </a:rPr>
              <a:t>RetailWebService</a:t>
            </a:r>
            <a:r>
              <a:rPr lang="en-US" sz="1600">
                <a:solidFill>
                  <a:srgbClr val="A31515"/>
                </a:solidFill>
                <a:latin typeface="Consolas"/>
              </a:rPr>
              <a:t> called'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Verbosity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::Normal,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DATACLASSIFICATION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::</a:t>
            </a:r>
            <a:r>
              <a:rPr lang="en-US" sz="1600" err="1">
                <a:solidFill>
                  <a:srgbClr val="3B3B3B"/>
                </a:solidFill>
                <a:latin typeface="Consolas"/>
              </a:rPr>
              <a:t>SystemMetadata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, </a:t>
            </a:r>
            <a:r>
              <a:rPr lang="en-US" sz="1600" err="1">
                <a:solidFill>
                  <a:srgbClr val="3B3B3B"/>
                </a:solidFill>
                <a:latin typeface="Consolas"/>
              </a:rPr>
              <a:t>TelemetryScope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::All, </a:t>
            </a:r>
            <a:r>
              <a:rPr lang="en-US" sz="1600">
                <a:solidFill>
                  <a:srgbClr val="001080"/>
                </a:solidFill>
                <a:latin typeface="Consolas"/>
              </a:rPr>
              <a:t>Dimension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)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</a:t>
            </a:r>
          </a:p>
          <a:p>
            <a:r>
              <a:rPr lang="en-US" sz="1600">
                <a:solidFill>
                  <a:srgbClr val="3B3B3B"/>
                </a:solidFill>
                <a:latin typeface="Consolas"/>
              </a:rPr>
              <a:t>    </a:t>
            </a:r>
            <a:r>
              <a:rPr lang="en-US" sz="1600">
                <a:solidFill>
                  <a:srgbClr val="0000FF"/>
                </a:solidFill>
                <a:latin typeface="Consolas"/>
              </a:rPr>
              <a:t>end</a:t>
            </a:r>
            <a:r>
              <a:rPr lang="en-US" sz="1600">
                <a:solidFill>
                  <a:srgbClr val="3B3B3B"/>
                </a:solidFill>
                <a:latin typeface="Consola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04389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877748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Azure Application Insights</a:t>
            </a:r>
          </a:p>
          <a:p>
            <a:pPr marL="0" indent="0">
              <a:buNone/>
            </a:pPr>
            <a:r>
              <a:rPr lang="en-US" sz="1400">
                <a:solidFill>
                  <a:schemeClr val="bg1"/>
                </a:solidFill>
              </a:rPr>
              <a:t>Run this KQL query</a:t>
            </a:r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884077B4-44FB-3B36-3426-7A0F3733F095}"/>
              </a:ext>
            </a:extLst>
          </p:cNvPr>
          <p:cNvSpPr/>
          <p:nvPr/>
        </p:nvSpPr>
        <p:spPr>
          <a:xfrm>
            <a:off x="447151" y="1450516"/>
            <a:ext cx="4456510" cy="3253831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lIns="91440" tIns="45720" rIns="91440" bIns="45720" rtlCol="0" anchor="t"/>
          <a:lstStyle/>
          <a:p>
            <a:r>
              <a:rPr lang="en-US" sz="1400"/>
              <a:t>traces</a:t>
            </a:r>
            <a:endParaRPr lang="en-US" sz="1400">
              <a:cs typeface="Calibri"/>
            </a:endParaRPr>
          </a:p>
          <a:p>
            <a:r>
              <a:rPr lang="en-US" sz="1400"/>
              <a:t>| where timestamp &gt;= datetime(2024-02-20 05:50:00.000)</a:t>
            </a:r>
            <a:endParaRPr lang="en-US" sz="1400">
              <a:cs typeface="Calibri"/>
            </a:endParaRPr>
          </a:p>
          <a:p>
            <a:r>
              <a:rPr lang="en-US" sz="1400"/>
              <a:t>| where timestamp &lt;= datetime(2024-02-20 07:10:00.000)</a:t>
            </a:r>
            <a:endParaRPr lang="en-US" sz="1400">
              <a:cs typeface="Calibri"/>
            </a:endParaRPr>
          </a:p>
          <a:p>
            <a:r>
              <a:rPr lang="en-US" sz="1400"/>
              <a:t>| where </a:t>
            </a:r>
            <a:r>
              <a:rPr lang="en-US" sz="1400" err="1">
                <a:highlight>
                  <a:srgbClr val="FFFF00"/>
                </a:highlight>
              </a:rPr>
              <a:t>customDimensions.eventId</a:t>
            </a:r>
            <a:r>
              <a:rPr lang="en-US" sz="1400">
                <a:highlight>
                  <a:srgbClr val="FFFF00"/>
                </a:highlight>
              </a:rPr>
              <a:t> ==</a:t>
            </a:r>
            <a:r>
              <a:rPr lang="en-US" sz="1400" b="1">
                <a:highlight>
                  <a:srgbClr val="FFFF00"/>
                </a:highlight>
              </a:rPr>
              <a:t> "RT0008"</a:t>
            </a:r>
            <a:endParaRPr lang="en-US" sz="1400" b="1">
              <a:highlight>
                <a:srgbClr val="FFFF00"/>
              </a:highlight>
              <a:cs typeface="Calibri"/>
            </a:endParaRPr>
          </a:p>
          <a:p>
            <a:r>
              <a:rPr lang="en-US" sz="1400">
                <a:highlight>
                  <a:srgbClr val="FFFF00"/>
                </a:highlight>
              </a:rPr>
              <a:t>    </a:t>
            </a:r>
            <a:r>
              <a:rPr lang="en-US" sz="1400" b="1">
                <a:highlight>
                  <a:srgbClr val="FFFF00"/>
                </a:highlight>
              </a:rPr>
              <a:t>or </a:t>
            </a:r>
            <a:r>
              <a:rPr lang="en-US" sz="1400" b="1" err="1">
                <a:highlight>
                  <a:srgbClr val="FFFF00"/>
                </a:highlight>
              </a:rPr>
              <a:t>customDimensions.eventId</a:t>
            </a:r>
            <a:r>
              <a:rPr lang="en-US" sz="1400" b="1">
                <a:highlight>
                  <a:srgbClr val="FFFF00"/>
                </a:highlight>
              </a:rPr>
              <a:t> </a:t>
            </a:r>
            <a:r>
              <a:rPr lang="en-US" sz="1400" b="1" err="1">
                <a:highlight>
                  <a:srgbClr val="FFFF00"/>
                </a:highlight>
              </a:rPr>
              <a:t>startswith</a:t>
            </a:r>
            <a:r>
              <a:rPr lang="en-US" sz="1400" b="1">
                <a:highlight>
                  <a:srgbClr val="FFFF00"/>
                </a:highlight>
              </a:rPr>
              <a:t> "ALLSC"</a:t>
            </a:r>
            <a:endParaRPr lang="en-US" sz="1400" b="1">
              <a:highlight>
                <a:srgbClr val="FFFF00"/>
              </a:highlight>
              <a:cs typeface="Calibri"/>
            </a:endParaRPr>
          </a:p>
          <a:p>
            <a:r>
              <a:rPr lang="en-US" sz="1400"/>
              <a:t>| extend </a:t>
            </a:r>
            <a:r>
              <a:rPr lang="en-US" sz="1400" b="1" u="sng" err="1">
                <a:highlight>
                  <a:srgbClr val="FFFF00"/>
                </a:highlight>
              </a:rPr>
              <a:t>requestTableName</a:t>
            </a:r>
            <a:r>
              <a:rPr lang="en-US" sz="1400" b="1">
                <a:highlight>
                  <a:srgbClr val="FFFF00"/>
                </a:highlight>
              </a:rPr>
              <a:t> =</a:t>
            </a:r>
            <a:endParaRPr lang="en-US" sz="1400" b="1">
              <a:highlight>
                <a:srgbClr val="FFFF00"/>
              </a:highlight>
              <a:cs typeface="Calibri"/>
            </a:endParaRPr>
          </a:p>
          <a:p>
            <a:r>
              <a:rPr lang="en-US" sz="1400">
                <a:highlight>
                  <a:srgbClr val="FFFF00"/>
                </a:highlight>
              </a:rPr>
              <a:t>    case (</a:t>
            </a:r>
            <a:endParaRPr lang="en-US" sz="1400">
              <a:highlight>
                <a:srgbClr val="FFFF00"/>
              </a:highlight>
              <a:cs typeface="Calibri"/>
            </a:endParaRPr>
          </a:p>
          <a:p>
            <a:r>
              <a:rPr lang="en-US" sz="1400">
                <a:highlight>
                  <a:srgbClr val="FFFF00"/>
                </a:highlight>
              </a:rPr>
              <a:t>        </a:t>
            </a:r>
            <a:r>
              <a:rPr lang="en-US" sz="1400" err="1">
                <a:highlight>
                  <a:srgbClr val="FFFF00"/>
                </a:highlight>
              </a:rPr>
              <a:t>customDimensions.alRequestID</a:t>
            </a:r>
            <a:r>
              <a:rPr lang="en-US" sz="1400">
                <a:highlight>
                  <a:srgbClr val="FFFF00"/>
                </a:highlight>
              </a:rPr>
              <a:t> == 'WEB_REPL_ADD_TABLE’, </a:t>
            </a:r>
            <a:endParaRPr lang="en-US" sz="1400">
              <a:highlight>
                <a:srgbClr val="FFFF00"/>
              </a:highlight>
              <a:cs typeface="Calibri"/>
            </a:endParaRPr>
          </a:p>
          <a:p>
            <a:r>
              <a:rPr lang="en-US" sz="1400" b="1">
                <a:highlight>
                  <a:srgbClr val="FFFF00"/>
                </a:highlight>
              </a:rPr>
              <a:t>            </a:t>
            </a:r>
            <a:r>
              <a:rPr lang="en-US" sz="1400" b="1" u="sng">
                <a:highlight>
                  <a:srgbClr val="FFFF00"/>
                </a:highlight>
              </a:rPr>
              <a:t>extract('&lt;</a:t>
            </a:r>
            <a:r>
              <a:rPr lang="en-US" sz="1400" b="1" u="sng" err="1">
                <a:highlight>
                  <a:srgbClr val="FFFF00"/>
                </a:highlight>
              </a:rPr>
              <a:t>Table_Name</a:t>
            </a:r>
            <a:r>
              <a:rPr lang="en-US" sz="1400" b="1" u="sng">
                <a:highlight>
                  <a:srgbClr val="FFFF00"/>
                </a:highlight>
              </a:rPr>
              <a:t>&gt;(.*?)&lt;/</a:t>
            </a:r>
            <a:r>
              <a:rPr lang="en-US" sz="1400" b="1" u="sng" err="1">
                <a:highlight>
                  <a:srgbClr val="FFFF00"/>
                </a:highlight>
              </a:rPr>
              <a:t>Table_Name</a:t>
            </a:r>
            <a:r>
              <a:rPr lang="en-US" sz="1400" b="1" u="sng">
                <a:highlight>
                  <a:srgbClr val="FFFF00"/>
                </a:highlight>
              </a:rPr>
              <a:t>&gt;'</a:t>
            </a:r>
            <a:r>
              <a:rPr lang="en-US" sz="1400" u="sng">
                <a:highlight>
                  <a:srgbClr val="FFFF00"/>
                </a:highlight>
              </a:rPr>
              <a:t>, 1,</a:t>
            </a:r>
            <a:endParaRPr lang="en-US" sz="1400" u="sng">
              <a:highlight>
                <a:srgbClr val="FFFF00"/>
              </a:highlight>
              <a:cs typeface="Calibri"/>
            </a:endParaRPr>
          </a:p>
          <a:p>
            <a:r>
              <a:rPr lang="en-US" sz="1400">
                <a:highlight>
                  <a:srgbClr val="FFFF00"/>
                </a:highlight>
              </a:rPr>
              <a:t>                          </a:t>
            </a:r>
            <a:r>
              <a:rPr lang="en-US" sz="1400" u="sng" err="1">
                <a:highlight>
                  <a:srgbClr val="FFFF00"/>
                </a:highlight>
              </a:rPr>
              <a:t>tostring</a:t>
            </a:r>
            <a:r>
              <a:rPr lang="en-US" sz="1400" u="sng">
                <a:highlight>
                  <a:srgbClr val="FFFF00"/>
                </a:highlight>
              </a:rPr>
              <a:t> </a:t>
            </a:r>
            <a:r>
              <a:rPr lang="en-US" sz="1400" b="1" u="sng">
                <a:highlight>
                  <a:srgbClr val="FFFF00"/>
                </a:highlight>
              </a:rPr>
              <a:t>(</a:t>
            </a:r>
            <a:r>
              <a:rPr lang="en-US" sz="1400" b="1" u="sng" err="1">
                <a:highlight>
                  <a:srgbClr val="FFFF00"/>
                </a:highlight>
              </a:rPr>
              <a:t>customDimensions.alRequestXml</a:t>
            </a:r>
            <a:r>
              <a:rPr lang="en-US" sz="1400" b="1" u="sng">
                <a:highlight>
                  <a:srgbClr val="FFFF00"/>
                </a:highlight>
              </a:rPr>
              <a:t>)</a:t>
            </a:r>
            <a:r>
              <a:rPr lang="en-US" sz="1400" b="1">
                <a:highlight>
                  <a:srgbClr val="FFFF00"/>
                </a:highlight>
              </a:rPr>
              <a:t>)</a:t>
            </a:r>
            <a:endParaRPr lang="en-US" sz="1400" b="1">
              <a:highlight>
                <a:srgbClr val="FFFF00"/>
              </a:highlight>
              <a:cs typeface="Calibri"/>
            </a:endParaRPr>
          </a:p>
          <a:p>
            <a:r>
              <a:rPr lang="en-US" sz="1400">
                <a:highlight>
                  <a:srgbClr val="FFFF00"/>
                </a:highlight>
              </a:rPr>
              <a:t>        , "N/A")</a:t>
            </a:r>
            <a:endParaRPr lang="en-US" sz="1400">
              <a:highlight>
                <a:srgbClr val="FFFF00"/>
              </a:highlight>
              <a:cs typeface="Calibri"/>
            </a:endParaRPr>
          </a:p>
          <a:p>
            <a:r>
              <a:rPr lang="en-US" sz="1400"/>
              <a:t>| project timestamp</a:t>
            </a:r>
            <a:endParaRPr lang="en-US" sz="1400">
              <a:cs typeface="Calibri"/>
            </a:endParaRPr>
          </a:p>
          <a:p>
            <a:r>
              <a:rPr lang="en-US" sz="1400"/>
              <a:t>, </a:t>
            </a:r>
            <a:r>
              <a:rPr lang="en-US" sz="1400" err="1"/>
              <a:t>eventId</a:t>
            </a:r>
            <a:r>
              <a:rPr lang="en-US" sz="1400"/>
              <a:t> = </a:t>
            </a:r>
            <a:r>
              <a:rPr lang="en-US" sz="1400" err="1"/>
              <a:t>customDimensions.eventId</a:t>
            </a:r>
            <a:r>
              <a:rPr lang="en-US" sz="1400"/>
              <a:t>...</a:t>
            </a:r>
            <a:endParaRPr lang="en-US" sz="1400"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D4A04A"/>
                </a:solidFill>
              </a:rPr>
              <a:t>Step #6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700304C-1625-FF27-CFE3-BB6560D7C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520" y="1516646"/>
            <a:ext cx="7181480" cy="5344016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D9D623F-A65F-869C-742D-0DD478BF7520}"/>
              </a:ext>
            </a:extLst>
          </p:cNvPr>
          <p:cNvSpPr/>
          <p:nvPr/>
        </p:nvSpPr>
        <p:spPr>
          <a:xfrm>
            <a:off x="5010520" y="2055266"/>
            <a:ext cx="7181480" cy="4810857"/>
          </a:xfrm>
          <a:custGeom>
            <a:avLst/>
            <a:gdLst>
              <a:gd name="connsiteX0" fmla="*/ 271725 w 7181480"/>
              <a:gd name="connsiteY0" fmla="*/ 4022216 h 4810857"/>
              <a:gd name="connsiteX1" fmla="*/ 271725 w 7181480"/>
              <a:gd name="connsiteY1" fmla="*/ 4517903 h 4810857"/>
              <a:gd name="connsiteX2" fmla="*/ 4488800 w 7181480"/>
              <a:gd name="connsiteY2" fmla="*/ 4517903 h 4810857"/>
              <a:gd name="connsiteX3" fmla="*/ 4488800 w 7181480"/>
              <a:gd name="connsiteY3" fmla="*/ 4022216 h 4810857"/>
              <a:gd name="connsiteX4" fmla="*/ 3339396 w 7181480"/>
              <a:gd name="connsiteY4" fmla="*/ 2949871 h 4810857"/>
              <a:gd name="connsiteX5" fmla="*/ 3339396 w 7181480"/>
              <a:gd name="connsiteY5" fmla="*/ 3900366 h 4810857"/>
              <a:gd name="connsiteX6" fmla="*/ 4410206 w 7181480"/>
              <a:gd name="connsiteY6" fmla="*/ 3900366 h 4810857"/>
              <a:gd name="connsiteX7" fmla="*/ 4410206 w 7181480"/>
              <a:gd name="connsiteY7" fmla="*/ 2949871 h 4810857"/>
              <a:gd name="connsiteX8" fmla="*/ 5749550 w 7181480"/>
              <a:gd name="connsiteY8" fmla="*/ 1259329 h 4810857"/>
              <a:gd name="connsiteX9" fmla="*/ 5749550 w 7181480"/>
              <a:gd name="connsiteY9" fmla="*/ 3931989 h 4810857"/>
              <a:gd name="connsiteX10" fmla="*/ 6997900 w 7181480"/>
              <a:gd name="connsiteY10" fmla="*/ 3931989 h 4810857"/>
              <a:gd name="connsiteX11" fmla="*/ 6997900 w 7181480"/>
              <a:gd name="connsiteY11" fmla="*/ 1259329 h 4810857"/>
              <a:gd name="connsiteX12" fmla="*/ 308562 w 7181480"/>
              <a:gd name="connsiteY12" fmla="*/ 145642 h 4810857"/>
              <a:gd name="connsiteX13" fmla="*/ 308562 w 7181480"/>
              <a:gd name="connsiteY13" fmla="*/ 1213333 h 4810857"/>
              <a:gd name="connsiteX14" fmla="*/ 4525636 w 7181480"/>
              <a:gd name="connsiteY14" fmla="*/ 1213333 h 4810857"/>
              <a:gd name="connsiteX15" fmla="*/ 4525636 w 7181480"/>
              <a:gd name="connsiteY15" fmla="*/ 145642 h 4810857"/>
              <a:gd name="connsiteX16" fmla="*/ 24063 w 7181480"/>
              <a:gd name="connsiteY16" fmla="*/ 0 h 4810857"/>
              <a:gd name="connsiteX17" fmla="*/ 7169450 w 7181480"/>
              <a:gd name="connsiteY17" fmla="*/ 1 h 4810857"/>
              <a:gd name="connsiteX18" fmla="*/ 7181480 w 7181480"/>
              <a:gd name="connsiteY18" fmla="*/ 4810857 h 4810857"/>
              <a:gd name="connsiteX19" fmla="*/ 0 w 7181480"/>
              <a:gd name="connsiteY19" fmla="*/ 4810857 h 481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181480" h="4810857">
                <a:moveTo>
                  <a:pt x="271725" y="4022216"/>
                </a:moveTo>
                <a:lnTo>
                  <a:pt x="271725" y="4517903"/>
                </a:lnTo>
                <a:lnTo>
                  <a:pt x="4488800" y="4517903"/>
                </a:lnTo>
                <a:lnTo>
                  <a:pt x="4488800" y="4022216"/>
                </a:lnTo>
                <a:close/>
                <a:moveTo>
                  <a:pt x="3339396" y="2949871"/>
                </a:moveTo>
                <a:lnTo>
                  <a:pt x="3339396" y="3900366"/>
                </a:lnTo>
                <a:lnTo>
                  <a:pt x="4410206" y="3900366"/>
                </a:lnTo>
                <a:lnTo>
                  <a:pt x="4410206" y="2949871"/>
                </a:lnTo>
                <a:close/>
                <a:moveTo>
                  <a:pt x="5749550" y="1259329"/>
                </a:moveTo>
                <a:lnTo>
                  <a:pt x="5749550" y="3931989"/>
                </a:lnTo>
                <a:lnTo>
                  <a:pt x="6997900" y="3931989"/>
                </a:lnTo>
                <a:lnTo>
                  <a:pt x="6997900" y="1259329"/>
                </a:lnTo>
                <a:close/>
                <a:moveTo>
                  <a:pt x="308562" y="145642"/>
                </a:moveTo>
                <a:lnTo>
                  <a:pt x="308562" y="1213333"/>
                </a:lnTo>
                <a:lnTo>
                  <a:pt x="4525636" y="1213333"/>
                </a:lnTo>
                <a:lnTo>
                  <a:pt x="4525636" y="145642"/>
                </a:lnTo>
                <a:close/>
                <a:moveTo>
                  <a:pt x="24063" y="0"/>
                </a:moveTo>
                <a:lnTo>
                  <a:pt x="7169450" y="1"/>
                </a:lnTo>
                <a:cubicBezTo>
                  <a:pt x="7173460" y="1603620"/>
                  <a:pt x="7177470" y="3207238"/>
                  <a:pt x="7181480" y="4810857"/>
                </a:cubicBezTo>
                <a:lnTo>
                  <a:pt x="0" y="4810857"/>
                </a:lnTo>
                <a:close/>
              </a:path>
            </a:pathLst>
          </a:custGeom>
          <a:solidFill>
            <a:srgbClr val="6057C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877748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Azure Application Insights</a:t>
            </a:r>
          </a:p>
          <a:p>
            <a:pPr marL="0" indent="0">
              <a:buNone/>
            </a:pPr>
            <a:r>
              <a:rPr lang="en-US" sz="1400">
                <a:solidFill>
                  <a:schemeClr val="bg1"/>
                </a:solidFill>
              </a:rPr>
              <a:t>Run this KQL query</a:t>
            </a:r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884077B4-44FB-3B36-3426-7A0F3733F095}"/>
              </a:ext>
            </a:extLst>
          </p:cNvPr>
          <p:cNvSpPr/>
          <p:nvPr/>
        </p:nvSpPr>
        <p:spPr>
          <a:xfrm>
            <a:off x="559693" y="1445055"/>
            <a:ext cx="4682867" cy="2235991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r>
              <a:rPr lang="en-US" sz="1200"/>
              <a:t>traces</a:t>
            </a:r>
          </a:p>
          <a:p>
            <a:r>
              <a:rPr lang="en-US" sz="1200"/>
              <a:t>| where timestamp &gt;= datetime(</a:t>
            </a:r>
            <a:r>
              <a:rPr lang="en-US" sz="1200" b="1"/>
              <a:t>2024-03-05 06:00:56.000</a:t>
            </a:r>
            <a:r>
              <a:rPr lang="en-US" sz="1200"/>
              <a:t>)</a:t>
            </a:r>
          </a:p>
          <a:p>
            <a:r>
              <a:rPr lang="en-US" sz="1200"/>
              <a:t>| where timestamp &lt;= datetime(</a:t>
            </a:r>
            <a:r>
              <a:rPr lang="en-US" sz="1200" b="1"/>
              <a:t>2024-03-05 06:02:06.000</a:t>
            </a:r>
            <a:r>
              <a:rPr lang="en-US" sz="1200"/>
              <a:t>)</a:t>
            </a:r>
          </a:p>
          <a:p>
            <a:r>
              <a:rPr lang="en-US" sz="1200"/>
              <a:t>| where </a:t>
            </a:r>
            <a:r>
              <a:rPr lang="en-US" sz="1200" err="1"/>
              <a:t>customDimensions.eventId</a:t>
            </a:r>
            <a:r>
              <a:rPr lang="en-US" sz="1200"/>
              <a:t> ==</a:t>
            </a:r>
            <a:r>
              <a:rPr lang="en-US" sz="1200" b="1"/>
              <a:t> "RT0008"</a:t>
            </a:r>
          </a:p>
          <a:p>
            <a:r>
              <a:rPr lang="en-US" sz="1200"/>
              <a:t>| project timestamp</a:t>
            </a:r>
          </a:p>
          <a:p>
            <a:r>
              <a:rPr lang="en-US" sz="1200"/>
              <a:t>, </a:t>
            </a:r>
            <a:r>
              <a:rPr lang="en-US" sz="1200" err="1"/>
              <a:t>eventId</a:t>
            </a:r>
            <a:r>
              <a:rPr lang="en-US" sz="1200"/>
              <a:t> = </a:t>
            </a:r>
            <a:r>
              <a:rPr lang="en-US" sz="1200" err="1"/>
              <a:t>customDimensions.eventId</a:t>
            </a:r>
            <a:endParaRPr lang="en-US" sz="1200"/>
          </a:p>
          <a:p>
            <a:r>
              <a:rPr lang="en-US" sz="1200"/>
              <a:t>, </a:t>
            </a:r>
            <a:r>
              <a:rPr lang="en-US" sz="1200" err="1"/>
              <a:t>aadTenantId</a:t>
            </a:r>
            <a:r>
              <a:rPr lang="en-US" sz="1200"/>
              <a:t> = </a:t>
            </a:r>
            <a:r>
              <a:rPr lang="en-US" sz="1200" err="1"/>
              <a:t>tostring</a:t>
            </a:r>
            <a:r>
              <a:rPr lang="en-US" sz="1200"/>
              <a:t> (</a:t>
            </a:r>
            <a:r>
              <a:rPr lang="en-US" sz="1200" err="1"/>
              <a:t>customDimensions.aadTenantId</a:t>
            </a:r>
            <a:r>
              <a:rPr lang="en-US" sz="1200"/>
              <a:t>)</a:t>
            </a:r>
          </a:p>
          <a:p>
            <a:r>
              <a:rPr lang="en-US" sz="1200"/>
              <a:t>, </a:t>
            </a:r>
            <a:r>
              <a:rPr lang="en-US" sz="1200" err="1"/>
              <a:t>environmentName</a:t>
            </a:r>
            <a:r>
              <a:rPr lang="en-US" sz="1200"/>
              <a:t> = </a:t>
            </a:r>
            <a:r>
              <a:rPr lang="en-US" sz="1200" err="1"/>
              <a:t>tostring</a:t>
            </a:r>
            <a:r>
              <a:rPr lang="en-US" sz="1200"/>
              <a:t> (</a:t>
            </a:r>
            <a:r>
              <a:rPr lang="en-US" sz="1200" err="1"/>
              <a:t>customDimensions.environmentName</a:t>
            </a:r>
            <a:r>
              <a:rPr lang="en-US" sz="1200"/>
              <a:t>)</a:t>
            </a:r>
          </a:p>
          <a:p>
            <a:r>
              <a:rPr lang="en-US" sz="1200"/>
              <a:t>, </a:t>
            </a:r>
            <a:r>
              <a:rPr lang="en-US" sz="1200" err="1"/>
              <a:t>environmentType</a:t>
            </a:r>
            <a:r>
              <a:rPr lang="en-US" sz="1200"/>
              <a:t> = </a:t>
            </a:r>
            <a:r>
              <a:rPr lang="en-US" sz="1200" err="1"/>
              <a:t>tostring</a:t>
            </a:r>
            <a:r>
              <a:rPr lang="en-US" sz="1200"/>
              <a:t> (</a:t>
            </a:r>
            <a:r>
              <a:rPr lang="en-US" sz="1200" err="1"/>
              <a:t>customDimensions.environmentType</a:t>
            </a:r>
            <a:r>
              <a:rPr lang="en-US" sz="1200"/>
              <a:t>)</a:t>
            </a:r>
          </a:p>
          <a:p>
            <a:r>
              <a:rPr lang="en-US" sz="1200" b="1"/>
              <a:t>| summarize count() by </a:t>
            </a:r>
            <a:r>
              <a:rPr lang="en-US" sz="1200" b="1" err="1"/>
              <a:t>aadTenantId</a:t>
            </a:r>
            <a:r>
              <a:rPr lang="en-US" sz="1200" b="1"/>
              <a:t>, </a:t>
            </a:r>
            <a:r>
              <a:rPr lang="en-US" sz="1200" b="1" err="1"/>
              <a:t>eventId</a:t>
            </a:r>
            <a:r>
              <a:rPr lang="en-US" sz="1200" b="1"/>
              <a:t>, </a:t>
            </a:r>
            <a:r>
              <a:rPr lang="en-US" sz="1200" b="1" err="1"/>
              <a:t>environmentType</a:t>
            </a:r>
            <a:r>
              <a:rPr lang="en-US" sz="1200" b="1"/>
              <a:t>, </a:t>
            </a:r>
            <a:r>
              <a:rPr lang="en-US" sz="1200" b="1" err="1"/>
              <a:t>environmentName</a:t>
            </a:r>
            <a:endParaRPr lang="en-US" sz="1200" b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D4A04A"/>
                </a:solidFill>
              </a:rPr>
              <a:t>Step #7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D0F4C-3A97-8927-AA79-EF8945BA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838" y="2922236"/>
            <a:ext cx="4610337" cy="7366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A3EF5F-3506-F7C8-F2C7-D7B9470BF349}"/>
              </a:ext>
            </a:extLst>
          </p:cNvPr>
          <p:cNvSpPr/>
          <p:nvPr/>
        </p:nvSpPr>
        <p:spPr>
          <a:xfrm>
            <a:off x="2602523" y="1706880"/>
            <a:ext cx="1711569" cy="407963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D002D9-D5FF-A79E-D83C-FF2AA3A474B8}"/>
              </a:ext>
            </a:extLst>
          </p:cNvPr>
          <p:cNvSpPr/>
          <p:nvPr/>
        </p:nvSpPr>
        <p:spPr>
          <a:xfrm>
            <a:off x="611945" y="3181644"/>
            <a:ext cx="4532141" cy="407963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6DCDA2-4074-E807-5381-9B5B178CAA64}"/>
              </a:ext>
            </a:extLst>
          </p:cNvPr>
          <p:cNvSpPr/>
          <p:nvPr/>
        </p:nvSpPr>
        <p:spPr>
          <a:xfrm>
            <a:off x="6463000" y="4115421"/>
            <a:ext cx="3702011" cy="1202794"/>
          </a:xfrm>
          <a:prstGeom prst="round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u="sng">
                <a:solidFill>
                  <a:schemeClr val="bg1"/>
                </a:solidFill>
              </a:rPr>
              <a:t>800</a:t>
            </a:r>
            <a:r>
              <a:rPr lang="en-US" sz="1800" b="1">
                <a:solidFill>
                  <a:schemeClr val="bg1"/>
                </a:solidFill>
              </a:rPr>
              <a:t> WS calls in 1 minute!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3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animBg="1"/>
      <p:bldP spid="5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07EE4D1-DEF4-D164-18A6-DF968D498D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746F12-D3EA-99DF-B8D2-257046044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42" y="997527"/>
            <a:ext cx="5816899" cy="171458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BB633E-5985-8A88-B68C-1D8A77A82CE8}"/>
              </a:ext>
            </a:extLst>
          </p:cNvPr>
          <p:cNvSpPr/>
          <p:nvPr/>
        </p:nvSpPr>
        <p:spPr>
          <a:xfrm>
            <a:off x="340292" y="997527"/>
            <a:ext cx="5823249" cy="1726573"/>
          </a:xfrm>
          <a:custGeom>
            <a:avLst/>
            <a:gdLst>
              <a:gd name="connsiteX0" fmla="*/ 1274665 w 9314612"/>
              <a:gd name="connsiteY0" fmla="*/ 1550599 h 4613819"/>
              <a:gd name="connsiteX1" fmla="*/ 1274665 w 9314612"/>
              <a:gd name="connsiteY1" fmla="*/ 4559185 h 4613819"/>
              <a:gd name="connsiteX2" fmla="*/ 5941258 w 9314612"/>
              <a:gd name="connsiteY2" fmla="*/ 4559185 h 4613819"/>
              <a:gd name="connsiteX3" fmla="*/ 5941258 w 9314612"/>
              <a:gd name="connsiteY3" fmla="*/ 1550599 h 4613819"/>
              <a:gd name="connsiteX4" fmla="*/ 0 w 9314612"/>
              <a:gd name="connsiteY4" fmla="*/ 0 h 4613819"/>
              <a:gd name="connsiteX5" fmla="*/ 9314612 w 9314612"/>
              <a:gd name="connsiteY5" fmla="*/ 0 h 4613819"/>
              <a:gd name="connsiteX6" fmla="*/ 9314612 w 9314612"/>
              <a:gd name="connsiteY6" fmla="*/ 4613819 h 4613819"/>
              <a:gd name="connsiteX7" fmla="*/ 0 w 9314612"/>
              <a:gd name="connsiteY7" fmla="*/ 4613819 h 4613819"/>
              <a:gd name="connsiteX0" fmla="*/ 2005344 w 9314612"/>
              <a:gd name="connsiteY0" fmla="*/ 1560703 h 4613819"/>
              <a:gd name="connsiteX1" fmla="*/ 1274665 w 9314612"/>
              <a:gd name="connsiteY1" fmla="*/ 4559185 h 4613819"/>
              <a:gd name="connsiteX2" fmla="*/ 5941258 w 9314612"/>
              <a:gd name="connsiteY2" fmla="*/ 4559185 h 4613819"/>
              <a:gd name="connsiteX3" fmla="*/ 5941258 w 9314612"/>
              <a:gd name="connsiteY3" fmla="*/ 1550599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5941258 w 9314612"/>
              <a:gd name="connsiteY2" fmla="*/ 4559185 h 4613819"/>
              <a:gd name="connsiteX3" fmla="*/ 5941258 w 9314612"/>
              <a:gd name="connsiteY3" fmla="*/ 1550599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5941258 w 9314612"/>
              <a:gd name="connsiteY2" fmla="*/ 4559185 h 4613819"/>
              <a:gd name="connsiteX3" fmla="*/ 9245194 w 9314612"/>
              <a:gd name="connsiteY3" fmla="*/ 1560703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9261079 w 9314612"/>
              <a:gd name="connsiteY2" fmla="*/ 4569289 h 4613819"/>
              <a:gd name="connsiteX3" fmla="*/ 9245194 w 9314612"/>
              <a:gd name="connsiteY3" fmla="*/ 1560703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9261079 w 9314612"/>
              <a:gd name="connsiteY2" fmla="*/ 4569289 h 4613819"/>
              <a:gd name="connsiteX3" fmla="*/ 6199915 w 9314612"/>
              <a:gd name="connsiteY3" fmla="*/ 1553485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6223302 w 9314612"/>
              <a:gd name="connsiteY2" fmla="*/ 1840838 h 4613819"/>
              <a:gd name="connsiteX3" fmla="*/ 6199915 w 9314612"/>
              <a:gd name="connsiteY3" fmla="*/ 1553485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223302 w 9314612"/>
              <a:gd name="connsiteY2" fmla="*/ 1840838 h 4613819"/>
              <a:gd name="connsiteX3" fmla="*/ 6199915 w 9314612"/>
              <a:gd name="connsiteY3" fmla="*/ 1553485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199915 w 9314612"/>
              <a:gd name="connsiteY3" fmla="*/ 1553485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199915 w 9314612"/>
              <a:gd name="connsiteY3" fmla="*/ 1582358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207416 w 9314612"/>
              <a:gd name="connsiteY3" fmla="*/ 1560704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214916 w 9314612"/>
              <a:gd name="connsiteY3" fmla="*/ 1517396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10175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214916 w 9314612"/>
              <a:gd name="connsiteY3" fmla="*/ 1517396 h 4613819"/>
              <a:gd name="connsiteX4" fmla="*/ 2005344 w 9314612"/>
              <a:gd name="connsiteY4" fmla="*/ 1510175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10175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214916 w 9314612"/>
              <a:gd name="connsiteY3" fmla="*/ 1517396 h 4613819"/>
              <a:gd name="connsiteX4" fmla="*/ 2005344 w 9314612"/>
              <a:gd name="connsiteY4" fmla="*/ 1510175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07112 w 9314612"/>
              <a:gd name="connsiteY7" fmla="*/ 2650490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10175 h 2657709"/>
              <a:gd name="connsiteX1" fmla="*/ 2005344 w 9314612"/>
              <a:gd name="connsiteY1" fmla="*/ 1845171 h 2657709"/>
              <a:gd name="connsiteX2" fmla="*/ 6193299 w 9314612"/>
              <a:gd name="connsiteY2" fmla="*/ 1840838 h 2657709"/>
              <a:gd name="connsiteX3" fmla="*/ 6214916 w 9314612"/>
              <a:gd name="connsiteY3" fmla="*/ 1517396 h 2657709"/>
              <a:gd name="connsiteX4" fmla="*/ 2005344 w 9314612"/>
              <a:gd name="connsiteY4" fmla="*/ 1510175 h 2657709"/>
              <a:gd name="connsiteX5" fmla="*/ 0 w 9314612"/>
              <a:gd name="connsiteY5" fmla="*/ 0 h 2657709"/>
              <a:gd name="connsiteX6" fmla="*/ 9314612 w 9314612"/>
              <a:gd name="connsiteY6" fmla="*/ 0 h 2657709"/>
              <a:gd name="connsiteX7" fmla="*/ 9307112 w 9314612"/>
              <a:gd name="connsiteY7" fmla="*/ 2650490 h 2657709"/>
              <a:gd name="connsiteX8" fmla="*/ 0 w 9314612"/>
              <a:gd name="connsiteY8" fmla="*/ 2657709 h 2657709"/>
              <a:gd name="connsiteX9" fmla="*/ 0 w 9314612"/>
              <a:gd name="connsiteY9" fmla="*/ 0 h 265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14612" h="2657709">
                <a:moveTo>
                  <a:pt x="2005344" y="1510175"/>
                </a:moveTo>
                <a:lnTo>
                  <a:pt x="2005344" y="1845171"/>
                </a:lnTo>
                <a:lnTo>
                  <a:pt x="6193299" y="1840838"/>
                </a:lnTo>
                <a:lnTo>
                  <a:pt x="6214916" y="1517396"/>
                </a:lnTo>
                <a:lnTo>
                  <a:pt x="2005344" y="1510175"/>
                </a:lnTo>
                <a:close/>
                <a:moveTo>
                  <a:pt x="0" y="0"/>
                </a:moveTo>
                <a:lnTo>
                  <a:pt x="9314612" y="0"/>
                </a:lnTo>
                <a:lnTo>
                  <a:pt x="9307112" y="2650490"/>
                </a:lnTo>
                <a:lnTo>
                  <a:pt x="0" y="2657709"/>
                </a:lnTo>
                <a:lnTo>
                  <a:pt x="0" y="0"/>
                </a:lnTo>
                <a:close/>
              </a:path>
            </a:pathLst>
          </a:custGeom>
          <a:solidFill>
            <a:srgbClr val="6057C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14D54DC-569E-88CC-5FF4-DDC590729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938014"/>
              </p:ext>
            </p:extLst>
          </p:nvPr>
        </p:nvGraphicFramePr>
        <p:xfrm>
          <a:off x="1303326" y="4112455"/>
          <a:ext cx="5053460" cy="1855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278BAFA-4A8F-4B53-BEB3-7A4614005346}"/>
              </a:ext>
            </a:extLst>
          </p:cNvPr>
          <p:cNvSpPr/>
          <p:nvPr/>
        </p:nvSpPr>
        <p:spPr>
          <a:xfrm>
            <a:off x="6389811" y="4434288"/>
            <a:ext cx="3702011" cy="1202794"/>
          </a:xfrm>
          <a:prstGeom prst="round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Environment flooded </a:t>
            </a:r>
            <a:r>
              <a:rPr lang="en-US" b="1">
                <a:solidFill>
                  <a:schemeClr val="bg1"/>
                </a:solidFill>
              </a:rPr>
              <a:t>with WS calls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(running in background sessions)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4FE915D-588E-283B-2272-8657875C4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D4A04A"/>
                </a:solidFill>
              </a:rPr>
              <a:t>Step #7</a:t>
            </a:r>
            <a:endParaRPr lang="en-US" sz="2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7BD4A8-C8C7-760A-CED7-B8064231D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4468" y="992010"/>
            <a:ext cx="3946647" cy="3297761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0FC4B10-A2C9-AB2A-A363-5C3E27E669AD}"/>
              </a:ext>
            </a:extLst>
          </p:cNvPr>
          <p:cNvSpPr/>
          <p:nvPr/>
        </p:nvSpPr>
        <p:spPr>
          <a:xfrm>
            <a:off x="6234469" y="997527"/>
            <a:ext cx="3946647" cy="3297761"/>
          </a:xfrm>
          <a:custGeom>
            <a:avLst/>
            <a:gdLst>
              <a:gd name="connsiteX0" fmla="*/ 1274665 w 9314612"/>
              <a:gd name="connsiteY0" fmla="*/ 1550599 h 4613819"/>
              <a:gd name="connsiteX1" fmla="*/ 1274665 w 9314612"/>
              <a:gd name="connsiteY1" fmla="*/ 4559185 h 4613819"/>
              <a:gd name="connsiteX2" fmla="*/ 5941258 w 9314612"/>
              <a:gd name="connsiteY2" fmla="*/ 4559185 h 4613819"/>
              <a:gd name="connsiteX3" fmla="*/ 5941258 w 9314612"/>
              <a:gd name="connsiteY3" fmla="*/ 1550599 h 4613819"/>
              <a:gd name="connsiteX4" fmla="*/ 0 w 9314612"/>
              <a:gd name="connsiteY4" fmla="*/ 0 h 4613819"/>
              <a:gd name="connsiteX5" fmla="*/ 9314612 w 9314612"/>
              <a:gd name="connsiteY5" fmla="*/ 0 h 4613819"/>
              <a:gd name="connsiteX6" fmla="*/ 9314612 w 9314612"/>
              <a:gd name="connsiteY6" fmla="*/ 4613819 h 4613819"/>
              <a:gd name="connsiteX7" fmla="*/ 0 w 9314612"/>
              <a:gd name="connsiteY7" fmla="*/ 4613819 h 4613819"/>
              <a:gd name="connsiteX0" fmla="*/ 2005344 w 9314612"/>
              <a:gd name="connsiteY0" fmla="*/ 1560703 h 4613819"/>
              <a:gd name="connsiteX1" fmla="*/ 1274665 w 9314612"/>
              <a:gd name="connsiteY1" fmla="*/ 4559185 h 4613819"/>
              <a:gd name="connsiteX2" fmla="*/ 5941258 w 9314612"/>
              <a:gd name="connsiteY2" fmla="*/ 4559185 h 4613819"/>
              <a:gd name="connsiteX3" fmla="*/ 5941258 w 9314612"/>
              <a:gd name="connsiteY3" fmla="*/ 1550599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5941258 w 9314612"/>
              <a:gd name="connsiteY2" fmla="*/ 4559185 h 4613819"/>
              <a:gd name="connsiteX3" fmla="*/ 5941258 w 9314612"/>
              <a:gd name="connsiteY3" fmla="*/ 1550599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5941258 w 9314612"/>
              <a:gd name="connsiteY2" fmla="*/ 4559185 h 4613819"/>
              <a:gd name="connsiteX3" fmla="*/ 9245194 w 9314612"/>
              <a:gd name="connsiteY3" fmla="*/ 1560703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9261079 w 9314612"/>
              <a:gd name="connsiteY2" fmla="*/ 4569289 h 4613819"/>
              <a:gd name="connsiteX3" fmla="*/ 9245194 w 9314612"/>
              <a:gd name="connsiteY3" fmla="*/ 1560703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9261079 w 9314612"/>
              <a:gd name="connsiteY2" fmla="*/ 4569289 h 4613819"/>
              <a:gd name="connsiteX3" fmla="*/ 6199915 w 9314612"/>
              <a:gd name="connsiteY3" fmla="*/ 1553485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4559185 h 4613819"/>
              <a:gd name="connsiteX2" fmla="*/ 6223302 w 9314612"/>
              <a:gd name="connsiteY2" fmla="*/ 1840838 h 4613819"/>
              <a:gd name="connsiteX3" fmla="*/ 6199915 w 9314612"/>
              <a:gd name="connsiteY3" fmla="*/ 1553485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223302 w 9314612"/>
              <a:gd name="connsiteY2" fmla="*/ 1840838 h 4613819"/>
              <a:gd name="connsiteX3" fmla="*/ 6199915 w 9314612"/>
              <a:gd name="connsiteY3" fmla="*/ 1553485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199915 w 9314612"/>
              <a:gd name="connsiteY3" fmla="*/ 1553485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199915 w 9314612"/>
              <a:gd name="connsiteY3" fmla="*/ 1582358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207416 w 9314612"/>
              <a:gd name="connsiteY3" fmla="*/ 1560704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60703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214916 w 9314612"/>
              <a:gd name="connsiteY3" fmla="*/ 1517396 h 4613819"/>
              <a:gd name="connsiteX4" fmla="*/ 2005344 w 9314612"/>
              <a:gd name="connsiteY4" fmla="*/ 1560703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10175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214916 w 9314612"/>
              <a:gd name="connsiteY3" fmla="*/ 1517396 h 4613819"/>
              <a:gd name="connsiteX4" fmla="*/ 2005344 w 9314612"/>
              <a:gd name="connsiteY4" fmla="*/ 1510175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14612 w 9314612"/>
              <a:gd name="connsiteY7" fmla="*/ 4613819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10175 h 4613819"/>
              <a:gd name="connsiteX1" fmla="*/ 2005344 w 9314612"/>
              <a:gd name="connsiteY1" fmla="*/ 1845171 h 4613819"/>
              <a:gd name="connsiteX2" fmla="*/ 6193299 w 9314612"/>
              <a:gd name="connsiteY2" fmla="*/ 1840838 h 4613819"/>
              <a:gd name="connsiteX3" fmla="*/ 6214916 w 9314612"/>
              <a:gd name="connsiteY3" fmla="*/ 1517396 h 4613819"/>
              <a:gd name="connsiteX4" fmla="*/ 2005344 w 9314612"/>
              <a:gd name="connsiteY4" fmla="*/ 1510175 h 4613819"/>
              <a:gd name="connsiteX5" fmla="*/ 0 w 9314612"/>
              <a:gd name="connsiteY5" fmla="*/ 0 h 4613819"/>
              <a:gd name="connsiteX6" fmla="*/ 9314612 w 9314612"/>
              <a:gd name="connsiteY6" fmla="*/ 0 h 4613819"/>
              <a:gd name="connsiteX7" fmla="*/ 9307112 w 9314612"/>
              <a:gd name="connsiteY7" fmla="*/ 2650490 h 4613819"/>
              <a:gd name="connsiteX8" fmla="*/ 0 w 9314612"/>
              <a:gd name="connsiteY8" fmla="*/ 4613819 h 4613819"/>
              <a:gd name="connsiteX9" fmla="*/ 0 w 9314612"/>
              <a:gd name="connsiteY9" fmla="*/ 0 h 4613819"/>
              <a:gd name="connsiteX0" fmla="*/ 2005344 w 9314612"/>
              <a:gd name="connsiteY0" fmla="*/ 1510175 h 2657709"/>
              <a:gd name="connsiteX1" fmla="*/ 2005344 w 9314612"/>
              <a:gd name="connsiteY1" fmla="*/ 1845171 h 2657709"/>
              <a:gd name="connsiteX2" fmla="*/ 6193299 w 9314612"/>
              <a:gd name="connsiteY2" fmla="*/ 1840838 h 2657709"/>
              <a:gd name="connsiteX3" fmla="*/ 6214916 w 9314612"/>
              <a:gd name="connsiteY3" fmla="*/ 1517396 h 2657709"/>
              <a:gd name="connsiteX4" fmla="*/ 2005344 w 9314612"/>
              <a:gd name="connsiteY4" fmla="*/ 1510175 h 2657709"/>
              <a:gd name="connsiteX5" fmla="*/ 0 w 9314612"/>
              <a:gd name="connsiteY5" fmla="*/ 0 h 2657709"/>
              <a:gd name="connsiteX6" fmla="*/ 9314612 w 9314612"/>
              <a:gd name="connsiteY6" fmla="*/ 0 h 2657709"/>
              <a:gd name="connsiteX7" fmla="*/ 9307112 w 9314612"/>
              <a:gd name="connsiteY7" fmla="*/ 2650490 h 2657709"/>
              <a:gd name="connsiteX8" fmla="*/ 0 w 9314612"/>
              <a:gd name="connsiteY8" fmla="*/ 2657709 h 2657709"/>
              <a:gd name="connsiteX9" fmla="*/ 0 w 9314612"/>
              <a:gd name="connsiteY9" fmla="*/ 0 h 2657709"/>
              <a:gd name="connsiteX0" fmla="*/ 2625108 w 9314612"/>
              <a:gd name="connsiteY0" fmla="*/ 1404360 h 2657709"/>
              <a:gd name="connsiteX1" fmla="*/ 2005344 w 9314612"/>
              <a:gd name="connsiteY1" fmla="*/ 1845171 h 2657709"/>
              <a:gd name="connsiteX2" fmla="*/ 6193299 w 9314612"/>
              <a:gd name="connsiteY2" fmla="*/ 1840838 h 2657709"/>
              <a:gd name="connsiteX3" fmla="*/ 6214916 w 9314612"/>
              <a:gd name="connsiteY3" fmla="*/ 1517396 h 2657709"/>
              <a:gd name="connsiteX4" fmla="*/ 2625108 w 9314612"/>
              <a:gd name="connsiteY4" fmla="*/ 1404360 h 2657709"/>
              <a:gd name="connsiteX5" fmla="*/ 0 w 9314612"/>
              <a:gd name="connsiteY5" fmla="*/ 0 h 2657709"/>
              <a:gd name="connsiteX6" fmla="*/ 9314612 w 9314612"/>
              <a:gd name="connsiteY6" fmla="*/ 0 h 2657709"/>
              <a:gd name="connsiteX7" fmla="*/ 9307112 w 9314612"/>
              <a:gd name="connsiteY7" fmla="*/ 2650490 h 2657709"/>
              <a:gd name="connsiteX8" fmla="*/ 0 w 9314612"/>
              <a:gd name="connsiteY8" fmla="*/ 2657709 h 2657709"/>
              <a:gd name="connsiteX9" fmla="*/ 0 w 9314612"/>
              <a:gd name="connsiteY9" fmla="*/ 0 h 2657709"/>
              <a:gd name="connsiteX0" fmla="*/ 3975307 w 9314612"/>
              <a:gd name="connsiteY0" fmla="*/ 1362789 h 2657709"/>
              <a:gd name="connsiteX1" fmla="*/ 2005344 w 9314612"/>
              <a:gd name="connsiteY1" fmla="*/ 1845171 h 2657709"/>
              <a:gd name="connsiteX2" fmla="*/ 6193299 w 9314612"/>
              <a:gd name="connsiteY2" fmla="*/ 1840838 h 2657709"/>
              <a:gd name="connsiteX3" fmla="*/ 6214916 w 9314612"/>
              <a:gd name="connsiteY3" fmla="*/ 1517396 h 2657709"/>
              <a:gd name="connsiteX4" fmla="*/ 3975307 w 9314612"/>
              <a:gd name="connsiteY4" fmla="*/ 1362789 h 2657709"/>
              <a:gd name="connsiteX5" fmla="*/ 0 w 9314612"/>
              <a:gd name="connsiteY5" fmla="*/ 0 h 2657709"/>
              <a:gd name="connsiteX6" fmla="*/ 9314612 w 9314612"/>
              <a:gd name="connsiteY6" fmla="*/ 0 h 2657709"/>
              <a:gd name="connsiteX7" fmla="*/ 9307112 w 9314612"/>
              <a:gd name="connsiteY7" fmla="*/ 2650490 h 2657709"/>
              <a:gd name="connsiteX8" fmla="*/ 0 w 9314612"/>
              <a:gd name="connsiteY8" fmla="*/ 2657709 h 2657709"/>
              <a:gd name="connsiteX9" fmla="*/ 0 w 9314612"/>
              <a:gd name="connsiteY9" fmla="*/ 0 h 2657709"/>
              <a:gd name="connsiteX0" fmla="*/ 3975307 w 9314612"/>
              <a:gd name="connsiteY0" fmla="*/ 1362789 h 2657709"/>
              <a:gd name="connsiteX1" fmla="*/ 2005344 w 9314612"/>
              <a:gd name="connsiteY1" fmla="*/ 1845171 h 2657709"/>
              <a:gd name="connsiteX2" fmla="*/ 6193299 w 9314612"/>
              <a:gd name="connsiteY2" fmla="*/ 1840838 h 2657709"/>
              <a:gd name="connsiteX3" fmla="*/ 6712943 w 9314612"/>
              <a:gd name="connsiteY3" fmla="*/ 1370010 h 2657709"/>
              <a:gd name="connsiteX4" fmla="*/ 3975307 w 9314612"/>
              <a:gd name="connsiteY4" fmla="*/ 1362789 h 2657709"/>
              <a:gd name="connsiteX5" fmla="*/ 0 w 9314612"/>
              <a:gd name="connsiteY5" fmla="*/ 0 h 2657709"/>
              <a:gd name="connsiteX6" fmla="*/ 9314612 w 9314612"/>
              <a:gd name="connsiteY6" fmla="*/ 0 h 2657709"/>
              <a:gd name="connsiteX7" fmla="*/ 9307112 w 9314612"/>
              <a:gd name="connsiteY7" fmla="*/ 2650490 h 2657709"/>
              <a:gd name="connsiteX8" fmla="*/ 0 w 9314612"/>
              <a:gd name="connsiteY8" fmla="*/ 2657709 h 2657709"/>
              <a:gd name="connsiteX9" fmla="*/ 0 w 9314612"/>
              <a:gd name="connsiteY9" fmla="*/ 0 h 2657709"/>
              <a:gd name="connsiteX0" fmla="*/ 3975307 w 9314612"/>
              <a:gd name="connsiteY0" fmla="*/ 1362789 h 2657709"/>
              <a:gd name="connsiteX1" fmla="*/ 2005344 w 9314612"/>
              <a:gd name="connsiteY1" fmla="*/ 1845171 h 2657709"/>
              <a:gd name="connsiteX2" fmla="*/ 6680255 w 9314612"/>
              <a:gd name="connsiteY2" fmla="*/ 1564963 h 2657709"/>
              <a:gd name="connsiteX3" fmla="*/ 6712943 w 9314612"/>
              <a:gd name="connsiteY3" fmla="*/ 1370010 h 2657709"/>
              <a:gd name="connsiteX4" fmla="*/ 3975307 w 9314612"/>
              <a:gd name="connsiteY4" fmla="*/ 1362789 h 2657709"/>
              <a:gd name="connsiteX5" fmla="*/ 0 w 9314612"/>
              <a:gd name="connsiteY5" fmla="*/ 0 h 2657709"/>
              <a:gd name="connsiteX6" fmla="*/ 9314612 w 9314612"/>
              <a:gd name="connsiteY6" fmla="*/ 0 h 2657709"/>
              <a:gd name="connsiteX7" fmla="*/ 9307112 w 9314612"/>
              <a:gd name="connsiteY7" fmla="*/ 2650490 h 2657709"/>
              <a:gd name="connsiteX8" fmla="*/ 0 w 9314612"/>
              <a:gd name="connsiteY8" fmla="*/ 2657709 h 2657709"/>
              <a:gd name="connsiteX9" fmla="*/ 0 w 9314612"/>
              <a:gd name="connsiteY9" fmla="*/ 0 h 2657709"/>
              <a:gd name="connsiteX0" fmla="*/ 3975307 w 9314612"/>
              <a:gd name="connsiteY0" fmla="*/ 1362789 h 2657709"/>
              <a:gd name="connsiteX1" fmla="*/ 3953173 w 9314612"/>
              <a:gd name="connsiteY1" fmla="*/ 1573075 h 2657709"/>
              <a:gd name="connsiteX2" fmla="*/ 6680255 w 9314612"/>
              <a:gd name="connsiteY2" fmla="*/ 1564963 h 2657709"/>
              <a:gd name="connsiteX3" fmla="*/ 6712943 w 9314612"/>
              <a:gd name="connsiteY3" fmla="*/ 1370010 h 2657709"/>
              <a:gd name="connsiteX4" fmla="*/ 3975307 w 9314612"/>
              <a:gd name="connsiteY4" fmla="*/ 1362789 h 2657709"/>
              <a:gd name="connsiteX5" fmla="*/ 0 w 9314612"/>
              <a:gd name="connsiteY5" fmla="*/ 0 h 2657709"/>
              <a:gd name="connsiteX6" fmla="*/ 9314612 w 9314612"/>
              <a:gd name="connsiteY6" fmla="*/ 0 h 2657709"/>
              <a:gd name="connsiteX7" fmla="*/ 9307112 w 9314612"/>
              <a:gd name="connsiteY7" fmla="*/ 2650490 h 2657709"/>
              <a:gd name="connsiteX8" fmla="*/ 0 w 9314612"/>
              <a:gd name="connsiteY8" fmla="*/ 2657709 h 2657709"/>
              <a:gd name="connsiteX9" fmla="*/ 0 w 9314612"/>
              <a:gd name="connsiteY9" fmla="*/ 0 h 2657709"/>
              <a:gd name="connsiteX0" fmla="*/ 3975307 w 9314612"/>
              <a:gd name="connsiteY0" fmla="*/ 1362789 h 2657709"/>
              <a:gd name="connsiteX1" fmla="*/ 3953173 w 9314612"/>
              <a:gd name="connsiteY1" fmla="*/ 1573075 h 2657709"/>
              <a:gd name="connsiteX2" fmla="*/ 6680255 w 9314612"/>
              <a:gd name="connsiteY2" fmla="*/ 1564963 h 2657709"/>
              <a:gd name="connsiteX3" fmla="*/ 6657607 w 9314612"/>
              <a:gd name="connsiteY3" fmla="*/ 1366231 h 2657709"/>
              <a:gd name="connsiteX4" fmla="*/ 3975307 w 9314612"/>
              <a:gd name="connsiteY4" fmla="*/ 1362789 h 2657709"/>
              <a:gd name="connsiteX5" fmla="*/ 0 w 9314612"/>
              <a:gd name="connsiteY5" fmla="*/ 0 h 2657709"/>
              <a:gd name="connsiteX6" fmla="*/ 9314612 w 9314612"/>
              <a:gd name="connsiteY6" fmla="*/ 0 h 2657709"/>
              <a:gd name="connsiteX7" fmla="*/ 9307112 w 9314612"/>
              <a:gd name="connsiteY7" fmla="*/ 2650490 h 2657709"/>
              <a:gd name="connsiteX8" fmla="*/ 0 w 9314612"/>
              <a:gd name="connsiteY8" fmla="*/ 2657709 h 2657709"/>
              <a:gd name="connsiteX9" fmla="*/ 0 w 9314612"/>
              <a:gd name="connsiteY9" fmla="*/ 0 h 2657709"/>
              <a:gd name="connsiteX0" fmla="*/ 3975307 w 9314612"/>
              <a:gd name="connsiteY0" fmla="*/ 1362789 h 2657709"/>
              <a:gd name="connsiteX1" fmla="*/ 3953173 w 9314612"/>
              <a:gd name="connsiteY1" fmla="*/ 1573075 h 2657709"/>
              <a:gd name="connsiteX2" fmla="*/ 6680255 w 9314612"/>
              <a:gd name="connsiteY2" fmla="*/ 1564963 h 2657709"/>
              <a:gd name="connsiteX3" fmla="*/ 6690810 w 9314612"/>
              <a:gd name="connsiteY3" fmla="*/ 1358672 h 2657709"/>
              <a:gd name="connsiteX4" fmla="*/ 3975307 w 9314612"/>
              <a:gd name="connsiteY4" fmla="*/ 1362789 h 2657709"/>
              <a:gd name="connsiteX5" fmla="*/ 0 w 9314612"/>
              <a:gd name="connsiteY5" fmla="*/ 0 h 2657709"/>
              <a:gd name="connsiteX6" fmla="*/ 9314612 w 9314612"/>
              <a:gd name="connsiteY6" fmla="*/ 0 h 2657709"/>
              <a:gd name="connsiteX7" fmla="*/ 9307112 w 9314612"/>
              <a:gd name="connsiteY7" fmla="*/ 2650490 h 2657709"/>
              <a:gd name="connsiteX8" fmla="*/ 0 w 9314612"/>
              <a:gd name="connsiteY8" fmla="*/ 2657709 h 2657709"/>
              <a:gd name="connsiteX9" fmla="*/ 0 w 9314612"/>
              <a:gd name="connsiteY9" fmla="*/ 0 h 265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14612" h="2657709">
                <a:moveTo>
                  <a:pt x="3975307" y="1362789"/>
                </a:moveTo>
                <a:lnTo>
                  <a:pt x="3953173" y="1573075"/>
                </a:lnTo>
                <a:lnTo>
                  <a:pt x="6680255" y="1564963"/>
                </a:lnTo>
                <a:lnTo>
                  <a:pt x="6690810" y="1358672"/>
                </a:lnTo>
                <a:lnTo>
                  <a:pt x="3975307" y="1362789"/>
                </a:lnTo>
                <a:close/>
                <a:moveTo>
                  <a:pt x="0" y="0"/>
                </a:moveTo>
                <a:lnTo>
                  <a:pt x="9314612" y="0"/>
                </a:lnTo>
                <a:lnTo>
                  <a:pt x="9307112" y="2650490"/>
                </a:lnTo>
                <a:lnTo>
                  <a:pt x="0" y="2657709"/>
                </a:lnTo>
                <a:lnTo>
                  <a:pt x="0" y="0"/>
                </a:lnTo>
                <a:close/>
              </a:path>
            </a:pathLst>
          </a:custGeom>
          <a:solidFill>
            <a:srgbClr val="6057C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8B3ABB-5DAE-0234-E219-54E93DE1B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395005"/>
              </p:ext>
            </p:extLst>
          </p:nvPr>
        </p:nvGraphicFramePr>
        <p:xfrm>
          <a:off x="1565924" y="5341376"/>
          <a:ext cx="4289941" cy="152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2734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E7AFD16-DD85-4C60-B082-8016F8FE4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>
                                            <p:graphicEl>
                                              <a:dgm id="{7E7AFD16-DD85-4C60-B082-8016F8FE4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381D15F-4066-4EC4-9EBF-679C61DA46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>
                                            <p:graphicEl>
                                              <a:dgm id="{6381D15F-4066-4EC4-9EBF-679C61DA46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E7251-E104-4859-87E7-13A399199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graphicEl>
                                              <a:dgm id="{A24E7251-E104-4859-87E7-13A399199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69DEC9A-890F-49C0-A070-A671CA342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>
                                            <p:graphicEl>
                                              <a:dgm id="{D69DEC9A-890F-49C0-A070-A671CA3427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2BDED8-FD04-45BA-888B-9B1E81CF2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>
                                            <p:graphicEl>
                                              <a:dgm id="{E12BDED8-FD04-45BA-888B-9B1E81CF2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CBF58F-BE58-4030-8066-CE84B8A4E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">
                                            <p:graphicEl>
                                              <a:dgm id="{84CBF58F-BE58-4030-8066-CE84B8A4E3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C6191C9-2EAD-4004-8648-A462F3331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graphicEl>
                                              <a:dgm id="{AC6191C9-2EAD-4004-8648-A462F3331E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0B09E1-24C1-46EA-9E48-960BD7769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">
                                            <p:graphicEl>
                                              <a:dgm id="{1F0B09E1-24C1-46EA-9E48-960BD7769F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B1F353-3344-4CE5-8AA0-E7E7D81FC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">
                                            <p:graphicEl>
                                              <a:dgm id="{1CB1F353-3344-4CE5-8AA0-E7E7D81FC8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6" grpId="0" uiExpand="1">
        <p:bldSub>
          <a:bldDgm bld="lvlOne"/>
        </p:bldSub>
      </p:bldGraphic>
      <p:bldP spid="17" grpId="0" animBg="1"/>
      <p:bldP spid="28" grpId="0" animBg="1"/>
      <p:bldGraphic spid="2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07EE4D1-DEF4-D164-18A6-DF968D498D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/>
              <a:t>Data Director Config Tool </a:t>
            </a:r>
            <a:r>
              <a:rPr lang="en-US" sz="1800"/>
              <a:t>or </a:t>
            </a:r>
            <a:r>
              <a:rPr lang="en-US" sz="1800" b="1"/>
              <a:t>Scheduler Job Card</a:t>
            </a:r>
          </a:p>
          <a:p>
            <a:pPr marL="0" indent="0">
              <a:buNone/>
            </a:pPr>
            <a:r>
              <a:rPr lang="en-US" sz="1400"/>
              <a:t>Batch Size </a:t>
            </a:r>
            <a:r>
              <a:rPr lang="en-US" sz="1400" b="1"/>
              <a:t>updated to 500 </a:t>
            </a:r>
            <a:r>
              <a:rPr lang="en-US" sz="1400"/>
              <a:t>(</a:t>
            </a:r>
            <a:r>
              <a:rPr lang="en-US" sz="1400" u="sng"/>
              <a:t>most likely could even go higher</a:t>
            </a:r>
            <a:r>
              <a:rPr lang="en-US" sz="1400"/>
              <a:t>)</a:t>
            </a:r>
          </a:p>
          <a:p>
            <a:pPr marL="0" indent="0">
              <a:buNone/>
            </a:pPr>
            <a:r>
              <a:rPr lang="en-US" sz="1400"/>
              <a:t>Run this KQL query</a:t>
            </a:r>
          </a:p>
          <a:p>
            <a:pPr marL="0" indent="0">
              <a:buNone/>
            </a:pPr>
            <a:endParaRPr lang="en-US" sz="1400"/>
          </a:p>
          <a:p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4FE915D-588E-283B-2272-8657875C4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D4A04A"/>
                </a:solidFill>
              </a:rPr>
              <a:t>Step #8</a:t>
            </a:r>
            <a:endParaRPr lang="en-US" sz="240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A1E7BE36-AFE2-6D28-7629-0BB2D2B3A678}"/>
              </a:ext>
            </a:extLst>
          </p:cNvPr>
          <p:cNvSpPr/>
          <p:nvPr/>
        </p:nvSpPr>
        <p:spPr>
          <a:xfrm>
            <a:off x="451656" y="2134601"/>
            <a:ext cx="4598461" cy="418644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lIns="91440" tIns="45720" rIns="91440" bIns="45720" rtlCol="0" anchor="t"/>
          <a:lstStyle/>
          <a:p>
            <a:r>
              <a:rPr lang="en-US" sz="1600"/>
              <a:t>traces</a:t>
            </a:r>
            <a:endParaRPr lang="en-US" sz="1600">
              <a:cs typeface="Calibri"/>
            </a:endParaRPr>
          </a:p>
          <a:p>
            <a:r>
              <a:rPr lang="en-US" sz="1600"/>
              <a:t>| where timestamp &gt;= datetime(2024-03-04 06:01:00.000)</a:t>
            </a:r>
            <a:endParaRPr lang="en-US" sz="1600">
              <a:cs typeface="Calibri"/>
            </a:endParaRPr>
          </a:p>
          <a:p>
            <a:r>
              <a:rPr lang="en-US" sz="1600"/>
              <a:t>| where timestamp &lt;= datetime(2024-03-04 06:06:00.000)</a:t>
            </a:r>
            <a:endParaRPr lang="en-US" sz="1600">
              <a:cs typeface="Calibri"/>
            </a:endParaRPr>
          </a:p>
          <a:p>
            <a:r>
              <a:rPr lang="en-US" sz="1600"/>
              <a:t>| where </a:t>
            </a:r>
            <a:r>
              <a:rPr lang="en-US" sz="1600" err="1"/>
              <a:t>customDimensions.eventId</a:t>
            </a:r>
            <a:r>
              <a:rPr lang="en-US" sz="1600"/>
              <a:t> ==</a:t>
            </a:r>
            <a:r>
              <a:rPr lang="en-US" sz="1600" b="1"/>
              <a:t> "RT0008"</a:t>
            </a:r>
            <a:endParaRPr lang="en-US" sz="1600" b="1">
              <a:cs typeface="Calibri"/>
            </a:endParaRPr>
          </a:p>
          <a:p>
            <a:r>
              <a:rPr lang="en-US" sz="1600"/>
              <a:t>| project timestamp</a:t>
            </a:r>
            <a:endParaRPr lang="en-US" sz="1600">
              <a:cs typeface="Calibri"/>
            </a:endParaRPr>
          </a:p>
          <a:p>
            <a:r>
              <a:rPr lang="en-US" sz="1600"/>
              <a:t>, </a:t>
            </a:r>
            <a:r>
              <a:rPr lang="en-US" sz="1600" err="1"/>
              <a:t>eventId</a:t>
            </a:r>
            <a:r>
              <a:rPr lang="en-US" sz="1600"/>
              <a:t> = </a:t>
            </a:r>
            <a:r>
              <a:rPr lang="en-US" sz="1600" err="1"/>
              <a:t>customDimensions.eventId</a:t>
            </a:r>
            <a:endParaRPr lang="en-US" sz="1600">
              <a:cs typeface="Calibri"/>
            </a:endParaRPr>
          </a:p>
          <a:p>
            <a:r>
              <a:rPr lang="en-US" sz="1600"/>
              <a:t>, </a:t>
            </a:r>
            <a:r>
              <a:rPr lang="en-US" sz="1600" err="1"/>
              <a:t>aadTenantId</a:t>
            </a:r>
            <a:r>
              <a:rPr lang="en-US" sz="1600"/>
              <a:t> = </a:t>
            </a:r>
            <a:r>
              <a:rPr lang="en-US" sz="1600" err="1"/>
              <a:t>tostring</a:t>
            </a:r>
            <a:r>
              <a:rPr lang="en-US" sz="1600"/>
              <a:t> (</a:t>
            </a:r>
            <a:r>
              <a:rPr lang="en-US" sz="1600" err="1"/>
              <a:t>customDimensions.aadTenantId</a:t>
            </a:r>
            <a:r>
              <a:rPr lang="en-US" sz="1600"/>
              <a:t>)</a:t>
            </a:r>
            <a:endParaRPr lang="en-US" sz="1600">
              <a:cs typeface="Calibri"/>
            </a:endParaRPr>
          </a:p>
          <a:p>
            <a:r>
              <a:rPr lang="en-US" sz="1600"/>
              <a:t>, </a:t>
            </a:r>
            <a:r>
              <a:rPr lang="en-US" sz="1600" err="1"/>
              <a:t>environmentName</a:t>
            </a:r>
            <a:r>
              <a:rPr lang="en-US" sz="1600"/>
              <a:t> = </a:t>
            </a:r>
            <a:r>
              <a:rPr lang="en-US" sz="1600" err="1"/>
              <a:t>tostring</a:t>
            </a:r>
            <a:r>
              <a:rPr lang="en-US" sz="1600"/>
              <a:t> (</a:t>
            </a:r>
            <a:r>
              <a:rPr lang="en-US" sz="1600" err="1"/>
              <a:t>customDimensions.environmentName</a:t>
            </a:r>
            <a:r>
              <a:rPr lang="en-US" sz="1600"/>
              <a:t>)</a:t>
            </a:r>
            <a:endParaRPr lang="en-US" sz="1600">
              <a:cs typeface="Calibri"/>
            </a:endParaRPr>
          </a:p>
          <a:p>
            <a:r>
              <a:rPr lang="en-US" sz="1600"/>
              <a:t>, </a:t>
            </a:r>
            <a:r>
              <a:rPr lang="en-US" sz="1600" err="1"/>
              <a:t>environmentType</a:t>
            </a:r>
            <a:r>
              <a:rPr lang="en-US" sz="1600"/>
              <a:t> = </a:t>
            </a:r>
            <a:r>
              <a:rPr lang="en-US" sz="1600" err="1"/>
              <a:t>tostring</a:t>
            </a:r>
            <a:r>
              <a:rPr lang="en-US" sz="1600"/>
              <a:t> (</a:t>
            </a:r>
            <a:r>
              <a:rPr lang="en-US" sz="1600" err="1"/>
              <a:t>customDimensions.environmentType</a:t>
            </a:r>
            <a:r>
              <a:rPr lang="en-US" sz="1600"/>
              <a:t>)</a:t>
            </a:r>
            <a:endParaRPr lang="en-US" sz="1600">
              <a:cs typeface="Calibri"/>
            </a:endParaRPr>
          </a:p>
          <a:p>
            <a:r>
              <a:rPr lang="en-US" sz="1600" b="1"/>
              <a:t>| summarize count() by </a:t>
            </a:r>
            <a:r>
              <a:rPr lang="en-US" sz="1600" b="1" err="1"/>
              <a:t>aadTenantId</a:t>
            </a:r>
            <a:r>
              <a:rPr lang="en-US" sz="1600" b="1"/>
              <a:t>, </a:t>
            </a:r>
            <a:r>
              <a:rPr lang="en-US" sz="1600" b="1" err="1"/>
              <a:t>eventId</a:t>
            </a:r>
            <a:r>
              <a:rPr lang="en-US" sz="1600" b="1"/>
              <a:t>, </a:t>
            </a:r>
            <a:r>
              <a:rPr lang="en-US" sz="1600" b="1" err="1"/>
              <a:t>environmentType</a:t>
            </a:r>
            <a:r>
              <a:rPr lang="en-US" sz="1600" b="1"/>
              <a:t>, </a:t>
            </a:r>
            <a:r>
              <a:rPr lang="en-US" sz="1600" b="1" err="1"/>
              <a:t>environmentName</a:t>
            </a:r>
            <a:endParaRPr lang="en-US" sz="1600" b="1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1EC18-162C-01AE-64E9-FE533240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272" y="3189293"/>
            <a:ext cx="4623038" cy="730288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390B47B-E060-0D04-24BD-0B3A401AE2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1562118"/>
              </p:ext>
            </p:extLst>
          </p:nvPr>
        </p:nvGraphicFramePr>
        <p:xfrm>
          <a:off x="5754823" y="4459592"/>
          <a:ext cx="5053460" cy="1855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6247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4084F7-CFF0-43E9-8DD6-D05D8A4D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>
                                            <p:graphicEl>
                                              <a:dgm id="{084084F7-CFF0-43E9-8DD6-D05D8A4D4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0156D13-3254-4CC2-BD2C-1ECF0D415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>
                                            <p:graphicEl>
                                              <a:dgm id="{B0156D13-3254-4CC2-BD2C-1ECF0D4154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A0E24B-82F8-473A-A3E9-D77B9E36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>
                                            <p:graphicEl>
                                              <a:dgm id="{31A0E24B-82F8-473A-A3E9-D77B9E362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" grpId="0" animBg="1"/>
      <p:bldGraphic spid="6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BD9804-2858-5E6B-F2DF-9925DEE18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Azure subscription</a:t>
            </a:r>
            <a:endParaRPr lang="en-US"/>
          </a:p>
          <a:p>
            <a:r>
              <a:rPr lang="en-GB">
                <a:latin typeface="Segoe UI"/>
                <a:cs typeface="Segoe UI"/>
              </a:rPr>
              <a:t>Application Insights (App Insights)</a:t>
            </a:r>
            <a:endParaRPr lang="en-GB"/>
          </a:p>
          <a:p>
            <a:r>
              <a:rPr lang="en-GB">
                <a:latin typeface="Segoe UI"/>
                <a:cs typeface="Segoe UI"/>
              </a:rPr>
              <a:t>Log Analytics (ALA)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BEB343-2B33-BE4E-7517-D3EE9CDB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kern="1200">
                <a:effectLst/>
                <a:latin typeface="Segoe UI"/>
                <a:cs typeface="Segoe UI"/>
              </a:rPr>
              <a:t>General </a:t>
            </a:r>
            <a:r>
              <a:rPr lang="en-GB">
                <a:latin typeface="Segoe UI"/>
                <a:cs typeface="Segoe UI"/>
              </a:rPr>
              <a:t>info – Azure</a:t>
            </a:r>
            <a:endParaRPr lang="en-GB"/>
          </a:p>
        </p:txBody>
      </p:sp>
      <p:pic>
        <p:nvPicPr>
          <p:cNvPr id="4" name="Picture 3" descr="A light bulb and a green hexagon with a dollar sign&#10;&#10;Description automatically generated">
            <a:extLst>
              <a:ext uri="{FF2B5EF4-FFF2-40B4-BE49-F238E27FC236}">
                <a16:creationId xmlns:a16="http://schemas.microsoft.com/office/drawing/2014/main" id="{B0D2C806-182B-0244-5132-456964C00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646" y="1878741"/>
            <a:ext cx="8824451" cy="41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9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7D817-3682-E5C4-03A7-D1E0EE3382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rgbClr val="7E7C80"/>
                </a:solidFill>
                <a:latin typeface="Segoe UI"/>
                <a:cs typeface="Segoe UI"/>
              </a:rPr>
              <a:t>“Customer has run </a:t>
            </a:r>
            <a:r>
              <a:rPr lang="en-US" b="1">
                <a:solidFill>
                  <a:srgbClr val="6057C1"/>
                </a:solidFill>
                <a:latin typeface="Segoe UI"/>
                <a:cs typeface="Segoe UI"/>
              </a:rPr>
              <a:t>item cost adjustment</a:t>
            </a:r>
            <a:r>
              <a:rPr lang="en-US">
                <a:solidFill>
                  <a:srgbClr val="7E7C80"/>
                </a:solidFill>
                <a:latin typeface="Segoe UI"/>
                <a:cs typeface="Segoe UI"/>
              </a:rPr>
              <a:t> routine (</a:t>
            </a:r>
            <a:r>
              <a:rPr lang="en-US" b="1">
                <a:solidFill>
                  <a:srgbClr val="7E7C80"/>
                </a:solidFill>
                <a:latin typeface="Segoe UI"/>
                <a:cs typeface="Segoe UI"/>
              </a:rPr>
              <a:t>Adjust Cost – Item Entries</a:t>
            </a:r>
            <a:r>
              <a:rPr lang="en-US">
                <a:solidFill>
                  <a:srgbClr val="7E7C80"/>
                </a:solidFill>
                <a:latin typeface="Segoe UI"/>
                <a:cs typeface="Segoe UI"/>
              </a:rPr>
              <a:t> report) for 3 days but didn’t finish yet”</a:t>
            </a:r>
          </a:p>
          <a:p>
            <a:pPr marL="0" indent="0">
              <a:buNone/>
            </a:pPr>
            <a:endParaRPr lang="en-US">
              <a:solidFill>
                <a:srgbClr val="7E7C80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7E7C80"/>
                </a:solidFill>
                <a:latin typeface="Segoe UI"/>
                <a:cs typeface="Segoe UI"/>
              </a:rPr>
              <a:t>“Customer has about 6000 SKUs and </a:t>
            </a:r>
            <a:r>
              <a:rPr lang="en-US" b="1">
                <a:solidFill>
                  <a:srgbClr val="6057C1"/>
                </a:solidFill>
                <a:latin typeface="Segoe UI"/>
                <a:cs typeface="Segoe UI"/>
              </a:rPr>
              <a:t>costing method is average </a:t>
            </a:r>
            <a:r>
              <a:rPr lang="en-US">
                <a:solidFill>
                  <a:srgbClr val="7E7C80"/>
                </a:solidFill>
                <a:latin typeface="Segoe UI"/>
                <a:cs typeface="Segoe UI"/>
              </a:rPr>
              <a:t>by item &amp; location &amp; variant”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694EA-F02A-0358-28BD-C715751E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kern="1200">
                <a:solidFill>
                  <a:srgbClr val="351C5C"/>
                </a:solidFill>
                <a:effectLst/>
                <a:latin typeface="Segoe UI"/>
                <a:cs typeface="Segoe UI"/>
              </a:rPr>
              <a:t>Third </a:t>
            </a:r>
            <a:r>
              <a:rPr lang="en-GB">
                <a:solidFill>
                  <a:srgbClr val="351C5C"/>
                </a:solidFill>
                <a:latin typeface="Segoe UI"/>
                <a:cs typeface="Segoe UI"/>
              </a:rPr>
              <a:t>scenario</a:t>
            </a:r>
            <a:endParaRPr lang="en-GB">
              <a:solidFill>
                <a:srgbClr val="351C5C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055CA68-E4C6-3D02-4256-EA2CB09AC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8968541"/>
              </p:ext>
            </p:extLst>
          </p:nvPr>
        </p:nvGraphicFramePr>
        <p:xfrm>
          <a:off x="1435084" y="1699262"/>
          <a:ext cx="4660916" cy="3459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F34967-28E9-ED87-E0F1-3E1CD59529EA}"/>
              </a:ext>
            </a:extLst>
          </p:cNvPr>
          <p:cNvSpPr txBox="1">
            <a:spLocks/>
          </p:cNvSpPr>
          <p:nvPr/>
        </p:nvSpPr>
        <p:spPr>
          <a:xfrm>
            <a:off x="340383" y="756110"/>
            <a:ext cx="3425159" cy="490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Adding some context</a:t>
            </a:r>
          </a:p>
        </p:txBody>
      </p:sp>
    </p:spTree>
    <p:extLst>
      <p:ext uri="{BB962C8B-B14F-4D97-AF65-F5344CB8AC3E}">
        <p14:creationId xmlns:p14="http://schemas.microsoft.com/office/powerpoint/2010/main" val="34499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57913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solidFill>
                  <a:srgbClr val="6057C1"/>
                </a:solidFill>
                <a:latin typeface="Segoe UI"/>
                <a:cs typeface="Segoe UI"/>
              </a:rPr>
              <a:t>Adjust Cost – Item Entries </a:t>
            </a:r>
            <a:r>
              <a:rPr lang="en-US">
                <a:solidFill>
                  <a:srgbClr val="6057C1"/>
                </a:solidFill>
                <a:latin typeface="Segoe UI"/>
                <a:cs typeface="Segoe UI"/>
              </a:rPr>
              <a:t>report</a:t>
            </a:r>
          </a:p>
          <a:p>
            <a:pPr lvl="1"/>
            <a:r>
              <a:rPr lang="en-US">
                <a:solidFill>
                  <a:srgbClr val="6057C1"/>
                </a:solidFill>
                <a:latin typeface="Segoe UI"/>
                <a:cs typeface="Segoe UI"/>
              </a:rPr>
              <a:t>Run it more often</a:t>
            </a:r>
          </a:p>
          <a:p>
            <a:pPr lvl="1"/>
            <a:r>
              <a:rPr lang="en-US">
                <a:solidFill>
                  <a:srgbClr val="6057C1"/>
                </a:solidFill>
                <a:latin typeface="Segoe UI"/>
                <a:cs typeface="Segoe UI"/>
              </a:rPr>
              <a:t>Run it in </a:t>
            </a:r>
            <a:r>
              <a:rPr lang="en-US" b="1">
                <a:solidFill>
                  <a:srgbClr val="6057C1"/>
                </a:solidFill>
                <a:latin typeface="Segoe UI"/>
                <a:cs typeface="Segoe UI"/>
              </a:rPr>
              <a:t>batches of items</a:t>
            </a:r>
            <a:r>
              <a:rPr lang="en-US">
                <a:solidFill>
                  <a:srgbClr val="6057C1"/>
                </a:solidFill>
                <a:latin typeface="Segoe UI"/>
                <a:cs typeface="Segoe UI"/>
              </a:rPr>
              <a:t> (instead of running for all the items)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latin typeface="Segoe UI"/>
                <a:cs typeface="Segoe UI"/>
              </a:rPr>
              <a:t>Recommendations/Best practices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97B30-23AA-BB57-301E-25A581AE179E}"/>
              </a:ext>
            </a:extLst>
          </p:cNvPr>
          <p:cNvSpPr txBox="1"/>
          <p:nvPr/>
        </p:nvSpPr>
        <p:spPr>
          <a:xfrm>
            <a:off x="2889699" y="2740590"/>
            <a:ext cx="8279655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6057C1"/>
                </a:solidFill>
              </a:rPr>
              <a:t>How many</a:t>
            </a:r>
            <a:r>
              <a:rPr lang="en-US" sz="2400">
                <a:solidFill>
                  <a:srgbClr val="6057C1"/>
                </a:solidFill>
              </a:rPr>
              <a:t> </a:t>
            </a:r>
            <a:r>
              <a:rPr lang="en-US" sz="2400" b="1">
                <a:solidFill>
                  <a:srgbClr val="6057C1"/>
                </a:solidFill>
              </a:rPr>
              <a:t>batches </a:t>
            </a:r>
            <a:r>
              <a:rPr lang="en-US" sz="2400">
                <a:solidFill>
                  <a:srgbClr val="6057C1"/>
                </a:solidFill>
              </a:rPr>
              <a:t>should I run?</a:t>
            </a:r>
            <a:endParaRPr lang="en-US" sz="2400">
              <a:solidFill>
                <a:srgbClr val="6057C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6057C1"/>
                </a:solidFill>
              </a:rPr>
              <a:t>How many and what items </a:t>
            </a:r>
            <a:r>
              <a:rPr lang="en-US" sz="2400">
                <a:solidFill>
                  <a:srgbClr val="6057C1"/>
                </a:solidFill>
              </a:rPr>
              <a:t>should I include in each batch?</a:t>
            </a:r>
            <a:endParaRPr lang="en-US" sz="2400">
              <a:solidFill>
                <a:srgbClr val="6057C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6057C1"/>
                </a:solidFill>
              </a:rPr>
              <a:t>What items are taking longer</a:t>
            </a:r>
            <a:r>
              <a:rPr lang="en-US" sz="2400">
                <a:solidFill>
                  <a:srgbClr val="6057C1"/>
                </a:solidFill>
              </a:rPr>
              <a:t>, and do I need to analyze deeper?</a:t>
            </a:r>
            <a:endParaRPr lang="en-US" sz="2400">
              <a:solidFill>
                <a:srgbClr val="6057C1"/>
              </a:solidFill>
              <a:cs typeface="Calibri"/>
            </a:endParaRPr>
          </a:p>
        </p:txBody>
      </p:sp>
      <p:pic>
        <p:nvPicPr>
          <p:cNvPr id="8" name="Graphic 7" descr="Badge Question Mark with solid fill">
            <a:extLst>
              <a:ext uri="{FF2B5EF4-FFF2-40B4-BE49-F238E27FC236}">
                <a16:creationId xmlns:a16="http://schemas.microsoft.com/office/drawing/2014/main" id="{68A02AE2-0787-CFBE-50D6-121B0DFEE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75299" y="2884364"/>
            <a:ext cx="914400" cy="914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162B58-B7B9-283E-B80C-8197AAFF8A09}"/>
              </a:ext>
            </a:extLst>
          </p:cNvPr>
          <p:cNvGrpSpPr/>
          <p:nvPr/>
        </p:nvGrpSpPr>
        <p:grpSpPr>
          <a:xfrm>
            <a:off x="5266387" y="4171734"/>
            <a:ext cx="4970760" cy="1858584"/>
            <a:chOff x="5641145" y="676414"/>
            <a:chExt cx="5289452" cy="200161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3404D24-122E-FE9F-3CAF-7CDDBFA8323B}"/>
                </a:ext>
              </a:extLst>
            </p:cNvPr>
            <p:cNvSpPr/>
            <p:nvPr/>
          </p:nvSpPr>
          <p:spPr>
            <a:xfrm>
              <a:off x="5641145" y="676414"/>
              <a:ext cx="5289452" cy="2001611"/>
            </a:xfrm>
            <a:prstGeom prst="roundRect">
              <a:avLst/>
            </a:prstGeom>
            <a:solidFill>
              <a:srgbClr val="351C5C"/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2" indent="0" algn="ctr">
                <a:buNone/>
              </a:pPr>
              <a:endParaRPr lang="en-US" sz="1400">
                <a:solidFill>
                  <a:srgbClr val="BCB9BF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C7B1DF-DC9C-DD8A-B029-0FAB9927A590}"/>
                </a:ext>
              </a:extLst>
            </p:cNvPr>
            <p:cNvSpPr txBox="1"/>
            <p:nvPr/>
          </p:nvSpPr>
          <p:spPr>
            <a:xfrm>
              <a:off x="5641146" y="1478343"/>
              <a:ext cx="5289451" cy="56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We need… </a:t>
              </a:r>
              <a:r>
                <a:rPr lang="en-US" sz="2800" b="1">
                  <a:solidFill>
                    <a:schemeClr val="bg1"/>
                  </a:solidFill>
                </a:rPr>
                <a:t>metrics!</a:t>
              </a:r>
              <a:endParaRPr lang="en-US" sz="2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579133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solidFill>
                  <a:srgbClr val="6057C1"/>
                </a:solidFill>
              </a:rPr>
              <a:t>VS Code</a:t>
            </a:r>
          </a:p>
          <a:p>
            <a:pPr marL="0" indent="0">
              <a:buNone/>
            </a:pPr>
            <a:r>
              <a:rPr lang="en-US" sz="1400">
                <a:solidFill>
                  <a:srgbClr val="6057C1"/>
                </a:solidFill>
              </a:rPr>
              <a:t>New extension </a:t>
            </a:r>
            <a:r>
              <a:rPr lang="en-US" sz="1400" b="1">
                <a:solidFill>
                  <a:srgbClr val="6057C1"/>
                </a:solidFill>
              </a:rPr>
              <a:t>subscribing events </a:t>
            </a:r>
            <a:r>
              <a:rPr lang="en-US" sz="1400">
                <a:solidFill>
                  <a:srgbClr val="6057C1"/>
                </a:solidFill>
              </a:rPr>
              <a:t>from </a:t>
            </a:r>
            <a:r>
              <a:rPr lang="en-US" sz="1400" b="1">
                <a:solidFill>
                  <a:srgbClr val="6057C1"/>
                </a:solidFill>
              </a:rPr>
              <a:t>Inventory Adjustment </a:t>
            </a:r>
            <a:r>
              <a:rPr lang="en-US" sz="1400" err="1">
                <a:solidFill>
                  <a:srgbClr val="6057C1"/>
                </a:solidFill>
              </a:rPr>
              <a:t>codeunit</a:t>
            </a:r>
            <a:endParaRPr lang="en-US" sz="1400">
              <a:solidFill>
                <a:srgbClr val="6057C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Step 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32E96-DC9C-641A-2835-CAFD5288D214}"/>
              </a:ext>
            </a:extLst>
          </p:cNvPr>
          <p:cNvSpPr txBox="1"/>
          <p:nvPr/>
        </p:nvSpPr>
        <p:spPr>
          <a:xfrm>
            <a:off x="123922" y="1640509"/>
            <a:ext cx="12070037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[</a:t>
            </a:r>
            <a:r>
              <a:rPr lang="en-US" sz="1200" b="0" err="1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EventSubscriber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(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ObjectType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::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Codeunit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1" err="1">
                <a:solidFill>
                  <a:srgbClr val="0000FF"/>
                </a:solidFill>
                <a:effectLst/>
                <a:highlight>
                  <a:srgbClr val="FFFF00"/>
                </a:highlight>
                <a:latin typeface="Consolas"/>
              </a:rPr>
              <a:t>Codeunit</a:t>
            </a:r>
            <a:r>
              <a:rPr lang="en-US" sz="1200" b="1">
                <a:solidFill>
                  <a:srgbClr val="3B3B3B"/>
                </a:solidFill>
                <a:effectLst/>
                <a:highlight>
                  <a:srgbClr val="FFFF00"/>
                </a:highlight>
                <a:latin typeface="Consolas"/>
              </a:rPr>
              <a:t>::</a:t>
            </a:r>
            <a:r>
              <a:rPr lang="en-US" sz="1200" b="1">
                <a:solidFill>
                  <a:srgbClr val="267F99"/>
                </a:solidFill>
                <a:effectLst/>
                <a:highlight>
                  <a:srgbClr val="FFFF00"/>
                </a:highlight>
                <a:latin typeface="Consolas"/>
              </a:rPr>
              <a:t>"Inventory Adjustment"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1">
                <a:solidFill>
                  <a:srgbClr val="795E26"/>
                </a:solidFill>
                <a:effectLst/>
                <a:highlight>
                  <a:srgbClr val="FFFF00"/>
                </a:highlight>
                <a:latin typeface="Consolas"/>
              </a:rPr>
              <a:t>OnMakeSingleLevelAdjmtOnBeforeCollectAvgCostAdjmtEntryPointToUpdate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''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false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false)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]</a:t>
            </a:r>
          </a:p>
          <a:p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local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procedure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>
                <a:solidFill>
                  <a:srgbClr val="795E26"/>
                </a:solidFill>
                <a:effectLst/>
                <a:highlight>
                  <a:srgbClr val="FFFFFF"/>
                </a:highlight>
                <a:latin typeface="Consolas"/>
              </a:rPr>
              <a:t>OnMakeSingleLevelAdjmtOnBeforeCollectAvgCostAdjmtEntryPointToUpdate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(var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TheItem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Record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Item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</a:p>
          <a:p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var</a:t>
            </a:r>
            <a:endParaRPr lang="en-US" sz="1200" b="0">
              <a:solidFill>
                <a:srgbClr val="3B3B3B"/>
              </a:solidFill>
              <a:effectLst/>
              <a:highlight>
                <a:srgbClr val="FFFFFF"/>
              </a:highlight>
              <a:latin typeface="Consolas"/>
            </a:endParaRPr>
          </a:p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    </a:t>
            </a:r>
            <a:r>
              <a:rPr lang="en-US" sz="1200" b="0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Dimensions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Dictionary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>
                <a:solidFill>
                  <a:srgbClr val="AF00DB"/>
                </a:solidFill>
                <a:effectLst/>
                <a:highlight>
                  <a:srgbClr val="FFFFFF"/>
                </a:highlight>
                <a:latin typeface="Consolas"/>
              </a:rPr>
              <a:t>of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[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Text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Text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];</a:t>
            </a:r>
          </a:p>
          <a:p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begin</a:t>
            </a:r>
            <a:endParaRPr lang="en-US" sz="1200" b="0">
              <a:solidFill>
                <a:srgbClr val="3B3B3B"/>
              </a:solidFill>
              <a:effectLst/>
              <a:highlight>
                <a:srgbClr val="FFFFFF"/>
              </a:highlight>
              <a:latin typeface="Consolas"/>
            </a:endParaRPr>
          </a:p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   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Dimensions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.</a:t>
            </a:r>
            <a:r>
              <a:rPr lang="en-US" sz="1200" b="0" err="1">
                <a:solidFill>
                  <a:srgbClr val="795E26"/>
                </a:solidFill>
                <a:effectLst/>
                <a:highlight>
                  <a:srgbClr val="FFFFFF"/>
                </a:highlight>
                <a:latin typeface="Consolas"/>
              </a:rPr>
              <a:t>Add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(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 err="1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ItemNo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TheItem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.</a:t>
            </a:r>
            <a:r>
              <a:rPr lang="en-US" sz="1200" b="0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"No."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</a:p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   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Dimensions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.</a:t>
            </a:r>
            <a:r>
              <a:rPr lang="en-US" sz="1200" b="0" err="1">
                <a:solidFill>
                  <a:srgbClr val="795E26"/>
                </a:solidFill>
                <a:effectLst/>
                <a:highlight>
                  <a:srgbClr val="FFFFFF"/>
                </a:highlight>
                <a:latin typeface="Consolas"/>
              </a:rPr>
              <a:t>Add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(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 err="1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EventTriggered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'OnMakeSingleLevelAdjmtOnBeforeCollectAvgCostAdjmtEntryPointToUpdate'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</a:p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    </a:t>
            </a:r>
            <a:r>
              <a:rPr lang="en-US" sz="1200" b="0" err="1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Session.</a:t>
            </a:r>
            <a:r>
              <a:rPr lang="en-US" sz="1200" b="1" err="1">
                <a:solidFill>
                  <a:srgbClr val="795E26"/>
                </a:solidFill>
                <a:effectLst/>
                <a:highlight>
                  <a:srgbClr val="FFFF00"/>
                </a:highlight>
                <a:latin typeface="Consolas"/>
              </a:rPr>
              <a:t>LogMessage</a:t>
            </a:r>
            <a:r>
              <a:rPr lang="en-US" sz="1200" b="1">
                <a:solidFill>
                  <a:srgbClr val="0000FF"/>
                </a:solidFill>
                <a:effectLst/>
                <a:highlight>
                  <a:srgbClr val="FFFF00"/>
                </a:highlight>
                <a:latin typeface="Consolas"/>
              </a:rPr>
              <a:t>(</a:t>
            </a:r>
            <a:r>
              <a:rPr lang="en-US" sz="1200" b="1">
                <a:solidFill>
                  <a:srgbClr val="A31515"/>
                </a:solidFill>
                <a:effectLst/>
                <a:highlight>
                  <a:srgbClr val="FFFF00"/>
                </a:highlight>
                <a:latin typeface="Consolas"/>
              </a:rPr>
              <a:t>'LSC-0002'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'OnMakeSingleLevelAdjmtOnBeforeCollectAvgCostAdjmtEntryPointToUpdate </a:t>
            </a:r>
            <a:r>
              <a:rPr lang="en-US" sz="1200" b="0" err="1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called'</a:t>
            </a:r>
            <a:r>
              <a:rPr lang="en-US" sz="1200" b="0" err="1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Verbosity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::Normal,</a:t>
            </a:r>
          </a:p>
          <a:p>
            <a:r>
              <a:rPr lang="en-US" sz="1200">
                <a:solidFill>
                  <a:srgbClr val="3B3B3B"/>
                </a:solidFill>
                <a:highlight>
                  <a:srgbClr val="FFFFFF"/>
                </a:highlight>
                <a:latin typeface="Consolas"/>
              </a:rPr>
              <a:t>	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DATACLASSIFICATION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::</a:t>
            </a:r>
            <a:r>
              <a:rPr lang="en-US" sz="1200" b="0" err="1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SystemMetadata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 err="1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TelemetryScope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::All, </a:t>
            </a:r>
            <a:r>
              <a:rPr lang="en-US" sz="1200" b="0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Dimensions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</a:p>
          <a:p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end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</a:p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[</a:t>
            </a:r>
            <a:r>
              <a:rPr lang="en-US" sz="1200" b="0" err="1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EventSubscriber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(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ObjectType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::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Codeunit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1" err="1">
                <a:solidFill>
                  <a:srgbClr val="0000FF"/>
                </a:solidFill>
                <a:effectLst/>
                <a:highlight>
                  <a:srgbClr val="FFFF00"/>
                </a:highlight>
                <a:latin typeface="Consolas"/>
              </a:rPr>
              <a:t>Codeunit</a:t>
            </a:r>
            <a:r>
              <a:rPr lang="en-US" sz="1200" b="1">
                <a:solidFill>
                  <a:srgbClr val="3B3B3B"/>
                </a:solidFill>
                <a:effectLst/>
                <a:highlight>
                  <a:srgbClr val="FFFF00"/>
                </a:highlight>
                <a:latin typeface="Consolas"/>
              </a:rPr>
              <a:t>::</a:t>
            </a:r>
            <a:r>
              <a:rPr lang="en-US" sz="1200" b="1">
                <a:solidFill>
                  <a:srgbClr val="267F99"/>
                </a:solidFill>
                <a:effectLst/>
                <a:highlight>
                  <a:srgbClr val="FFFF00"/>
                </a:highlight>
                <a:latin typeface="Consolas"/>
              </a:rPr>
              <a:t>"Inventory Adjustment"</a:t>
            </a:r>
            <a:r>
              <a:rPr lang="en-US" sz="1200" b="1">
                <a:solidFill>
                  <a:srgbClr val="3B3B3B"/>
                </a:solidFill>
                <a:effectLst/>
                <a:highlight>
                  <a:srgbClr val="FFFF00"/>
                </a:highlight>
                <a:latin typeface="Consolas"/>
              </a:rPr>
              <a:t>, </a:t>
            </a:r>
            <a:r>
              <a:rPr lang="en-US" sz="1200" b="1" err="1">
                <a:solidFill>
                  <a:srgbClr val="795E26"/>
                </a:solidFill>
                <a:effectLst/>
                <a:highlight>
                  <a:srgbClr val="FFFF00"/>
                </a:highlight>
                <a:latin typeface="Consolas"/>
              </a:rPr>
              <a:t>OnMakeSingleLevelAdjmtOnAfterUpdateItemUnitCost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''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false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false)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]</a:t>
            </a:r>
          </a:p>
          <a:p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local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procedure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 err="1">
                <a:solidFill>
                  <a:srgbClr val="795E26"/>
                </a:solidFill>
                <a:effectLst/>
                <a:highlight>
                  <a:srgbClr val="FFFFFF"/>
                </a:highlight>
                <a:latin typeface="Consolas"/>
              </a:rPr>
              <a:t>OnMakeSingleLevelAdjmtOnAfterUpdateItemUnitCost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(var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TheItem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Record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Item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var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TempAvgCostAdjmtEntryPoint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Record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"Avg. Cost </a:t>
            </a:r>
            <a:r>
              <a:rPr lang="en-US" sz="1200" b="0" err="1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Adjmt</a:t>
            </a:r>
            <a:r>
              <a:rPr lang="en-US" sz="1200" b="0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. Entry Point"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>
                <a:solidFill>
                  <a:srgbClr val="0000FF"/>
                </a:solidFill>
                <a:highlight>
                  <a:srgbClr val="FFFFFF"/>
                </a:highlight>
                <a:latin typeface="Consolas"/>
              </a:rPr>
              <a:t>temporary; var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LevelExceeded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Boolean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IsOnlineAdjmt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Boolean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var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ItemJnlPostLine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 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Codeunit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"Item </a:t>
            </a:r>
            <a:r>
              <a:rPr lang="en-US" sz="1200" b="0" err="1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Jnl</a:t>
            </a:r>
            <a:r>
              <a:rPr lang="en-US" sz="1200" b="0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/>
              </a:rPr>
              <a:t>.-Post Line"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  <a:endParaRPr lang="en-US"/>
          </a:p>
          <a:p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var</a:t>
            </a:r>
            <a:endParaRPr lang="en-US" sz="1200" b="0">
              <a:solidFill>
                <a:srgbClr val="3B3B3B"/>
              </a:solidFill>
              <a:effectLst/>
              <a:highlight>
                <a:srgbClr val="FFFFFF"/>
              </a:highlight>
              <a:latin typeface="Consolas"/>
            </a:endParaRPr>
          </a:p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    </a:t>
            </a:r>
            <a:r>
              <a:rPr lang="en-US" sz="1200" b="0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Dimensions 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Dictionary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</a:t>
            </a:r>
            <a:r>
              <a:rPr lang="en-US" sz="1200" b="0">
                <a:solidFill>
                  <a:srgbClr val="AF00DB"/>
                </a:solidFill>
                <a:effectLst/>
                <a:highlight>
                  <a:srgbClr val="FFFFFF"/>
                </a:highlight>
                <a:latin typeface="Consolas"/>
              </a:rPr>
              <a:t>of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 [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Text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Text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];</a:t>
            </a:r>
          </a:p>
          <a:p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begin</a:t>
            </a:r>
            <a:endParaRPr lang="en-US" sz="1200" b="0">
              <a:solidFill>
                <a:srgbClr val="3B3B3B"/>
              </a:solidFill>
              <a:effectLst/>
              <a:highlight>
                <a:srgbClr val="FFFFFF"/>
              </a:highlight>
              <a:latin typeface="Consolas"/>
            </a:endParaRPr>
          </a:p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   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Dimensions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.</a:t>
            </a:r>
            <a:r>
              <a:rPr lang="en-US" sz="1200" b="0" err="1">
                <a:solidFill>
                  <a:srgbClr val="795E26"/>
                </a:solidFill>
                <a:effectLst/>
                <a:highlight>
                  <a:srgbClr val="FFFFFF"/>
                </a:highlight>
                <a:latin typeface="Consolas"/>
              </a:rPr>
              <a:t>Add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(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 err="1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ItemNo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TheItem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.</a:t>
            </a:r>
            <a:r>
              <a:rPr lang="en-US" sz="1200" b="0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"No."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</a:p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    </a:t>
            </a:r>
            <a:r>
              <a:rPr lang="en-US" sz="1200" b="0" err="1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Dimensions</a:t>
            </a:r>
            <a:r>
              <a:rPr lang="en-US" sz="1200" b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.</a:t>
            </a:r>
            <a:r>
              <a:rPr lang="en-US" sz="1200" b="0" err="1">
                <a:solidFill>
                  <a:srgbClr val="795E26"/>
                </a:solidFill>
                <a:effectLst/>
                <a:highlight>
                  <a:srgbClr val="FFFFFF"/>
                </a:highlight>
                <a:latin typeface="Consolas"/>
              </a:rPr>
              <a:t>Add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(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 err="1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EventTriggered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 err="1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OnMakeSingleLevelAdjmtOnAfterUpdateItemUnitCost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</a:p>
          <a:p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    </a:t>
            </a:r>
            <a:r>
              <a:rPr lang="en-US" sz="1200" b="0" err="1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Session.</a:t>
            </a:r>
            <a:r>
              <a:rPr lang="en-US" sz="1200" b="1" err="1">
                <a:solidFill>
                  <a:srgbClr val="795E26"/>
                </a:solidFill>
                <a:effectLst/>
                <a:highlight>
                  <a:srgbClr val="FFFF00"/>
                </a:highlight>
                <a:latin typeface="Consolas"/>
              </a:rPr>
              <a:t>LogMessage</a:t>
            </a:r>
            <a:r>
              <a:rPr lang="en-US" sz="1200" b="1">
                <a:solidFill>
                  <a:srgbClr val="0000FF"/>
                </a:solidFill>
                <a:effectLst/>
                <a:highlight>
                  <a:srgbClr val="FFFF00"/>
                </a:highlight>
                <a:latin typeface="Consolas"/>
              </a:rPr>
              <a:t>(</a:t>
            </a:r>
            <a:r>
              <a:rPr lang="en-US" sz="1200" b="1">
                <a:solidFill>
                  <a:srgbClr val="A31515"/>
                </a:solidFill>
                <a:effectLst/>
                <a:highlight>
                  <a:srgbClr val="FFFF00"/>
                </a:highlight>
                <a:latin typeface="Consolas"/>
              </a:rPr>
              <a:t>'LSC-0003'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'</a:t>
            </a:r>
            <a:r>
              <a:rPr lang="en-US" sz="1200" b="0" err="1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OnMakeSingleLevelAdjmtOnAfterUpdateItemUnitCost</a:t>
            </a:r>
            <a:r>
              <a:rPr lang="en-US" sz="12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/>
              </a:rPr>
              <a:t> called'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Verbosity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::Normal,</a:t>
            </a:r>
          </a:p>
          <a:p>
            <a:r>
              <a:rPr lang="en-US" sz="1200">
                <a:solidFill>
                  <a:srgbClr val="3B3B3B"/>
                </a:solidFill>
                <a:highlight>
                  <a:srgbClr val="FFFFFF"/>
                </a:highlight>
                <a:latin typeface="Consolas"/>
              </a:rPr>
              <a:t>	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DATACLASSIFICATION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::</a:t>
            </a:r>
            <a:r>
              <a:rPr lang="en-US" sz="1200" b="0" err="1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SystemMetadata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, </a:t>
            </a:r>
            <a:r>
              <a:rPr lang="en-US" sz="1200" b="0" err="1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TelemetryScope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::All, </a:t>
            </a:r>
            <a:r>
              <a:rPr lang="en-US" sz="1200" b="0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/>
              </a:rPr>
              <a:t>Dimensions</a:t>
            </a:r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)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</a:p>
          <a:p>
            <a:r>
              <a:rPr lang="en-US" sz="1200" b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nsolas"/>
              </a:rPr>
              <a:t>end</a:t>
            </a:r>
            <a:r>
              <a:rPr lang="en-US" sz="1200" b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Consola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5834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579133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solidFill>
                  <a:srgbClr val="6057C1"/>
                </a:solidFill>
              </a:rPr>
              <a:t>Azure Application Insights</a:t>
            </a:r>
          </a:p>
          <a:p>
            <a:pPr marL="0" indent="0">
              <a:buNone/>
            </a:pPr>
            <a:r>
              <a:rPr lang="en-US" sz="1400">
                <a:solidFill>
                  <a:srgbClr val="6057C1"/>
                </a:solidFill>
              </a:rPr>
              <a:t>Run this KQL query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Step #2</a:t>
            </a:r>
          </a:p>
        </p:txBody>
      </p:sp>
      <p:sp>
        <p:nvSpPr>
          <p:cNvPr id="4" name="Graphic 7">
            <a:extLst>
              <a:ext uri="{FF2B5EF4-FFF2-40B4-BE49-F238E27FC236}">
                <a16:creationId xmlns:a16="http://schemas.microsoft.com/office/drawing/2014/main" id="{8CB10E1B-00F8-2698-4B1B-94134C8EC16E}"/>
              </a:ext>
            </a:extLst>
          </p:cNvPr>
          <p:cNvSpPr/>
          <p:nvPr/>
        </p:nvSpPr>
        <p:spPr>
          <a:xfrm>
            <a:off x="559693" y="1400116"/>
            <a:ext cx="4265525" cy="11555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r>
              <a:rPr lang="en-US" sz="1200"/>
              <a:t>traces</a:t>
            </a:r>
          </a:p>
          <a:p>
            <a:r>
              <a:rPr lang="en-US" sz="1200"/>
              <a:t>| where </a:t>
            </a:r>
            <a:r>
              <a:rPr lang="en-US" sz="1200" err="1"/>
              <a:t>customDimensions.</a:t>
            </a:r>
            <a:r>
              <a:rPr lang="en-US" sz="1200" b="1" err="1"/>
              <a:t>eventId</a:t>
            </a:r>
            <a:r>
              <a:rPr lang="en-US" sz="1200"/>
              <a:t> </a:t>
            </a:r>
            <a:r>
              <a:rPr lang="en-US" sz="1200" b="1" err="1"/>
              <a:t>startswith</a:t>
            </a:r>
            <a:r>
              <a:rPr lang="en-US" sz="1200" b="1"/>
              <a:t> "ALLSC"</a:t>
            </a:r>
          </a:p>
          <a:p>
            <a:r>
              <a:rPr lang="en-US" sz="1200"/>
              <a:t>| extend </a:t>
            </a:r>
            <a:r>
              <a:rPr lang="en-US" sz="1200" b="1" err="1"/>
              <a:t>eventId</a:t>
            </a:r>
            <a:r>
              <a:rPr lang="en-US" sz="1200"/>
              <a:t> = </a:t>
            </a:r>
            <a:r>
              <a:rPr lang="en-US" sz="1200" err="1"/>
              <a:t>customDimensions.eventId</a:t>
            </a:r>
            <a:endParaRPr lang="en-US" sz="1200"/>
          </a:p>
          <a:p>
            <a:r>
              <a:rPr lang="en-US" sz="1200"/>
              <a:t>| extend </a:t>
            </a:r>
            <a:r>
              <a:rPr lang="en-US" sz="1200" b="1" err="1"/>
              <a:t>alEventTriggered</a:t>
            </a:r>
            <a:r>
              <a:rPr lang="en-US" sz="1200"/>
              <a:t> = </a:t>
            </a:r>
            <a:r>
              <a:rPr lang="en-US" sz="1200" err="1"/>
              <a:t>customDimensions.alEventTriggered</a:t>
            </a:r>
            <a:endParaRPr lang="en-US" sz="1200"/>
          </a:p>
          <a:p>
            <a:r>
              <a:rPr lang="en-US" sz="1200"/>
              <a:t>| extend </a:t>
            </a:r>
            <a:r>
              <a:rPr lang="en-US" sz="1200" b="1" err="1"/>
              <a:t>alItemNo</a:t>
            </a:r>
            <a:r>
              <a:rPr lang="en-US" sz="1200"/>
              <a:t> = </a:t>
            </a:r>
            <a:r>
              <a:rPr lang="en-US" sz="1200" err="1"/>
              <a:t>customDimensions.alItemNo</a:t>
            </a:r>
            <a:endParaRPr lang="en-US" sz="1200"/>
          </a:p>
          <a:p>
            <a:r>
              <a:rPr lang="en-US" sz="1200"/>
              <a:t>| order by timestamp desc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3E5AAE-EFFC-C0E0-C4EE-508ACB0D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38" y="2597202"/>
            <a:ext cx="9378462" cy="426079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B2E8F61-1A07-C99F-877A-07BB60AF3B6F}"/>
              </a:ext>
            </a:extLst>
          </p:cNvPr>
          <p:cNvGrpSpPr/>
          <p:nvPr/>
        </p:nvGrpSpPr>
        <p:grpSpPr>
          <a:xfrm>
            <a:off x="4263648" y="3324664"/>
            <a:ext cx="4581378" cy="3527980"/>
            <a:chOff x="4263648" y="3324664"/>
            <a:chExt cx="4581378" cy="352798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4CC818F-ED42-F551-0FAE-3F889621E2A7}"/>
                </a:ext>
              </a:extLst>
            </p:cNvPr>
            <p:cNvSpPr/>
            <p:nvPr/>
          </p:nvSpPr>
          <p:spPr>
            <a:xfrm>
              <a:off x="4263648" y="3324664"/>
              <a:ext cx="4581378" cy="359361"/>
            </a:xfrm>
            <a:prstGeom prst="roundRect">
              <a:avLst/>
            </a:prstGeom>
            <a:solidFill>
              <a:srgbClr val="6057C1">
                <a:alpha val="18000"/>
              </a:srgbClr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E1E03FA-B0D8-DA3A-8E92-CE3CE23ED35F}"/>
                </a:ext>
              </a:extLst>
            </p:cNvPr>
            <p:cNvSpPr/>
            <p:nvPr/>
          </p:nvSpPr>
          <p:spPr>
            <a:xfrm>
              <a:off x="4263648" y="3722184"/>
              <a:ext cx="4581378" cy="359361"/>
            </a:xfrm>
            <a:prstGeom prst="roundRect">
              <a:avLst/>
            </a:prstGeom>
            <a:solidFill>
              <a:srgbClr val="6057C1">
                <a:alpha val="18000"/>
              </a:srgbClr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E943CD3-B716-FF89-1929-0F0EB1934C15}"/>
                </a:ext>
              </a:extLst>
            </p:cNvPr>
            <p:cNvSpPr/>
            <p:nvPr/>
          </p:nvSpPr>
          <p:spPr>
            <a:xfrm>
              <a:off x="4263648" y="4119704"/>
              <a:ext cx="4581378" cy="359361"/>
            </a:xfrm>
            <a:prstGeom prst="roundRect">
              <a:avLst/>
            </a:prstGeom>
            <a:solidFill>
              <a:srgbClr val="6057C1">
                <a:alpha val="18000"/>
              </a:srgbClr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A2B8F54-774B-1857-53A5-1E324CB5F70A}"/>
                </a:ext>
              </a:extLst>
            </p:cNvPr>
            <p:cNvSpPr/>
            <p:nvPr/>
          </p:nvSpPr>
          <p:spPr>
            <a:xfrm>
              <a:off x="4263648" y="4517224"/>
              <a:ext cx="4581378" cy="359361"/>
            </a:xfrm>
            <a:prstGeom prst="roundRect">
              <a:avLst/>
            </a:prstGeom>
            <a:solidFill>
              <a:srgbClr val="6057C1">
                <a:alpha val="18000"/>
              </a:srgbClr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6134F72-AA2F-D6FA-F637-08C508AA9B2E}"/>
                </a:ext>
              </a:extLst>
            </p:cNvPr>
            <p:cNvSpPr/>
            <p:nvPr/>
          </p:nvSpPr>
          <p:spPr>
            <a:xfrm>
              <a:off x="4263648" y="4914744"/>
              <a:ext cx="4581378" cy="359361"/>
            </a:xfrm>
            <a:prstGeom prst="roundRect">
              <a:avLst/>
            </a:prstGeom>
            <a:solidFill>
              <a:srgbClr val="6057C1">
                <a:alpha val="18000"/>
              </a:srgbClr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FFF1C35-01BE-AF35-4D6C-2980ED614F97}"/>
                </a:ext>
              </a:extLst>
            </p:cNvPr>
            <p:cNvSpPr/>
            <p:nvPr/>
          </p:nvSpPr>
          <p:spPr>
            <a:xfrm>
              <a:off x="4263648" y="5312266"/>
              <a:ext cx="4581378" cy="359361"/>
            </a:xfrm>
            <a:prstGeom prst="roundRect">
              <a:avLst/>
            </a:prstGeom>
            <a:solidFill>
              <a:srgbClr val="6057C1">
                <a:alpha val="18000"/>
              </a:srgbClr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DC8D77F-7EA8-0D2E-3D91-804847259A77}"/>
                </a:ext>
              </a:extLst>
            </p:cNvPr>
            <p:cNvSpPr/>
            <p:nvPr/>
          </p:nvSpPr>
          <p:spPr>
            <a:xfrm>
              <a:off x="4263648" y="5709790"/>
              <a:ext cx="4581378" cy="359361"/>
            </a:xfrm>
            <a:prstGeom prst="roundRect">
              <a:avLst/>
            </a:prstGeom>
            <a:solidFill>
              <a:srgbClr val="6057C1">
                <a:alpha val="18000"/>
              </a:srgbClr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73BED8D-3BC4-E580-244B-1445AD1F88CF}"/>
                </a:ext>
              </a:extLst>
            </p:cNvPr>
            <p:cNvSpPr/>
            <p:nvPr/>
          </p:nvSpPr>
          <p:spPr>
            <a:xfrm>
              <a:off x="4263648" y="6107314"/>
              <a:ext cx="4581378" cy="359361"/>
            </a:xfrm>
            <a:prstGeom prst="roundRect">
              <a:avLst/>
            </a:prstGeom>
            <a:solidFill>
              <a:srgbClr val="6057C1">
                <a:alpha val="18000"/>
              </a:srgbClr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9D66959-8218-16A2-49FB-86B01BB6CE46}"/>
                </a:ext>
              </a:extLst>
            </p:cNvPr>
            <p:cNvSpPr/>
            <p:nvPr/>
          </p:nvSpPr>
          <p:spPr>
            <a:xfrm>
              <a:off x="4263648" y="6493283"/>
              <a:ext cx="4581378" cy="359361"/>
            </a:xfrm>
            <a:prstGeom prst="roundRect">
              <a:avLst/>
            </a:prstGeom>
            <a:solidFill>
              <a:srgbClr val="6057C1">
                <a:alpha val="18000"/>
              </a:srgbClr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057606-9570-2747-3CF0-F06C089B5D21}"/>
              </a:ext>
            </a:extLst>
          </p:cNvPr>
          <p:cNvGrpSpPr/>
          <p:nvPr/>
        </p:nvGrpSpPr>
        <p:grpSpPr>
          <a:xfrm>
            <a:off x="5352560" y="800823"/>
            <a:ext cx="4970760" cy="1858584"/>
            <a:chOff x="5641145" y="676414"/>
            <a:chExt cx="5289452" cy="200161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F7F4CDB-7C97-1BA1-4DA5-7FA230A50753}"/>
                </a:ext>
              </a:extLst>
            </p:cNvPr>
            <p:cNvSpPr/>
            <p:nvPr/>
          </p:nvSpPr>
          <p:spPr>
            <a:xfrm>
              <a:off x="5641145" y="676414"/>
              <a:ext cx="5289452" cy="2001611"/>
            </a:xfrm>
            <a:prstGeom prst="roundRect">
              <a:avLst/>
            </a:prstGeom>
            <a:solidFill>
              <a:srgbClr val="351C5C"/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2" indent="0" algn="ctr">
                <a:buNone/>
              </a:pPr>
              <a:endParaRPr lang="en-US" sz="1400">
                <a:solidFill>
                  <a:srgbClr val="BCB9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F0B90D-E4CA-25A0-EC16-3DE35A4EAF71}"/>
                </a:ext>
              </a:extLst>
            </p:cNvPr>
            <p:cNvSpPr txBox="1"/>
            <p:nvPr/>
          </p:nvSpPr>
          <p:spPr>
            <a:xfrm>
              <a:off x="5641145" y="881954"/>
              <a:ext cx="5289451" cy="696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ALLSC-0002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Item entries (for an item) </a:t>
              </a:r>
              <a:r>
                <a:rPr lang="en-US" b="1">
                  <a:solidFill>
                    <a:schemeClr val="bg1"/>
                  </a:solidFill>
                </a:rPr>
                <a:t>started </a:t>
              </a:r>
              <a:r>
                <a:rPr lang="en-US">
                  <a:solidFill>
                    <a:schemeClr val="bg1"/>
                  </a:solidFill>
                </a:rPr>
                <a:t>being adjusted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120A3E-D852-2FD9-BDDD-70ACB071E350}"/>
                </a:ext>
              </a:extLst>
            </p:cNvPr>
            <p:cNvSpPr txBox="1"/>
            <p:nvPr/>
          </p:nvSpPr>
          <p:spPr>
            <a:xfrm>
              <a:off x="5641145" y="1721833"/>
              <a:ext cx="5289450" cy="696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ALLSC-0003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Item entries (for an item) </a:t>
              </a:r>
              <a:r>
                <a:rPr lang="en-US" b="1">
                  <a:solidFill>
                    <a:schemeClr val="bg1"/>
                  </a:solidFill>
                </a:rPr>
                <a:t>have been</a:t>
              </a:r>
              <a:r>
                <a:rPr lang="en-US">
                  <a:solidFill>
                    <a:schemeClr val="bg1"/>
                  </a:solidFill>
                </a:rPr>
                <a:t> adjusted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579133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solidFill>
                  <a:srgbClr val="6057C1"/>
                </a:solidFill>
              </a:rPr>
              <a:t>Azure Application Insights</a:t>
            </a:r>
          </a:p>
          <a:p>
            <a:pPr marL="0" indent="0">
              <a:buNone/>
            </a:pPr>
            <a:r>
              <a:rPr lang="en-US" sz="1400">
                <a:solidFill>
                  <a:srgbClr val="6057C1"/>
                </a:solidFill>
              </a:rPr>
              <a:t>Run this KQL query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Step #3</a:t>
            </a:r>
          </a:p>
        </p:txBody>
      </p:sp>
      <p:sp>
        <p:nvSpPr>
          <p:cNvPr id="4" name="Graphic 7">
            <a:extLst>
              <a:ext uri="{FF2B5EF4-FFF2-40B4-BE49-F238E27FC236}">
                <a16:creationId xmlns:a16="http://schemas.microsoft.com/office/drawing/2014/main" id="{8CB10E1B-00F8-2698-4B1B-94134C8EC16E}"/>
              </a:ext>
            </a:extLst>
          </p:cNvPr>
          <p:cNvSpPr/>
          <p:nvPr/>
        </p:nvSpPr>
        <p:spPr>
          <a:xfrm>
            <a:off x="559693" y="1400116"/>
            <a:ext cx="4518744" cy="1990198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r>
              <a:rPr lang="en-US" sz="1200"/>
              <a:t>traces</a:t>
            </a:r>
          </a:p>
          <a:p>
            <a:r>
              <a:rPr lang="en-US" sz="1200"/>
              <a:t>//| where timestamp &gt; ago(1d)</a:t>
            </a:r>
          </a:p>
          <a:p>
            <a:r>
              <a:rPr lang="en-US" sz="1200"/>
              <a:t>| where </a:t>
            </a:r>
            <a:r>
              <a:rPr lang="en-US" sz="1200" err="1"/>
              <a:t>customDimensions.eventId</a:t>
            </a:r>
            <a:r>
              <a:rPr lang="en-US" sz="1200"/>
              <a:t> </a:t>
            </a:r>
            <a:r>
              <a:rPr lang="en-US" sz="1200" err="1"/>
              <a:t>startswith</a:t>
            </a:r>
            <a:r>
              <a:rPr lang="en-US" sz="1200"/>
              <a:t> "ALLSC"</a:t>
            </a:r>
          </a:p>
          <a:p>
            <a:r>
              <a:rPr lang="en-US" sz="1200" b="1">
                <a:highlight>
                  <a:srgbClr val="FFFF00"/>
                </a:highlight>
              </a:rPr>
              <a:t>| summarize diff =</a:t>
            </a:r>
          </a:p>
          <a:p>
            <a:r>
              <a:rPr lang="en-US" sz="1200" b="1">
                <a:highlight>
                  <a:srgbClr val="FFFF00"/>
                </a:highlight>
              </a:rPr>
              <a:t>    </a:t>
            </a:r>
            <a:r>
              <a:rPr lang="en-US" sz="1200" b="1" err="1">
                <a:highlight>
                  <a:srgbClr val="FFFF00"/>
                </a:highlight>
              </a:rPr>
              <a:t>anyif</a:t>
            </a:r>
            <a:r>
              <a:rPr lang="en-US" sz="1200" b="1">
                <a:highlight>
                  <a:srgbClr val="FFFF00"/>
                </a:highlight>
              </a:rPr>
              <a:t>(</a:t>
            </a:r>
            <a:r>
              <a:rPr lang="en-US" sz="1200" b="1" err="1">
                <a:highlight>
                  <a:srgbClr val="FFFF00"/>
                </a:highlight>
              </a:rPr>
              <a:t>timestamp,customDimensions.eventId</a:t>
            </a:r>
            <a:r>
              <a:rPr lang="en-US" sz="1200" b="1">
                <a:highlight>
                  <a:srgbClr val="FFFF00"/>
                </a:highlight>
              </a:rPr>
              <a:t> == "ALLSC-0003") -</a:t>
            </a:r>
          </a:p>
          <a:p>
            <a:r>
              <a:rPr lang="en-US" sz="1200" b="1">
                <a:highlight>
                  <a:srgbClr val="FFFF00"/>
                </a:highlight>
              </a:rPr>
              <a:t>    </a:t>
            </a:r>
            <a:r>
              <a:rPr lang="en-US" sz="1200" b="1" err="1">
                <a:highlight>
                  <a:srgbClr val="FFFF00"/>
                </a:highlight>
              </a:rPr>
              <a:t>anyif</a:t>
            </a:r>
            <a:r>
              <a:rPr lang="en-US" sz="1200" b="1">
                <a:highlight>
                  <a:srgbClr val="FFFF00"/>
                </a:highlight>
              </a:rPr>
              <a:t>(</a:t>
            </a:r>
            <a:r>
              <a:rPr lang="en-US" sz="1200" b="1" err="1">
                <a:highlight>
                  <a:srgbClr val="FFFF00"/>
                </a:highlight>
              </a:rPr>
              <a:t>timestamp,customDimensions.eventId</a:t>
            </a:r>
            <a:r>
              <a:rPr lang="en-US" sz="1200" b="1">
                <a:highlight>
                  <a:srgbClr val="FFFF00"/>
                </a:highlight>
              </a:rPr>
              <a:t> == "ALLSC-0002")</a:t>
            </a:r>
          </a:p>
          <a:p>
            <a:r>
              <a:rPr lang="en-US" sz="1200" b="1">
                <a:highlight>
                  <a:srgbClr val="FFFF00"/>
                </a:highlight>
              </a:rPr>
              <a:t>    by </a:t>
            </a:r>
            <a:r>
              <a:rPr lang="en-US" sz="1200" b="1" err="1">
                <a:highlight>
                  <a:srgbClr val="FFFF00"/>
                </a:highlight>
              </a:rPr>
              <a:t>tostring</a:t>
            </a:r>
            <a:r>
              <a:rPr lang="en-US" sz="1200" b="1">
                <a:highlight>
                  <a:srgbClr val="FFFF00"/>
                </a:highlight>
              </a:rPr>
              <a:t>(</a:t>
            </a:r>
            <a:r>
              <a:rPr lang="en-US" sz="1200" b="1" err="1">
                <a:highlight>
                  <a:srgbClr val="FFFF00"/>
                </a:highlight>
              </a:rPr>
              <a:t>customDimensions.alItemNo</a:t>
            </a:r>
            <a:r>
              <a:rPr lang="en-US" sz="1200" b="1">
                <a:highlight>
                  <a:srgbClr val="FFFF00"/>
                </a:highlight>
              </a:rPr>
              <a:t>)</a:t>
            </a:r>
          </a:p>
          <a:p>
            <a:r>
              <a:rPr lang="en-US" sz="1200"/>
              <a:t>| where </a:t>
            </a:r>
            <a:r>
              <a:rPr lang="en-US" sz="1200" err="1"/>
              <a:t>isnotnull</a:t>
            </a:r>
            <a:r>
              <a:rPr lang="en-US" sz="1200"/>
              <a:t>(diff)</a:t>
            </a:r>
          </a:p>
          <a:p>
            <a:r>
              <a:rPr lang="en-US" sz="1200"/>
              <a:t>| order by diff desc</a:t>
            </a:r>
          </a:p>
          <a:p>
            <a:r>
              <a:rPr lang="en-US" sz="1200"/>
              <a:t>| project </a:t>
            </a:r>
            <a:r>
              <a:rPr lang="en-US" sz="1200" err="1"/>
              <a:t>ItemNo</a:t>
            </a:r>
            <a:r>
              <a:rPr lang="en-US" sz="1200"/>
              <a:t> = </a:t>
            </a:r>
            <a:r>
              <a:rPr lang="en-US" sz="1200" err="1"/>
              <a:t>customDimensions_alItemNo</a:t>
            </a:r>
            <a:r>
              <a:rPr lang="en-US" sz="1200"/>
              <a:t>, Duration = diff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9B053-E83D-6702-5B64-69BEF58A1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536" y="1400116"/>
            <a:ext cx="3245043" cy="4898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0E133EF-1572-C22F-D180-9D81D185B008}"/>
              </a:ext>
            </a:extLst>
          </p:cNvPr>
          <p:cNvGrpSpPr/>
          <p:nvPr/>
        </p:nvGrpSpPr>
        <p:grpSpPr>
          <a:xfrm>
            <a:off x="0" y="3878213"/>
            <a:ext cx="4133416" cy="2302847"/>
            <a:chOff x="0" y="3878213"/>
            <a:chExt cx="4133416" cy="2302847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C8F17F3E-7B63-7213-85F7-29B3E3B8EA62}"/>
                </a:ext>
              </a:extLst>
            </p:cNvPr>
            <p:cNvSpPr/>
            <p:nvPr/>
          </p:nvSpPr>
          <p:spPr>
            <a:xfrm>
              <a:off x="0" y="3878213"/>
              <a:ext cx="4133416" cy="2302847"/>
            </a:xfrm>
            <a:custGeom>
              <a:avLst/>
              <a:gdLst>
                <a:gd name="connsiteX0" fmla="*/ 0 w 4133416"/>
                <a:gd name="connsiteY0" fmla="*/ 0 h 2302847"/>
                <a:gd name="connsiteX1" fmla="*/ 871305 w 4133416"/>
                <a:gd name="connsiteY1" fmla="*/ 0 h 2302847"/>
                <a:gd name="connsiteX2" fmla="*/ 3001562 w 4133416"/>
                <a:gd name="connsiteY2" fmla="*/ 0 h 2302847"/>
                <a:gd name="connsiteX3" fmla="*/ 4028696 w 4133416"/>
                <a:gd name="connsiteY3" fmla="*/ 0 h 2302847"/>
                <a:gd name="connsiteX4" fmla="*/ 4133416 w 4133416"/>
                <a:gd name="connsiteY4" fmla="*/ 104775 h 2302847"/>
                <a:gd name="connsiteX5" fmla="*/ 4133416 w 4133416"/>
                <a:gd name="connsiteY5" fmla="*/ 2198072 h 2302847"/>
                <a:gd name="connsiteX6" fmla="*/ 4028696 w 4133416"/>
                <a:gd name="connsiteY6" fmla="*/ 2302847 h 2302847"/>
                <a:gd name="connsiteX7" fmla="*/ 3001562 w 4133416"/>
                <a:gd name="connsiteY7" fmla="*/ 2302847 h 2302847"/>
                <a:gd name="connsiteX8" fmla="*/ 871305 w 4133416"/>
                <a:gd name="connsiteY8" fmla="*/ 2302847 h 2302847"/>
                <a:gd name="connsiteX9" fmla="*/ 0 w 4133416"/>
                <a:gd name="connsiteY9" fmla="*/ 2302847 h 230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3416" h="2302847">
                  <a:moveTo>
                    <a:pt x="0" y="0"/>
                  </a:moveTo>
                  <a:lnTo>
                    <a:pt x="871305" y="0"/>
                  </a:lnTo>
                  <a:lnTo>
                    <a:pt x="3001562" y="0"/>
                  </a:lnTo>
                  <a:lnTo>
                    <a:pt x="4028696" y="0"/>
                  </a:lnTo>
                  <a:cubicBezTo>
                    <a:pt x="4086531" y="0"/>
                    <a:pt x="4133416" y="46909"/>
                    <a:pt x="4133416" y="104775"/>
                  </a:cubicBezTo>
                  <a:lnTo>
                    <a:pt x="4133416" y="2198072"/>
                  </a:lnTo>
                  <a:cubicBezTo>
                    <a:pt x="4133416" y="2255937"/>
                    <a:pt x="4086531" y="2302847"/>
                    <a:pt x="4028696" y="2302847"/>
                  </a:cubicBezTo>
                  <a:lnTo>
                    <a:pt x="3001562" y="2302847"/>
                  </a:lnTo>
                  <a:lnTo>
                    <a:pt x="871305" y="2302847"/>
                  </a:lnTo>
                  <a:lnTo>
                    <a:pt x="0" y="2302847"/>
                  </a:ln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IS"/>
            </a:p>
          </p:txBody>
        </p:sp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306E0940-C392-F216-532D-802B5CAEF32A}"/>
                </a:ext>
              </a:extLst>
            </p:cNvPr>
            <p:cNvSpPr txBox="1">
              <a:spLocks/>
            </p:cNvSpPr>
            <p:nvPr/>
          </p:nvSpPr>
          <p:spPr>
            <a:xfrm>
              <a:off x="731519" y="4072960"/>
              <a:ext cx="3324665" cy="1913351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/>
                <a:t>Now we know</a:t>
              </a:r>
            </a:p>
            <a:p>
              <a:pPr marL="0" indent="0" algn="ctr">
                <a:buNone/>
              </a:pPr>
              <a:r>
                <a:rPr lang="en-US" sz="1800" b="1"/>
                <a:t>how much time it took</a:t>
              </a:r>
            </a:p>
            <a:p>
              <a:pPr marL="0" indent="0" algn="ctr">
                <a:buNone/>
              </a:pPr>
              <a:r>
                <a:rPr lang="en-US" sz="1800"/>
                <a:t>to run the</a:t>
              </a:r>
            </a:p>
            <a:p>
              <a:pPr marL="0" indent="0" algn="ctr">
                <a:buNone/>
              </a:pPr>
              <a:r>
                <a:rPr lang="en-US" sz="1800" b="1"/>
                <a:t>Item Cost Adjustment</a:t>
              </a:r>
            </a:p>
            <a:p>
              <a:pPr marL="0" indent="0" algn="ctr">
                <a:buNone/>
              </a:pPr>
              <a:r>
                <a:rPr lang="en-US" sz="1800"/>
                <a:t>for each item</a:t>
              </a:r>
              <a:endParaRPr lang="en-IS" sz="1800"/>
            </a:p>
          </p:txBody>
        </p:sp>
        <p:pic>
          <p:nvPicPr>
            <p:cNvPr id="10" name="Graphic 9" descr="Sunrise with solid fill">
              <a:extLst>
                <a:ext uri="{FF2B5EF4-FFF2-40B4-BE49-F238E27FC236}">
                  <a16:creationId xmlns:a16="http://schemas.microsoft.com/office/drawing/2014/main" id="{A3FAFA6D-A0E7-D46A-6C33-C37414AC6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246" y="41152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8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in a suit with his hands up&#10;&#10;Description automatically generated">
            <a:extLst>
              <a:ext uri="{FF2B5EF4-FFF2-40B4-BE49-F238E27FC236}">
                <a16:creationId xmlns:a16="http://schemas.microsoft.com/office/drawing/2014/main" id="{D4BC430D-80D4-B34B-02F0-4163230625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73" r="873"/>
          <a:stretch>
            <a:fillRect/>
          </a:stretch>
        </p:blipFill>
        <p:spPr>
          <a:xfrm>
            <a:off x="4604713" y="1236372"/>
            <a:ext cx="7146738" cy="484883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>
                <a:solidFill>
                  <a:srgbClr val="6057C1"/>
                </a:solidFill>
                <a:latin typeface="Segoe UI"/>
                <a:cs typeface="Segoe UI"/>
              </a:rPr>
              <a:t>Partner setup the item cost adjustment routine </a:t>
            </a:r>
            <a:r>
              <a:rPr lang="en-US" sz="2400" b="1">
                <a:solidFill>
                  <a:srgbClr val="6057C1"/>
                </a:solidFill>
                <a:latin typeface="Segoe UI"/>
                <a:cs typeface="Segoe UI"/>
              </a:rPr>
              <a:t>to run in batches</a:t>
            </a:r>
            <a:r>
              <a:rPr lang="en-US" sz="2400">
                <a:solidFill>
                  <a:srgbClr val="6057C1"/>
                </a:solidFill>
                <a:latin typeface="Segoe UI"/>
                <a:cs typeface="Segoe UI"/>
              </a:rPr>
              <a:t>, </a:t>
            </a:r>
            <a:r>
              <a:rPr lang="en-US" sz="2400" b="1">
                <a:solidFill>
                  <a:srgbClr val="6057C1"/>
                </a:solidFill>
                <a:latin typeface="Segoe UI"/>
                <a:cs typeface="Segoe UI"/>
              </a:rPr>
              <a:t>a few times a week </a:t>
            </a:r>
            <a:r>
              <a:rPr lang="en-US" sz="2400">
                <a:solidFill>
                  <a:srgbClr val="6057C1"/>
                </a:solidFill>
                <a:latin typeface="Segoe UI"/>
                <a:cs typeface="Segoe UI"/>
              </a:rPr>
              <a:t>during </a:t>
            </a:r>
            <a:r>
              <a:rPr lang="en-US" sz="2400" b="1">
                <a:solidFill>
                  <a:srgbClr val="6057C1"/>
                </a:solidFill>
                <a:latin typeface="Segoe UI"/>
                <a:cs typeface="Segoe UI"/>
              </a:rPr>
              <a:t>non-business hours</a:t>
            </a:r>
            <a:r>
              <a:rPr lang="en-US" sz="2400">
                <a:solidFill>
                  <a:srgbClr val="6057C1"/>
                </a:solidFill>
                <a:latin typeface="Segoe UI"/>
                <a:cs typeface="Segoe UI"/>
              </a:rPr>
              <a:t>.</a:t>
            </a:r>
            <a:endParaRPr lang="en-US" sz="1400">
              <a:solidFill>
                <a:srgbClr val="6057C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6FCA75-15B4-F169-EA84-CEDE6AAC5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800">
                <a:latin typeface="Segoe UI"/>
                <a:cs typeface="Segoe UI"/>
              </a:rPr>
              <a:t>Time to run the routine went down from </a:t>
            </a:r>
            <a:r>
              <a:rPr lang="en-US" sz="2800" b="1">
                <a:latin typeface="Segoe UI"/>
                <a:cs typeface="Segoe UI"/>
              </a:rPr>
              <a:t>3 days to 3 hours </a:t>
            </a:r>
            <a:r>
              <a:rPr lang="en-US" sz="2800" b="1" baseline="20000">
                <a:latin typeface="Segoe UI"/>
                <a:cs typeface="Segoe UI"/>
              </a:rPr>
              <a:t>(*)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08D90-B010-648D-281C-EBD4FED6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5" y="212186"/>
            <a:ext cx="11504395" cy="588637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Result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9C7700-F97B-FF5E-6DF1-7B90AA9D5BFC}"/>
              </a:ext>
            </a:extLst>
          </p:cNvPr>
          <p:cNvSpPr txBox="1"/>
          <p:nvPr/>
        </p:nvSpPr>
        <p:spPr>
          <a:xfrm>
            <a:off x="178593" y="6372908"/>
            <a:ext cx="9976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361D5C"/>
                </a:solidFill>
                <a:highlight>
                  <a:srgbClr val="938BE7"/>
                </a:highlight>
              </a:rPr>
              <a:t>(*) To run the routine one last time, at the end of the month, to adjust the remaining entries</a:t>
            </a:r>
            <a:endParaRPr lang="en-US" sz="2000">
              <a:solidFill>
                <a:srgbClr val="361D5C"/>
              </a:solidFill>
              <a:highlight>
                <a:srgbClr val="938BE7"/>
              </a:highligh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E8122C-1FF2-4EBE-7A00-705CB1020A7C}"/>
              </a:ext>
            </a:extLst>
          </p:cNvPr>
          <p:cNvGrpSpPr/>
          <p:nvPr/>
        </p:nvGrpSpPr>
        <p:grpSpPr>
          <a:xfrm>
            <a:off x="7177851" y="210842"/>
            <a:ext cx="4753230" cy="1728797"/>
            <a:chOff x="6096000" y="2546943"/>
            <a:chExt cx="5289452" cy="200161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1CA5360-774A-9566-7AB7-2D08F03401B3}"/>
                </a:ext>
              </a:extLst>
            </p:cNvPr>
            <p:cNvSpPr/>
            <p:nvPr/>
          </p:nvSpPr>
          <p:spPr>
            <a:xfrm>
              <a:off x="6096000" y="2546943"/>
              <a:ext cx="5289452" cy="2001611"/>
            </a:xfrm>
            <a:prstGeom prst="roundRect">
              <a:avLst/>
            </a:prstGeom>
            <a:solidFill>
              <a:srgbClr val="351C5C"/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2" indent="0" algn="ctr">
                <a:buNone/>
              </a:pPr>
              <a:endParaRPr lang="en-US" sz="1400">
                <a:solidFill>
                  <a:srgbClr val="BCB9BF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7DCB4C-0E85-655F-97E6-FD7F9873DC69}"/>
                </a:ext>
              </a:extLst>
            </p:cNvPr>
            <p:cNvSpPr txBox="1"/>
            <p:nvPr/>
          </p:nvSpPr>
          <p:spPr>
            <a:xfrm>
              <a:off x="6310069" y="3087976"/>
              <a:ext cx="48012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indent="0" algn="ctr">
                <a:spcAft>
                  <a:spcPts val="120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Don’t start a 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 implementation </a:t>
              </a:r>
              <a:r>
                <a:rPr lang="en-US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without setting up 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telemetry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4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CA010-8CF1-6037-55F1-E8F2D432AC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fontAlgn="ctr"/>
            <a:r>
              <a:rPr lang="en-GB">
                <a:latin typeface="Segoe UI"/>
                <a:cs typeface="Segoe UI"/>
              </a:rPr>
              <a:t>Everything that is not SaaS</a:t>
            </a:r>
          </a:p>
          <a:p>
            <a:pPr fontAlgn="ctr"/>
            <a:r>
              <a:rPr lang="en-GB">
                <a:latin typeface="Segoe UI"/>
                <a:cs typeface="Segoe UI"/>
              </a:rPr>
              <a:t>More moving parts require more control</a:t>
            </a:r>
          </a:p>
          <a:p>
            <a:pPr fontAlgn="ctr"/>
            <a:r>
              <a:rPr lang="en-GB">
                <a:latin typeface="Segoe UI"/>
                <a:cs typeface="Segoe UI"/>
              </a:rPr>
              <a:t>Performance Counters</a:t>
            </a:r>
          </a:p>
          <a:p>
            <a:r>
              <a:rPr lang="en-GB">
                <a:latin typeface="Segoe UI"/>
                <a:cs typeface="Segoe UI"/>
              </a:rPr>
              <a:t>Demo: KQL basics, capturing latency, Dashboard and Alert</a:t>
            </a:r>
            <a:endParaRPr lang="en-GB"/>
          </a:p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3FEF78-2A30-D792-A133-7D991E17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Segoe UI"/>
                <a:cs typeface="Segoe UI"/>
              </a:rPr>
              <a:t>On-premises </a:t>
            </a:r>
            <a:endParaRPr lang="en-GB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7FB394-C21B-125F-A3CF-0D6CD58022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5269" r="15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351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A01EEA-1DE1-B7B2-A2A8-CFB67D49A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9572F6-12E4-1FF3-7FBC-171123EC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 wanted this…</a:t>
            </a:r>
            <a:endParaRPr lang="en-GB"/>
          </a:p>
        </p:txBody>
      </p:sp>
      <p:pic>
        <p:nvPicPr>
          <p:cNvPr id="1026" name="Picture 2" descr="What Formula 1 can teach us about high-performing teams and getting the best results">
            <a:extLst>
              <a:ext uri="{FF2B5EF4-FFF2-40B4-BE49-F238E27FC236}">
                <a16:creationId xmlns:a16="http://schemas.microsoft.com/office/drawing/2014/main" id="{DCE382A2-28FA-7666-AB04-CD2444A9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62125"/>
            <a:ext cx="7620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420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0829D0-1F38-AA3E-494A-AF452083A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EE3FD6-16F1-79CF-1DCE-4D60AA22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…and to avoid this...</a:t>
            </a:r>
            <a:endParaRPr lang="en-GB"/>
          </a:p>
        </p:txBody>
      </p:sp>
      <p:pic>
        <p:nvPicPr>
          <p:cNvPr id="2050" name="Picture 2" descr="Why do the Formula 1 racing cars have tires with a flat surface? - Quora">
            <a:extLst>
              <a:ext uri="{FF2B5EF4-FFF2-40B4-BE49-F238E27FC236}">
                <a16:creationId xmlns:a16="http://schemas.microsoft.com/office/drawing/2014/main" id="{82921650-3B72-EC9C-6C0E-F271DBFA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928812"/>
            <a:ext cx="57340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683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C5D7C-7F7E-3D47-52EF-A9D05E626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D0552B-C4B9-F8D9-3C3E-82205AA32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...and that should not happen...</a:t>
            </a:r>
            <a:endParaRPr lang="en-GB"/>
          </a:p>
        </p:txBody>
      </p:sp>
      <p:pic>
        <p:nvPicPr>
          <p:cNvPr id="3074" name="Picture 2" descr="Ferrari's Felipe Massa  enters the pit with a puncture during the British Grand Prix.">
            <a:extLst>
              <a:ext uri="{FF2B5EF4-FFF2-40B4-BE49-F238E27FC236}">
                <a16:creationId xmlns:a16="http://schemas.microsoft.com/office/drawing/2014/main" id="{C9C1BE92-81D3-8FC2-5650-1976B648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73" y="1875259"/>
            <a:ext cx="62865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4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BEB343-2B33-BE4E-7517-D3EE9CDB9F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200026"/>
            <a:ext cx="6565636" cy="60079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GB" sz="3700" b="1" kern="1200">
                <a:effectLst/>
                <a:latin typeface="Segoe UI"/>
                <a:cs typeface="Segoe UI"/>
              </a:rPr>
              <a:t>General </a:t>
            </a:r>
            <a:r>
              <a:rPr lang="en-GB" sz="3700">
                <a:latin typeface="Segoe UI"/>
                <a:cs typeface="Segoe UI"/>
              </a:rPr>
              <a:t>info</a:t>
            </a:r>
            <a:r>
              <a:rPr lang="en-GB" sz="3700" b="1" kern="1200">
                <a:effectLst/>
                <a:latin typeface="Segoe UI"/>
                <a:cs typeface="Segoe UI"/>
              </a:rPr>
              <a:t> </a:t>
            </a:r>
            <a:r>
              <a:rPr lang="en-GB" sz="3700">
                <a:latin typeface="Segoe UI"/>
                <a:cs typeface="Segoe UI"/>
              </a:rPr>
              <a:t>– Setup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BD9804-2858-5E6B-F2DF-9925DEE188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989569"/>
            <a:ext cx="6565636" cy="542034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GB">
                <a:latin typeface="Segoe UI"/>
                <a:cs typeface="Segoe UI"/>
              </a:rPr>
              <a:t>Create App Insights</a:t>
            </a:r>
          </a:p>
          <a:p>
            <a:r>
              <a:rPr lang="en-GB">
                <a:latin typeface="Segoe UI"/>
                <a:cs typeface="Segoe UI"/>
              </a:rPr>
              <a:t>Get Connection String</a:t>
            </a:r>
          </a:p>
          <a:p>
            <a:r>
              <a:rPr lang="en-GB">
                <a:latin typeface="Segoe UI"/>
                <a:cs typeface="Segoe UI"/>
              </a:rPr>
              <a:t>Update BC</a:t>
            </a:r>
          </a:p>
          <a:p>
            <a:r>
              <a:rPr lang="en-GB">
                <a:latin typeface="Segoe UI"/>
                <a:cs typeface="Segoe UI"/>
              </a:rPr>
              <a:t>On-premises – Performance Counters via Data Collection Rules (DCR) </a:t>
            </a:r>
          </a:p>
          <a:p>
            <a:r>
              <a:rPr lang="en-GB">
                <a:latin typeface="Segoe UI"/>
                <a:cs typeface="Segoe UI"/>
              </a:rPr>
              <a:t>Older Versions – Events &amp; Performance Counters via DCR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14" name="Picture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4A8CDC0C-0614-3BFA-4E73-76661F82EC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r="8157" b="2"/>
          <a:stretch/>
        </p:blipFill>
        <p:spPr>
          <a:xfrm>
            <a:off x="489297" y="445249"/>
            <a:ext cx="3991987" cy="5893486"/>
          </a:xfrm>
          <a:noFill/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064422AF-CE2E-953D-B9DC-FE5410CE2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047" y="3693703"/>
            <a:ext cx="3129424" cy="29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300344-E54C-B542-573A-80F6EDE780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DDD06-7311-137A-63AB-041C5117972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/>
              <a:t>…or maybe get more room for passengers</a:t>
            </a:r>
            <a:endParaRPr lang="en-GB"/>
          </a:p>
        </p:txBody>
      </p:sp>
      <p:pic>
        <p:nvPicPr>
          <p:cNvPr id="4098" name="Picture 2" descr="Drag racing school bus, racing, school, drag, bus, HD wallpaper | Peakpx">
            <a:extLst>
              <a:ext uri="{FF2B5EF4-FFF2-40B4-BE49-F238E27FC236}">
                <a16:creationId xmlns:a16="http://schemas.microsoft.com/office/drawing/2014/main" id="{789B2542-D6BD-9A26-6AFA-65A7F57D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1" y="1178213"/>
            <a:ext cx="7620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66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432ADB-EE45-9572-5B9D-DE6823F72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953978" cy="5515240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Very often we are back to the basics</a:t>
            </a:r>
          </a:p>
          <a:p>
            <a:pPr lvl="1"/>
            <a:r>
              <a:rPr lang="en-US">
                <a:latin typeface="Segoe UI"/>
                <a:cs typeface="Segoe UI"/>
              </a:rPr>
              <a:t>It is important to get the fundamentals right 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Is the “hardware” correct?</a:t>
            </a:r>
          </a:p>
          <a:p>
            <a:pPr lvl="1"/>
            <a:r>
              <a:rPr lang="en-US">
                <a:latin typeface="Segoe UI"/>
                <a:cs typeface="Segoe UI"/>
              </a:rPr>
              <a:t>Is the timeline - hours per day - utilized well?</a:t>
            </a:r>
          </a:p>
          <a:p>
            <a:pPr lvl="1"/>
            <a:r>
              <a:rPr lang="en-US">
                <a:latin typeface="Segoe UI"/>
                <a:cs typeface="Segoe UI"/>
              </a:rPr>
              <a:t>Are we using the tools we have?</a:t>
            </a:r>
          </a:p>
          <a:p>
            <a:r>
              <a:rPr lang="en-US">
                <a:latin typeface="Segoe UI"/>
                <a:cs typeface="Segoe UI"/>
              </a:rPr>
              <a:t>But as well</a:t>
            </a:r>
          </a:p>
          <a:p>
            <a:pPr lvl="1"/>
            <a:r>
              <a:rPr lang="en-US">
                <a:latin typeface="Segoe UI"/>
                <a:cs typeface="Segoe UI"/>
              </a:rPr>
              <a:t>Is the architecture supporting us?</a:t>
            </a:r>
          </a:p>
          <a:p>
            <a:pPr lvl="1"/>
            <a:r>
              <a:rPr lang="en-US">
                <a:latin typeface="Segoe UI"/>
                <a:cs typeface="Segoe UI"/>
              </a:rPr>
              <a:t>Details around parameters and tuning.</a:t>
            </a:r>
          </a:p>
          <a:p>
            <a:endParaRPr lang="en-US"/>
          </a:p>
          <a:p>
            <a:r>
              <a:rPr lang="en-US">
                <a:latin typeface="Segoe UI"/>
                <a:cs typeface="Segoe UI"/>
              </a:rPr>
              <a:t>We have been doing this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for all types of clients from different verticals</a:t>
            </a:r>
          </a:p>
          <a:p>
            <a:pPr lvl="1"/>
            <a:r>
              <a:rPr lang="en-US">
                <a:latin typeface="Segoe UI"/>
                <a:cs typeface="Segoe UI"/>
              </a:rPr>
              <a:t>in all continents</a:t>
            </a:r>
          </a:p>
          <a:p>
            <a:pPr lvl="1"/>
            <a:r>
              <a:rPr lang="en-US">
                <a:latin typeface="Segoe UI"/>
                <a:cs typeface="Segoe UI"/>
              </a:rPr>
              <a:t>with a very high success rate identifying issues</a:t>
            </a:r>
          </a:p>
          <a:p>
            <a:pPr lvl="1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A12B759-B87C-8287-B9F7-141D4DD17E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7593" r="7593"/>
          <a:stretch/>
        </p:blipFill>
        <p:spPr>
          <a:xfrm>
            <a:off x="6696075" y="0"/>
            <a:ext cx="5495925" cy="59340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DD9869-E930-B63D-EBD8-1DACD627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7693366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Performance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53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6D14FD-7BC1-0D4B-27C3-1C60F790E6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Extreme slow performance</a:t>
            </a:r>
          </a:p>
          <a:p>
            <a:pPr lvl="1"/>
            <a:r>
              <a:rPr lang="en-US">
                <a:latin typeface="Segoe UI"/>
                <a:cs typeface="Segoe UI"/>
              </a:rPr>
              <a:t>Slow disk system under SQL</a:t>
            </a:r>
          </a:p>
          <a:p>
            <a:pPr lvl="1"/>
            <a:r>
              <a:rPr lang="en-US">
                <a:latin typeface="Segoe UI"/>
                <a:cs typeface="Segoe UI"/>
              </a:rPr>
              <a:t>Or “incorrect” disk system</a:t>
            </a:r>
          </a:p>
          <a:p>
            <a:pPr lvl="1"/>
            <a:r>
              <a:rPr lang="en-US">
                <a:latin typeface="Segoe UI"/>
                <a:cs typeface="Segoe UI"/>
              </a:rPr>
              <a:t>Under spec’d Service tier Server(s)</a:t>
            </a:r>
          </a:p>
          <a:p>
            <a:r>
              <a:rPr lang="en-US">
                <a:latin typeface="Segoe UI"/>
                <a:cs typeface="Segoe UI"/>
              </a:rPr>
              <a:t>Index maintenance and tuning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Analyzing best options for parallelism</a:t>
            </a:r>
          </a:p>
          <a:p>
            <a:r>
              <a:rPr lang="en-US">
                <a:latin typeface="Segoe UI"/>
                <a:cs typeface="Segoe UI"/>
              </a:rPr>
              <a:t>Extensive growth of TempDB</a:t>
            </a:r>
          </a:p>
          <a:p>
            <a:r>
              <a:rPr lang="en-US">
                <a:latin typeface="Segoe UI"/>
                <a:cs typeface="Segoe UI"/>
              </a:rPr>
              <a:t>Tables with excessive no. of records</a:t>
            </a:r>
          </a:p>
          <a:p>
            <a:r>
              <a:rPr lang="en-US">
                <a:latin typeface="Segoe UI"/>
                <a:cs typeface="Segoe UI"/>
              </a:rPr>
              <a:t>Table and deadlocks we might be able to work around</a:t>
            </a:r>
          </a:p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F074A62-67A7-C7A1-9B56-028D57D5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On-prem challenges solved</a:t>
            </a:r>
            <a:endParaRPr lang="en-GB">
              <a:latin typeface="Segoe UI"/>
              <a:cs typeface="Segoe UI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407034A-38B1-FACB-CCC2-7FBD00CA23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 rotWithShape="1">
          <a:blip r:embed="rId3"/>
          <a:srcRect l="6073" r="14213"/>
          <a:stretch/>
        </p:blipFill>
        <p:spPr>
          <a:xfrm>
            <a:off x="0" y="154546"/>
            <a:ext cx="4935828" cy="6703454"/>
          </a:xfrm>
        </p:spPr>
      </p:pic>
    </p:spTree>
    <p:extLst>
      <p:ext uri="{BB962C8B-B14F-4D97-AF65-F5344CB8AC3E}">
        <p14:creationId xmlns:p14="http://schemas.microsoft.com/office/powerpoint/2010/main" val="73741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75EFA6B-E633-B047-8842-23791D5E33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95" r="595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13236C-6932-ADBE-FD14-B59D6F5EA3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40000"/>
              </a:lnSpc>
            </a:pPr>
            <a:r>
              <a:rPr lang="en-US" b="1">
                <a:latin typeface="Segoe UI"/>
                <a:cs typeface="Segoe UI"/>
              </a:rPr>
              <a:t>The client wins</a:t>
            </a:r>
          </a:p>
          <a:p>
            <a:pPr>
              <a:lnSpc>
                <a:spcPct val="140000"/>
              </a:lnSpc>
            </a:pPr>
            <a:r>
              <a:rPr lang="en-US" b="1">
                <a:latin typeface="Segoe UI"/>
                <a:cs typeface="Segoe UI"/>
              </a:rPr>
              <a:t>The partner wins</a:t>
            </a:r>
          </a:p>
          <a:p>
            <a:pPr>
              <a:lnSpc>
                <a:spcPct val="140000"/>
              </a:lnSpc>
            </a:pPr>
            <a:r>
              <a:rPr lang="en-US" b="1">
                <a:latin typeface="Segoe UI"/>
                <a:cs typeface="Segoe UI"/>
              </a:rPr>
              <a:t>…and LS Retail wins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268E5F-6DFA-E06B-C5F3-4AD8858087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sz="1800"/>
              <a:t>Challenge identified and solved</a:t>
            </a:r>
          </a:p>
          <a:p>
            <a:r>
              <a:rPr lang="en-US" sz="1800"/>
              <a:t>Faster stable solution</a:t>
            </a:r>
          </a:p>
          <a:p>
            <a:r>
              <a:rPr lang="en-US" sz="1800"/>
              <a:t>Focus on other tasks or projects</a:t>
            </a:r>
          </a:p>
          <a:p>
            <a:r>
              <a:rPr lang="en-US" sz="1800"/>
              <a:t>Time for more projects</a:t>
            </a:r>
          </a:p>
          <a:p>
            <a:r>
              <a:rPr lang="en-US" sz="1800"/>
              <a:t>Happier channel</a:t>
            </a:r>
            <a:endParaRPr lang="en-GB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EE3572-6721-3BA7-7927-F66FF118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Goal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3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7D817-3682-E5C4-03A7-D1E0EE338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045" y="997527"/>
            <a:ext cx="5584521" cy="536948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000">
                <a:latin typeface="Segoe UI"/>
                <a:cs typeface="Segoe UI"/>
              </a:rPr>
              <a:t>Telemetry is your </a:t>
            </a:r>
            <a:r>
              <a:rPr lang="en-US" sz="2000" b="1">
                <a:latin typeface="Segoe UI"/>
                <a:cs typeface="Segoe UI"/>
              </a:rPr>
              <a:t>best friend</a:t>
            </a:r>
          </a:p>
          <a:p>
            <a:r>
              <a:rPr lang="en-US" sz="2000">
                <a:latin typeface="Segoe UI"/>
                <a:cs typeface="Segoe UI"/>
              </a:rPr>
              <a:t>It’s </a:t>
            </a:r>
            <a:r>
              <a:rPr lang="en-US" sz="2000" b="1">
                <a:latin typeface="Segoe UI"/>
                <a:cs typeface="Segoe UI"/>
              </a:rPr>
              <a:t>not only for troubleshooting, not only for production</a:t>
            </a:r>
          </a:p>
          <a:p>
            <a:r>
              <a:rPr lang="en-US" sz="2000" b="1">
                <a:latin typeface="Segoe UI"/>
                <a:cs typeface="Segoe UI"/>
              </a:rPr>
              <a:t>Dashboards</a:t>
            </a:r>
            <a:r>
              <a:rPr lang="en-US" sz="2000">
                <a:latin typeface="Segoe UI"/>
                <a:cs typeface="Segoe UI"/>
              </a:rPr>
              <a:t> </a:t>
            </a:r>
            <a:r>
              <a:rPr lang="en-US" sz="2000" b="1">
                <a:latin typeface="Segoe UI"/>
                <a:cs typeface="Segoe UI"/>
              </a:rPr>
              <a:t>&amp; alerts </a:t>
            </a:r>
            <a:r>
              <a:rPr lang="en-US" sz="2000">
                <a:latin typeface="Segoe UI"/>
                <a:cs typeface="Segoe UI"/>
              </a:rPr>
              <a:t>are</a:t>
            </a:r>
            <a:r>
              <a:rPr lang="en-US" sz="2000" b="1">
                <a:latin typeface="Segoe UI"/>
                <a:cs typeface="Segoe UI"/>
              </a:rPr>
              <a:t> </a:t>
            </a:r>
            <a:r>
              <a:rPr lang="en-US" sz="2000">
                <a:latin typeface="Segoe UI"/>
                <a:cs typeface="Segoe UI"/>
              </a:rPr>
              <a:t>a </a:t>
            </a:r>
            <a:r>
              <a:rPr lang="en-US" sz="2000" b="1">
                <a:latin typeface="Segoe UI"/>
                <a:cs typeface="Segoe UI"/>
              </a:rPr>
              <a:t>great </a:t>
            </a:r>
            <a:r>
              <a:rPr lang="en-US" sz="2000">
                <a:latin typeface="Segoe UI"/>
                <a:cs typeface="Segoe UI"/>
              </a:rPr>
              <a:t>way to monitor our customers’ environment state</a:t>
            </a:r>
          </a:p>
          <a:p>
            <a:r>
              <a:rPr lang="en-US" sz="2000">
                <a:latin typeface="Segoe UI"/>
                <a:cs typeface="Segoe UI"/>
              </a:rPr>
              <a:t>Telemetry can help you </a:t>
            </a:r>
            <a:endParaRPr lang="en-US" sz="2000"/>
          </a:p>
          <a:p>
            <a:pPr lvl="1"/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increase customers’ satisfaction &amp; retention </a:t>
            </a:r>
            <a:endParaRPr lang="en-US" sz="2000" b="1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as well as </a:t>
            </a:r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create additional products &amp; services</a:t>
            </a:r>
          </a:p>
          <a:p>
            <a:r>
              <a:rPr lang="en-GB" sz="2000" b="1">
                <a:latin typeface="Segoe UI"/>
                <a:cs typeface="Segoe UI"/>
              </a:rPr>
              <a:t>Get trained in telemetry </a:t>
            </a:r>
            <a:r>
              <a:rPr lang="en-GB" sz="2000">
                <a:latin typeface="Segoe UI"/>
                <a:cs typeface="Segoe UI"/>
              </a:rPr>
              <a:t>–</a:t>
            </a:r>
            <a:r>
              <a:rPr lang="en-GB" sz="2000" b="1">
                <a:latin typeface="Segoe UI"/>
                <a:cs typeface="Segoe UI"/>
              </a:rPr>
              <a:t> </a:t>
            </a:r>
            <a:r>
              <a:rPr lang="en-GB" sz="2000">
                <a:latin typeface="Segoe UI"/>
                <a:cs typeface="Segoe UI"/>
              </a:rPr>
              <a:t>new on demand course is available from LS Retail Academy</a:t>
            </a:r>
          </a:p>
          <a:p>
            <a:r>
              <a:rPr lang="en-GB" sz="2000">
                <a:latin typeface="Segoe UI"/>
                <a:cs typeface="Segoe UI"/>
              </a:rPr>
              <a:t>Still stuck? We can help you with SaaS and on-premises, </a:t>
            </a:r>
            <a:r>
              <a:rPr lang="en-GB" sz="2000" b="1">
                <a:latin typeface="Segoe UI"/>
                <a:cs typeface="Segoe UI"/>
              </a:rPr>
              <a:t>reach out to LS Retail</a:t>
            </a:r>
          </a:p>
          <a:p>
            <a:endParaRPr lang="en-GB" sz="2000"/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694EA-F02A-0358-28BD-C715751E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anchor="t">
            <a:normAutofit/>
          </a:bodyPr>
          <a:lstStyle/>
          <a:p>
            <a:r>
              <a:rPr lang="en-GB" sz="3400" b="1" kern="1200">
                <a:effectLst/>
                <a:latin typeface="Segoe UI"/>
                <a:cs typeface="Segoe UI"/>
              </a:rPr>
              <a:t>Final </a:t>
            </a:r>
            <a:r>
              <a:rPr lang="en-GB" sz="3400">
                <a:latin typeface="Segoe UI"/>
                <a:cs typeface="Segoe UI"/>
              </a:rPr>
              <a:t>takeaway</a:t>
            </a:r>
            <a:endParaRPr lang="en-GB" sz="340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11E946C-DFC5-C014-D310-6824718097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448" r="16599"/>
          <a:stretch/>
        </p:blipFill>
        <p:spPr>
          <a:xfrm>
            <a:off x="6358534" y="1197696"/>
            <a:ext cx="5428158" cy="5106617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72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4939C2-55BE-58ED-954E-A815B493C8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429000"/>
            <a:ext cx="5369472" cy="1554984"/>
          </a:xfrm>
        </p:spPr>
        <p:txBody>
          <a:bodyPr/>
          <a:lstStyle/>
          <a:p>
            <a:r>
              <a:rPr lang="en-IS" sz="6000"/>
              <a:t>Questions?</a:t>
            </a:r>
            <a:endParaRPr lang="en-IS" sz="4800" b="0">
              <a:solidFill>
                <a:srgbClr val="F2A1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64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BD9804-2858-5E6B-F2DF-9925DEE18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Flow of data</a:t>
            </a:r>
            <a:endParaRPr lang="en-US"/>
          </a:p>
          <a:p>
            <a:pPr marL="457200" lvl="1" indent="0">
              <a:buNone/>
            </a:pP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BC Service –&gt; App Insights –&gt; ALA –&gt;</a:t>
            </a:r>
            <a:r>
              <a:rPr lang="en-GB" err="1">
                <a:solidFill>
                  <a:srgbClr val="FFFFFF"/>
                </a:solidFill>
                <a:latin typeface="Segoe UI"/>
                <a:cs typeface="Segoe UI"/>
              </a:rPr>
              <a:t>AppTraces</a:t>
            </a: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 Table</a:t>
            </a:r>
            <a:endParaRPr lang="en-GB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Performance Counters –&gt; ALA –&gt;Perf Table</a:t>
            </a:r>
          </a:p>
          <a:p>
            <a:pPr marL="457200" lvl="1" indent="0">
              <a:buNone/>
            </a:pP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Events –&gt; ALA –&gt;Event Table</a:t>
            </a:r>
          </a:p>
          <a:p>
            <a:r>
              <a:rPr lang="en-GB">
                <a:latin typeface="Segoe UI"/>
                <a:cs typeface="Segoe UI"/>
              </a:rPr>
              <a:t>Costs and control (cap)</a:t>
            </a:r>
            <a:endParaRPr lang="en-GB"/>
          </a:p>
          <a:p>
            <a:r>
              <a:rPr lang="en-GB">
                <a:latin typeface="Segoe UI"/>
                <a:cs typeface="Segoe UI"/>
              </a:rPr>
              <a:t>KQL</a:t>
            </a:r>
            <a:endParaRPr lang="en-GB"/>
          </a:p>
          <a:p>
            <a:r>
              <a:rPr lang="en-GB">
                <a:latin typeface="Segoe UI"/>
                <a:cs typeface="Segoe UI"/>
              </a:rPr>
              <a:t>Alert</a:t>
            </a:r>
          </a:p>
          <a:p>
            <a:endParaRPr lang="en-GB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BEB343-2B33-BE4E-7517-D3EE9CDB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kern="1200">
                <a:effectLst/>
                <a:latin typeface="Segoe UI"/>
                <a:cs typeface="Segoe UI"/>
              </a:rPr>
              <a:t>General </a:t>
            </a:r>
            <a:r>
              <a:rPr lang="en-GB">
                <a:latin typeface="Segoe UI"/>
                <a:cs typeface="Segoe UI"/>
              </a:rPr>
              <a:t>info</a:t>
            </a:r>
            <a:r>
              <a:rPr lang="en-GB" sz="4000" b="1" kern="1200">
                <a:effectLst/>
                <a:latin typeface="Segoe UI"/>
                <a:cs typeface="Segoe UI"/>
              </a:rPr>
              <a:t> </a:t>
            </a:r>
            <a:r>
              <a:rPr lang="en-GB">
                <a:latin typeface="Segoe UI"/>
                <a:cs typeface="Segoe UI"/>
              </a:rPr>
              <a:t>– Dude, where is my data?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CF910B-91D1-7F41-1A37-C19DCCAC3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685" y="3115527"/>
            <a:ext cx="9033387" cy="31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5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C06637-B4B5-553E-09B7-47BFD0E6A5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601775"/>
            <a:ext cx="5953978" cy="4910992"/>
          </a:xfrm>
        </p:spPr>
        <p:txBody>
          <a:bodyPr/>
          <a:lstStyle/>
          <a:p>
            <a:r>
              <a:rPr lang="en-US"/>
              <a:t>3 different cases</a:t>
            </a:r>
          </a:p>
          <a:p>
            <a:r>
              <a:rPr lang="en-US"/>
              <a:t>Issues related to:</a:t>
            </a:r>
          </a:p>
          <a:p>
            <a:pPr lvl="1"/>
            <a:r>
              <a:rPr lang="en-US" sz="2000"/>
              <a:t>#1 - Deadlocks</a:t>
            </a:r>
          </a:p>
          <a:p>
            <a:pPr lvl="1"/>
            <a:r>
              <a:rPr lang="en-US" sz="2000"/>
              <a:t>#2 - Performance on the POS</a:t>
            </a:r>
          </a:p>
          <a:p>
            <a:pPr lvl="1"/>
            <a:r>
              <a:rPr lang="en-US" sz="2000"/>
              <a:t>#3 - Long running item cost adjustment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694EA-F02A-0358-28BD-C715751E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5953977" cy="899162"/>
          </a:xfrm>
        </p:spPr>
        <p:txBody>
          <a:bodyPr>
            <a:noAutofit/>
          </a:bodyPr>
          <a:lstStyle/>
          <a:p>
            <a:r>
              <a:rPr lang="en-GB" sz="2800" b="1" kern="1200">
                <a:effectLst/>
                <a:latin typeface="Segoe UI"/>
                <a:cs typeface="Segoe UI"/>
              </a:rPr>
              <a:t>Troubleshooting issues on SaaS using </a:t>
            </a:r>
            <a:r>
              <a:rPr lang="en-GB" sz="2800">
                <a:latin typeface="Segoe UI"/>
                <a:cs typeface="Segoe UI"/>
              </a:rPr>
              <a:t>telemetry</a:t>
            </a:r>
            <a:endParaRPr lang="en-GB" sz="280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F34967-28E9-ED87-E0F1-3E1CD59529EA}"/>
              </a:ext>
            </a:extLst>
          </p:cNvPr>
          <p:cNvSpPr txBox="1">
            <a:spLocks/>
          </p:cNvSpPr>
          <p:nvPr/>
        </p:nvSpPr>
        <p:spPr>
          <a:xfrm>
            <a:off x="340383" y="1111348"/>
            <a:ext cx="3425159" cy="490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D3A04A"/>
                </a:solidFill>
              </a:rPr>
              <a:t>Real case scenarios</a:t>
            </a:r>
          </a:p>
        </p:txBody>
      </p:sp>
      <p:pic>
        <p:nvPicPr>
          <p:cNvPr id="23" name="Picture Placeholder 22" descr="A cloud shaped like a mountain&#10;&#10;Description automatically generated">
            <a:extLst>
              <a:ext uri="{FF2B5EF4-FFF2-40B4-BE49-F238E27FC236}">
                <a16:creationId xmlns:a16="http://schemas.microsoft.com/office/drawing/2014/main" id="{099D27C0-2B62-FAC9-FE6F-560E9FA2EB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5888" r="5888"/>
          <a:stretch>
            <a:fillRect/>
          </a:stretch>
        </p:blipFill>
        <p:spPr/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60F59C-738B-1D79-61A7-12DAEBD00AA6}"/>
              </a:ext>
            </a:extLst>
          </p:cNvPr>
          <p:cNvGrpSpPr/>
          <p:nvPr/>
        </p:nvGrpSpPr>
        <p:grpSpPr>
          <a:xfrm>
            <a:off x="0" y="4650476"/>
            <a:ext cx="6294268" cy="1673692"/>
            <a:chOff x="0" y="4072960"/>
            <a:chExt cx="4133416" cy="1673692"/>
          </a:xfrm>
          <a:solidFill>
            <a:srgbClr val="EEEBF2"/>
          </a:solidFill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737AFB93-9031-AC3F-DF96-3F3FC04F76C3}"/>
                </a:ext>
              </a:extLst>
            </p:cNvPr>
            <p:cNvSpPr/>
            <p:nvPr/>
          </p:nvSpPr>
          <p:spPr>
            <a:xfrm>
              <a:off x="0" y="4072960"/>
              <a:ext cx="4133416" cy="1673692"/>
            </a:xfrm>
            <a:custGeom>
              <a:avLst/>
              <a:gdLst>
                <a:gd name="connsiteX0" fmla="*/ 0 w 4133416"/>
                <a:gd name="connsiteY0" fmla="*/ 0 h 2302847"/>
                <a:gd name="connsiteX1" fmla="*/ 871305 w 4133416"/>
                <a:gd name="connsiteY1" fmla="*/ 0 h 2302847"/>
                <a:gd name="connsiteX2" fmla="*/ 3001562 w 4133416"/>
                <a:gd name="connsiteY2" fmla="*/ 0 h 2302847"/>
                <a:gd name="connsiteX3" fmla="*/ 4028696 w 4133416"/>
                <a:gd name="connsiteY3" fmla="*/ 0 h 2302847"/>
                <a:gd name="connsiteX4" fmla="*/ 4133416 w 4133416"/>
                <a:gd name="connsiteY4" fmla="*/ 104775 h 2302847"/>
                <a:gd name="connsiteX5" fmla="*/ 4133416 w 4133416"/>
                <a:gd name="connsiteY5" fmla="*/ 2198072 h 2302847"/>
                <a:gd name="connsiteX6" fmla="*/ 4028696 w 4133416"/>
                <a:gd name="connsiteY6" fmla="*/ 2302847 h 2302847"/>
                <a:gd name="connsiteX7" fmla="*/ 3001562 w 4133416"/>
                <a:gd name="connsiteY7" fmla="*/ 2302847 h 2302847"/>
                <a:gd name="connsiteX8" fmla="*/ 871305 w 4133416"/>
                <a:gd name="connsiteY8" fmla="*/ 2302847 h 2302847"/>
                <a:gd name="connsiteX9" fmla="*/ 0 w 4133416"/>
                <a:gd name="connsiteY9" fmla="*/ 2302847 h 230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3416" h="2302847">
                  <a:moveTo>
                    <a:pt x="0" y="0"/>
                  </a:moveTo>
                  <a:lnTo>
                    <a:pt x="871305" y="0"/>
                  </a:lnTo>
                  <a:lnTo>
                    <a:pt x="3001562" y="0"/>
                  </a:lnTo>
                  <a:lnTo>
                    <a:pt x="4028696" y="0"/>
                  </a:lnTo>
                  <a:cubicBezTo>
                    <a:pt x="4086531" y="0"/>
                    <a:pt x="4133416" y="46909"/>
                    <a:pt x="4133416" y="104775"/>
                  </a:cubicBezTo>
                  <a:lnTo>
                    <a:pt x="4133416" y="2198072"/>
                  </a:lnTo>
                  <a:cubicBezTo>
                    <a:pt x="4133416" y="2255937"/>
                    <a:pt x="4086531" y="2302847"/>
                    <a:pt x="4028696" y="2302847"/>
                  </a:cubicBezTo>
                  <a:lnTo>
                    <a:pt x="3001562" y="2302847"/>
                  </a:lnTo>
                  <a:lnTo>
                    <a:pt x="871305" y="2302847"/>
                  </a:lnTo>
                  <a:lnTo>
                    <a:pt x="0" y="230284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IS"/>
            </a:p>
          </p:txBody>
        </p:sp>
        <p:sp>
          <p:nvSpPr>
            <p:cNvPr id="7" name="Text Placeholder 5">
              <a:extLst>
                <a:ext uri="{FF2B5EF4-FFF2-40B4-BE49-F238E27FC236}">
                  <a16:creationId xmlns:a16="http://schemas.microsoft.com/office/drawing/2014/main" id="{730CCD08-C744-A499-4BCC-BA5362430BDD}"/>
                </a:ext>
              </a:extLst>
            </p:cNvPr>
            <p:cNvSpPr txBox="1">
              <a:spLocks/>
            </p:cNvSpPr>
            <p:nvPr/>
          </p:nvSpPr>
          <p:spPr>
            <a:xfrm>
              <a:off x="731519" y="4072960"/>
              <a:ext cx="3324665" cy="1545787"/>
            </a:xfrm>
            <a:prstGeom prst="rect">
              <a:avLst/>
            </a:prstGeom>
            <a:grpFill/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rgbClr val="6057C1"/>
                  </a:solidFill>
                </a:rPr>
                <a:t>Use telemetry from day 1</a:t>
              </a:r>
            </a:p>
            <a:p>
              <a:r>
                <a:rPr lang="en-US" sz="1800">
                  <a:solidFill>
                    <a:srgbClr val="6057C1"/>
                  </a:solidFill>
                </a:rPr>
                <a:t>Telemetry is not only to troubleshoot issues</a:t>
              </a:r>
            </a:p>
            <a:p>
              <a:r>
                <a:rPr lang="en-US" sz="1800">
                  <a:solidFill>
                    <a:srgbClr val="6057C1"/>
                  </a:solidFill>
                </a:rPr>
                <a:t>Offers comprehensive insights into the condition and behavior of SaaS environment</a:t>
              </a:r>
              <a:endParaRPr lang="en-IS" sz="1800">
                <a:solidFill>
                  <a:srgbClr val="6057C1"/>
                </a:solidFill>
              </a:endParaRPr>
            </a:p>
          </p:txBody>
        </p:sp>
        <p:pic>
          <p:nvPicPr>
            <p:cNvPr id="8" name="Graphic 7" descr="Megaphone1 with solid fill">
              <a:extLst>
                <a:ext uri="{FF2B5EF4-FFF2-40B4-BE49-F238E27FC236}">
                  <a16:creationId xmlns:a16="http://schemas.microsoft.com/office/drawing/2014/main" id="{6420CC0F-9AEE-5B6F-3253-4C3C7D6C6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25559" y="4311100"/>
              <a:ext cx="600482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9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7D817-3682-E5C4-03A7-D1E0EE3382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7E7C80"/>
                </a:solidFill>
              </a:rPr>
              <a:t>“We are getting </a:t>
            </a:r>
            <a:r>
              <a:rPr lang="en-US" b="1">
                <a:solidFill>
                  <a:srgbClr val="6057C1"/>
                </a:solidFill>
              </a:rPr>
              <a:t>deadlocks</a:t>
            </a:r>
            <a:r>
              <a:rPr lang="en-US">
                <a:solidFill>
                  <a:srgbClr val="7E7C80"/>
                </a:solidFill>
              </a:rPr>
              <a:t> on some transactions on the POS. It has been happening at </a:t>
            </a:r>
            <a:r>
              <a:rPr lang="en-US" b="1">
                <a:solidFill>
                  <a:srgbClr val="7E7C80"/>
                </a:solidFill>
              </a:rPr>
              <a:t>various points during the week</a:t>
            </a:r>
            <a:r>
              <a:rPr lang="en-US">
                <a:solidFill>
                  <a:srgbClr val="7E7C80"/>
                </a:solidFill>
              </a:rPr>
              <a:t>”</a:t>
            </a:r>
          </a:p>
          <a:p>
            <a:pPr marL="0" indent="0">
              <a:buNone/>
            </a:pPr>
            <a:endParaRPr lang="en-US">
              <a:solidFill>
                <a:srgbClr val="7E7C80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7E7C80"/>
                </a:solidFill>
              </a:rPr>
              <a:t>“</a:t>
            </a:r>
            <a:r>
              <a:rPr lang="en-US" b="0" i="0">
                <a:solidFill>
                  <a:srgbClr val="7E7C80"/>
                </a:solidFill>
                <a:effectLst/>
              </a:rPr>
              <a:t>On Saturday we had a lot of </a:t>
            </a:r>
            <a:r>
              <a:rPr lang="en-US" b="1">
                <a:solidFill>
                  <a:srgbClr val="6057C1"/>
                </a:solidFill>
              </a:rPr>
              <a:t>deadlocks</a:t>
            </a:r>
            <a:r>
              <a:rPr lang="en-US" b="0" i="0">
                <a:solidFill>
                  <a:srgbClr val="7E7C80"/>
                </a:solidFill>
                <a:effectLst/>
              </a:rPr>
              <a:t> on </a:t>
            </a:r>
            <a:r>
              <a:rPr lang="en-US" b="1" i="0">
                <a:solidFill>
                  <a:srgbClr val="7E7C80"/>
                </a:solidFill>
                <a:effectLst/>
              </a:rPr>
              <a:t>receipt posting</a:t>
            </a:r>
            <a:r>
              <a:rPr lang="en-US" b="0" i="0">
                <a:solidFill>
                  <a:srgbClr val="7E7C80"/>
                </a:solidFill>
                <a:effectLst/>
              </a:rPr>
              <a:t> on our customer running on SaaS”</a:t>
            </a:r>
            <a:endParaRPr lang="en-US">
              <a:solidFill>
                <a:srgbClr val="7E7C8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694EA-F02A-0358-28BD-C715751E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kern="1200">
                <a:solidFill>
                  <a:srgbClr val="351C5C"/>
                </a:solidFill>
                <a:effectLst/>
                <a:latin typeface="Segoe UI"/>
                <a:cs typeface="Segoe UI"/>
              </a:rPr>
              <a:t>First </a:t>
            </a:r>
            <a:r>
              <a:rPr lang="en-GB">
                <a:solidFill>
                  <a:srgbClr val="351C5C"/>
                </a:solidFill>
                <a:latin typeface="Segoe UI"/>
                <a:cs typeface="Segoe UI"/>
              </a:rPr>
              <a:t>scenario</a:t>
            </a:r>
            <a:endParaRPr lang="en-GB">
              <a:solidFill>
                <a:srgbClr val="351C5C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055CA68-E4C6-3D02-4256-EA2CB09AC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727980"/>
              </p:ext>
            </p:extLst>
          </p:nvPr>
        </p:nvGraphicFramePr>
        <p:xfrm>
          <a:off x="1413614" y="1683326"/>
          <a:ext cx="4703856" cy="3491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F34967-28E9-ED87-E0F1-3E1CD59529EA}"/>
              </a:ext>
            </a:extLst>
          </p:cNvPr>
          <p:cNvSpPr txBox="1">
            <a:spLocks/>
          </p:cNvSpPr>
          <p:nvPr/>
        </p:nvSpPr>
        <p:spPr>
          <a:xfrm>
            <a:off x="340383" y="756110"/>
            <a:ext cx="3425159" cy="490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D3A04A"/>
                </a:solidFill>
              </a:rPr>
              <a:t>Adding some context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ACB52F-241E-EC80-D5E4-1436FBA9B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360" y="4314870"/>
            <a:ext cx="3797495" cy="177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579133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solidFill>
                  <a:srgbClr val="6057C1"/>
                </a:solidFill>
              </a:rPr>
              <a:t>Dynamics 365 Business Central Usage Analytics </a:t>
            </a:r>
            <a:r>
              <a:rPr lang="en-US" sz="1800">
                <a:solidFill>
                  <a:srgbClr val="6057C1"/>
                </a:solidFill>
              </a:rPr>
              <a:t>(</a:t>
            </a:r>
            <a:r>
              <a:rPr lang="en-US" sz="1800" err="1">
                <a:solidFill>
                  <a:srgbClr val="6057C1"/>
                </a:solidFill>
              </a:rPr>
              <a:t>PowerBI</a:t>
            </a:r>
            <a:r>
              <a:rPr lang="en-US" sz="1800">
                <a:solidFill>
                  <a:srgbClr val="6057C1"/>
                </a:solidFill>
              </a:rPr>
              <a:t> app)</a:t>
            </a:r>
          </a:p>
          <a:p>
            <a:pPr marL="0" indent="0">
              <a:buNone/>
            </a:pPr>
            <a:r>
              <a:rPr lang="en-US" sz="1400">
                <a:solidFill>
                  <a:srgbClr val="6057C1"/>
                </a:solidFill>
              </a:rPr>
              <a:t>Errors -&gt; </a:t>
            </a:r>
            <a:r>
              <a:rPr lang="en-US" sz="1400" b="1">
                <a:solidFill>
                  <a:srgbClr val="6057C1"/>
                </a:solidFill>
              </a:rPr>
              <a:t>Database Deadlock</a:t>
            </a:r>
            <a:endParaRPr lang="en-US" sz="1400">
              <a:solidFill>
                <a:srgbClr val="6057C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Step #1</a:t>
            </a:r>
          </a:p>
        </p:txBody>
      </p:sp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2F46CC4F-57E6-F293-ABD4-82E680B2C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425" b="-17425"/>
          <a:stretch/>
        </p:blipFill>
        <p:spPr>
          <a:xfrm>
            <a:off x="519745" y="979205"/>
            <a:ext cx="9305456" cy="6312474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631C01-A59D-071E-0069-64E8ADAC549D}"/>
              </a:ext>
            </a:extLst>
          </p:cNvPr>
          <p:cNvSpPr/>
          <p:nvPr/>
        </p:nvSpPr>
        <p:spPr>
          <a:xfrm>
            <a:off x="432212" y="1761525"/>
            <a:ext cx="9392989" cy="476504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B87F4-ADA3-F015-3C2C-6CFD857902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6649" y="4998869"/>
            <a:ext cx="8601407" cy="1294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9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D8F88-7839-5EE7-999B-AAEAE6955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720000"/>
            <a:ext cx="10829062" cy="557913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800" b="1">
                <a:solidFill>
                  <a:srgbClr val="6057C1"/>
                </a:solidFill>
                <a:latin typeface="Segoe UI"/>
                <a:cs typeface="Segoe UI"/>
              </a:rPr>
              <a:t>Head Office Distribution Location</a:t>
            </a:r>
            <a:r>
              <a:rPr lang="en-US" sz="1800">
                <a:solidFill>
                  <a:srgbClr val="6057C1"/>
                </a:solidFill>
                <a:latin typeface="Segoe UI"/>
                <a:cs typeface="Segoe UI"/>
              </a:rPr>
              <a:t> card</a:t>
            </a:r>
          </a:p>
          <a:p>
            <a:pPr marL="0" indent="0">
              <a:buNone/>
            </a:pPr>
            <a:r>
              <a:rPr lang="en-US" sz="1800" b="1">
                <a:solidFill>
                  <a:srgbClr val="6057C1"/>
                </a:solidFill>
                <a:latin typeface="Segoe UI"/>
                <a:cs typeface="Segoe UI"/>
              </a:rPr>
              <a:t>Enable</a:t>
            </a:r>
            <a:r>
              <a:rPr lang="en-US" sz="1800">
                <a:solidFill>
                  <a:srgbClr val="6057C1"/>
                </a:solidFill>
                <a:latin typeface="Segoe UI"/>
                <a:cs typeface="Segoe UI"/>
              </a:rPr>
              <a:t> the </a:t>
            </a:r>
            <a:r>
              <a:rPr lang="en-US" sz="1800" b="1">
                <a:solidFill>
                  <a:srgbClr val="6057C1"/>
                </a:solidFill>
                <a:latin typeface="Segoe UI"/>
                <a:cs typeface="Segoe UI"/>
              </a:rPr>
              <a:t>Skip Repl. Counter Update</a:t>
            </a:r>
            <a:r>
              <a:rPr lang="en-US" sz="1800">
                <a:solidFill>
                  <a:srgbClr val="6057C1"/>
                </a:solidFill>
                <a:latin typeface="Segoe UI"/>
                <a:cs typeface="Segoe UI"/>
              </a:rPr>
              <a:t> flag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0DDC69-DEB3-54FE-5029-64BEF879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Step #2</a:t>
            </a: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3A72B05C-36FC-FFEE-E6CB-F1E5A43F8748}"/>
              </a:ext>
            </a:extLst>
          </p:cNvPr>
          <p:cNvSpPr txBox="1"/>
          <p:nvPr/>
        </p:nvSpPr>
        <p:spPr>
          <a:xfrm>
            <a:off x="675640" y="6428628"/>
            <a:ext cx="8707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95979"/>
                </a:solidFill>
              </a:rPr>
              <a:t>https://help.lscentral.lsretail.com/Content/Implementation-Guide/Performance-Online.htm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98C4598-AF2D-CBFF-7C29-726455645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0" y="2335871"/>
            <a:ext cx="8505757" cy="2913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3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CFDBC5-FEAD-7A9C-2D3D-75988165AA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Proof-of-concept</a:t>
            </a: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HO on-premises in NAV 2016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Online POS in SaaS</a:t>
            </a:r>
          </a:p>
          <a:p>
            <a:r>
              <a:rPr lang="en-US">
                <a:latin typeface="Segoe UI"/>
                <a:cs typeface="Segoe UI"/>
              </a:rPr>
              <a:t>Data replication from NAV 2016 to SaaS</a:t>
            </a:r>
            <a:endParaRPr lang="en-US"/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“Our customer is having an issue where their very small environment which consists of a SaaS environment and few online POS is </a:t>
            </a:r>
            <a:r>
              <a:rPr lang="en-US" b="1">
                <a:solidFill>
                  <a:srgbClr val="D3A04A"/>
                </a:solidFill>
                <a:latin typeface="Segoe UI"/>
                <a:cs typeface="Segoe UI"/>
              </a:rPr>
              <a:t>very slow in the morning</a:t>
            </a:r>
            <a:r>
              <a:rPr lang="en-US">
                <a:latin typeface="Segoe UI"/>
                <a:cs typeface="Segoe UI"/>
              </a:rPr>
              <a:t>”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694EA-F02A-0358-28BD-C715751E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kern="1200">
                <a:effectLst/>
                <a:latin typeface="Segoe UI"/>
                <a:cs typeface="Segoe UI"/>
              </a:rPr>
              <a:t>Second </a:t>
            </a:r>
            <a:r>
              <a:rPr lang="en-GB">
                <a:latin typeface="Segoe UI"/>
                <a:cs typeface="Segoe UI"/>
              </a:rPr>
              <a:t>scenario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8ADC9E-31F0-1802-E28F-0CA2B4461C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055CA68-E4C6-3D02-4256-EA2CB09AC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159388"/>
              </p:ext>
            </p:extLst>
          </p:nvPr>
        </p:nvGraphicFramePr>
        <p:xfrm>
          <a:off x="754274" y="1622883"/>
          <a:ext cx="5341726" cy="375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F34967-28E9-ED87-E0F1-3E1CD59529EA}"/>
              </a:ext>
            </a:extLst>
          </p:cNvPr>
          <p:cNvSpPr txBox="1">
            <a:spLocks/>
          </p:cNvSpPr>
          <p:nvPr/>
        </p:nvSpPr>
        <p:spPr>
          <a:xfrm>
            <a:off x="340383" y="756110"/>
            <a:ext cx="3425159" cy="490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D4A04A"/>
                </a:solidFill>
              </a:rPr>
              <a:t>Adding some context</a:t>
            </a:r>
          </a:p>
        </p:txBody>
      </p:sp>
    </p:spTree>
    <p:extLst>
      <p:ext uri="{BB962C8B-B14F-4D97-AF65-F5344CB8AC3E}">
        <p14:creationId xmlns:p14="http://schemas.microsoft.com/office/powerpoint/2010/main" val="14854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Jim Martell</DisplayName>
        <AccountId>194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5F639-6C75-4261-BF8E-84E77C00EA2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ce89fd82-aec5-4b3b-b0b3-b7f9193dc61c"/>
    <ds:schemaRef ds:uri="http://purl.org/dc/elements/1.1/"/>
    <ds:schemaRef ds:uri="http://schemas.microsoft.com/office/2006/documentManagement/types"/>
    <ds:schemaRef ds:uri="724e71b1-7852-457b-a379-b8a36dd8027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2</TotalTime>
  <Words>2052</Words>
  <Application>Microsoft Office PowerPoint</Application>
  <PresentationFormat>Widescreen</PresentationFormat>
  <Paragraphs>338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Consolas</vt:lpstr>
      <vt:lpstr>Segoe UI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1_Custom Design</vt:lpstr>
      <vt:lpstr>PowerPoint Presentation</vt:lpstr>
      <vt:lpstr>General info – Azure</vt:lpstr>
      <vt:lpstr>PowerPoint Presentation</vt:lpstr>
      <vt:lpstr>General info – Dude, where is my data?</vt:lpstr>
      <vt:lpstr>Troubleshooting issues on SaaS using telemetry</vt:lpstr>
      <vt:lpstr>First scenario</vt:lpstr>
      <vt:lpstr>Step #1</vt:lpstr>
      <vt:lpstr>Step #2</vt:lpstr>
      <vt:lpstr>Second scenario</vt:lpstr>
      <vt:lpstr>Step #1</vt:lpstr>
      <vt:lpstr>Step #2</vt:lpstr>
      <vt:lpstr>Step #3</vt:lpstr>
      <vt:lpstr>Step #4</vt:lpstr>
      <vt:lpstr>PowerPoint Presentation</vt:lpstr>
      <vt:lpstr>Step #5</vt:lpstr>
      <vt:lpstr>Step #6</vt:lpstr>
      <vt:lpstr>Step #7</vt:lpstr>
      <vt:lpstr>Step #7</vt:lpstr>
      <vt:lpstr>Step #8</vt:lpstr>
      <vt:lpstr>Third scenario</vt:lpstr>
      <vt:lpstr>Recommendations/Best practices</vt:lpstr>
      <vt:lpstr>Step #1</vt:lpstr>
      <vt:lpstr>Step #2</vt:lpstr>
      <vt:lpstr>Step #3</vt:lpstr>
      <vt:lpstr>Result</vt:lpstr>
      <vt:lpstr>On-premises </vt:lpstr>
      <vt:lpstr>You wanted this…</vt:lpstr>
      <vt:lpstr>…and to avoid this...</vt:lpstr>
      <vt:lpstr>...and that should not happen...</vt:lpstr>
      <vt:lpstr>…or maybe get more room for passengers</vt:lpstr>
      <vt:lpstr>Performance review</vt:lpstr>
      <vt:lpstr>On-prem challenges solved</vt:lpstr>
      <vt:lpstr>Goal</vt:lpstr>
      <vt:lpstr>Final takeaway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Session - Telemetry</dc:title>
  <dc:creator>Damir Babikov</dc:creator>
  <cp:lastModifiedBy>Bjorn Jonsson</cp:lastModifiedBy>
  <cp:revision>4</cp:revision>
  <dcterms:created xsi:type="dcterms:W3CDTF">2024-03-22T14:37:18Z</dcterms:created>
  <dcterms:modified xsi:type="dcterms:W3CDTF">2024-05-15T21:25:23Z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