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4" r:id="rId9"/>
  </p:sldMasterIdLst>
  <p:notesMasterIdLst>
    <p:notesMasterId r:id="rId42"/>
  </p:notesMasterIdLst>
  <p:sldIdLst>
    <p:sldId id="441" r:id="rId10"/>
    <p:sldId id="440" r:id="rId11"/>
    <p:sldId id="444" r:id="rId12"/>
    <p:sldId id="445" r:id="rId13"/>
    <p:sldId id="360" r:id="rId14"/>
    <p:sldId id="364" r:id="rId15"/>
    <p:sldId id="363" r:id="rId16"/>
    <p:sldId id="337" r:id="rId17"/>
    <p:sldId id="351" r:id="rId18"/>
    <p:sldId id="352" r:id="rId19"/>
    <p:sldId id="406" r:id="rId20"/>
    <p:sldId id="353" r:id="rId21"/>
    <p:sldId id="422" r:id="rId22"/>
    <p:sldId id="339" r:id="rId23"/>
    <p:sldId id="380" r:id="rId24"/>
    <p:sldId id="381" r:id="rId25"/>
    <p:sldId id="366" r:id="rId26"/>
    <p:sldId id="435" r:id="rId27"/>
    <p:sldId id="421" r:id="rId28"/>
    <p:sldId id="429" r:id="rId29"/>
    <p:sldId id="432" r:id="rId30"/>
    <p:sldId id="433" r:id="rId31"/>
    <p:sldId id="436" r:id="rId32"/>
    <p:sldId id="420" r:id="rId33"/>
    <p:sldId id="425" r:id="rId34"/>
    <p:sldId id="437" r:id="rId35"/>
    <p:sldId id="438" r:id="rId36"/>
    <p:sldId id="428" r:id="rId37"/>
    <p:sldId id="416" r:id="rId38"/>
    <p:sldId id="415" r:id="rId39"/>
    <p:sldId id="434" r:id="rId40"/>
    <p:sldId id="299" r:id="rId41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>
            <p14:sldId id="441"/>
            <p14:sldId id="440"/>
            <p14:sldId id="444"/>
            <p14:sldId id="445"/>
            <p14:sldId id="360"/>
            <p14:sldId id="364"/>
            <p14:sldId id="363"/>
            <p14:sldId id="337"/>
            <p14:sldId id="351"/>
            <p14:sldId id="352"/>
            <p14:sldId id="406"/>
            <p14:sldId id="353"/>
            <p14:sldId id="422"/>
            <p14:sldId id="339"/>
            <p14:sldId id="380"/>
            <p14:sldId id="381"/>
            <p14:sldId id="366"/>
            <p14:sldId id="435"/>
            <p14:sldId id="421"/>
            <p14:sldId id="429"/>
            <p14:sldId id="432"/>
            <p14:sldId id="433"/>
            <p14:sldId id="436"/>
            <p14:sldId id="420"/>
            <p14:sldId id="425"/>
            <p14:sldId id="437"/>
            <p14:sldId id="438"/>
            <p14:sldId id="428"/>
            <p14:sldId id="416"/>
            <p14:sldId id="415"/>
            <p14:sldId id="434"/>
          </p14:sldIdLst>
        </p14:section>
        <p14:section name="Default Section" id="{1717138E-E308-C940-A345-391241ED4264}">
          <p14:sldIdLst>
            <p14:sldId id="299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34466F-2C0F-52FE-7AA7-B238C2E86E5F}" name="Annemarie Jonsson" initials="AJ" userId="S::annemariejo@lsretail.com::86d7589d-a0bc-4346-95de-34c96a39f71a" providerId="AD"/>
  <p188:author id="{B0FBFC7A-C7B9-2E8D-8694-C0C6878BED42}" name="Arnthor Magnusson" initials="AM" userId="S::Arnthor@lsretail.com::ff9982c7-4159-4004-9c7a-05a510401a38" providerId="AD"/>
  <p188:author id="{7A6B5588-C520-18AC-DC22-DDBD78FA4410}" name="Thorir Bjornsson" initials="ÞB" userId="S::thorir@lsretail.com::1826e463-7f5e-4715-acc5-03196380e24c" providerId="AD"/>
  <p188:author id="{AD9936D2-6D6D-DAE5-2768-E9A75E43479F}" name="Bjarni Asmundsson" initials="BÁ" userId="S::Bjarni@lsretail.com::6a8719c8-66d4-4128-a50a-e4c11da2f60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C5C"/>
    <a:srgbClr val="000000"/>
    <a:srgbClr val="E3E3E3"/>
    <a:srgbClr val="F2A1C5"/>
    <a:srgbClr val="F1BE71"/>
    <a:srgbClr val="FED89E"/>
    <a:srgbClr val="943267"/>
    <a:srgbClr val="761449"/>
    <a:srgbClr val="D4A04A"/>
    <a:srgbClr val="928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D8D5EB-6BE6-4692-A875-274D22664827}" v="4" dt="2024-10-07T14:20:26.3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9" autoAdjust="0"/>
    <p:restoredTop sz="67711" autoAdjust="0"/>
  </p:normalViewPr>
  <p:slideViewPr>
    <p:cSldViewPr snapToGrid="0">
      <p:cViewPr varScale="1">
        <p:scale>
          <a:sx n="75" d="100"/>
          <a:sy n="75" d="100"/>
        </p:scale>
        <p:origin x="195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10/14/2024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50830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79535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15841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78388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81201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98022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87207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56348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17798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111041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0661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6511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773889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873915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89633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42474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157647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555876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80032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46272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659815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6730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61379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5473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98063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50830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6511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61402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21061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8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5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50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010438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89817"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61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ss 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5772607-51D7-C275-579B-62769CE832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6694" y="3903962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431814-5AB9-C7BA-1D64-AB35330008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4" y="4633011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subtitle</a:t>
            </a:r>
            <a:endParaRPr lang="en-I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31BD102-E804-4C4B-3A84-664AA9CC3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2075" y="5731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  <a:endParaRPr lang="en-I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A2154BC-4886-AB56-48C2-26EFB2DE4C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2075" y="6210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5479034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342579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51640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49222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43309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24266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3502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70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9453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732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11198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25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359659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sv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2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2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  <p:sldLayoutId id="2147483807" r:id="rId17"/>
    <p:sldLayoutId id="214748380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81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799" r:id="rId4"/>
    <p:sldLayoutId id="2147483803" r:id="rId5"/>
    <p:sldLayoutId id="2147483801" r:id="rId6"/>
    <p:sldLayoutId id="2147483804" r:id="rId7"/>
    <p:sldLayoutId id="2147483802" r:id="rId8"/>
    <p:sldLayoutId id="2147483795" r:id="rId9"/>
    <p:sldLayoutId id="21474837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updateservice.lsretail.com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ammer.com/gocurrent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bundle%20offline.tx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28FE23-F599-5256-E759-A51DA5CD13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Update Service in real life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691D6-A124-5CEC-4E05-AA603A93FE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0729C-9C46-EF19-1928-5219200D51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Thorir Bjornsson	</a:t>
            </a:r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D05EA5-13FA-28A3-CBDE-5E2ACD3A79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     Customer Technical Lead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075715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B15E5-27D2-6C06-1295-19D5D2BCD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Install: Installer</a:t>
            </a:r>
            <a:br>
              <a:rPr lang="en-US"/>
            </a:br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A4C4345-DA3E-8916-884D-830329835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1143000"/>
            <a:ext cx="30575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46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t looking at the camera&#10;&#10;Description automatically generated">
            <a:extLst>
              <a:ext uri="{FF2B5EF4-FFF2-40B4-BE49-F238E27FC236}">
                <a16:creationId xmlns:a16="http://schemas.microsoft.com/office/drawing/2014/main" id="{58404FB5-35BC-E944-A34F-659D30EEE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431" y="-653628"/>
            <a:ext cx="12289431" cy="816525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E82B3-638A-2673-B18E-F7CF769065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Installation errors!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67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0EFED-32F4-4FE5-92BA-AB267C6904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Installation errors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3C5CA-5516-48FA-88C3-7DF3400F1B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67488" y="989569"/>
            <a:ext cx="6683877" cy="5341520"/>
          </a:xfrm>
        </p:spPr>
        <p:txBody>
          <a:bodyPr lIns="91440" tIns="45720" rIns="91440" bIns="45720" anchor="t"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Common errors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First install fails – restart required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Sensitive to Windows updates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Configuration errors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I.e. incorrect SQL server</a:t>
            </a:r>
          </a:p>
          <a:p>
            <a:pPr marL="800100" lvl="1" indent="-342900"/>
            <a:r>
              <a:rPr lang="en-US" dirty="0">
                <a:latin typeface="Segoe UI"/>
                <a:cs typeface="Segoe UI"/>
              </a:rPr>
              <a:t>Apps incompatible 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Destructive schema changes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Machine out of memory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marL="114300" indent="-342900"/>
            <a:r>
              <a:rPr lang="en-US" dirty="0">
                <a:latin typeface="Segoe UI"/>
                <a:cs typeface="Segoe UI"/>
              </a:rPr>
              <a:t>Online troubleshooting page</a:t>
            </a:r>
            <a:br>
              <a:rPr lang="en-US" dirty="0">
                <a:latin typeface="Segoe UI"/>
                <a:cs typeface="Segoe UI"/>
              </a:rPr>
            </a:br>
            <a:br>
              <a:rPr lang="en-US" dirty="0">
                <a:latin typeface="Segoe UI"/>
                <a:cs typeface="Segoe UI"/>
              </a:rPr>
            </a:br>
            <a:r>
              <a:rPr lang="en-US" dirty="0">
                <a:latin typeface="Segoe UI"/>
                <a:cs typeface="Segoe UI"/>
              </a:rPr>
              <a:t>help.gocurrent.lsretail.com/docs/ls-central/ troubleshooting.html</a:t>
            </a:r>
          </a:p>
        </p:txBody>
      </p:sp>
      <p:pic>
        <p:nvPicPr>
          <p:cNvPr id="6" name="Picture Placeholder 5" descr="A cat looking at the camera&#10;&#10;Description automatically generated">
            <a:extLst>
              <a:ext uri="{FF2B5EF4-FFF2-40B4-BE49-F238E27FC236}">
                <a16:creationId xmlns:a16="http://schemas.microsoft.com/office/drawing/2014/main" id="{30930D25-402B-D4C8-FD76-EFAEF9AF24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3954" t="-628" r="31042" b="628"/>
          <a:stretch/>
        </p:blipFill>
        <p:spPr>
          <a:xfrm>
            <a:off x="489297" y="445249"/>
            <a:ext cx="3991987" cy="5893486"/>
          </a:xfrm>
        </p:spPr>
      </p:pic>
    </p:spTree>
    <p:extLst>
      <p:ext uri="{BB962C8B-B14F-4D97-AF65-F5344CB8AC3E}">
        <p14:creationId xmlns:p14="http://schemas.microsoft.com/office/powerpoint/2010/main" val="316836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DC2D46-4432-A9E0-73DD-B84A6EEF75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Client and server</a:t>
            </a:r>
          </a:p>
          <a:p>
            <a:r>
              <a:rPr lang="en-US"/>
              <a:t>Include necessary information for troubleshooting</a:t>
            </a:r>
          </a:p>
          <a:p>
            <a:pPr lvl="1"/>
            <a:r>
              <a:rPr lang="en-US"/>
              <a:t>Application logs</a:t>
            </a:r>
          </a:p>
          <a:p>
            <a:pPr lvl="1"/>
            <a:r>
              <a:rPr lang="en-US"/>
              <a:t>Event viewer</a:t>
            </a:r>
          </a:p>
          <a:p>
            <a:pPr lvl="1"/>
            <a:r>
              <a:rPr lang="en-US"/>
              <a:t>Installed components</a:t>
            </a:r>
          </a:p>
          <a:p>
            <a:r>
              <a:rPr lang="en-US"/>
              <a:t>Reduces the time to resolve the issue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70AF5D-7A78-1F48-0F66-76433E34F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Support </a:t>
            </a:r>
            <a:r>
              <a:rPr lang="en-US" dirty="0">
                <a:latin typeface="Segoe UI"/>
                <a:cs typeface="Segoe UI"/>
              </a:rPr>
              <a:t>package</a:t>
            </a:r>
            <a:endParaRPr lang="en-US"/>
          </a:p>
        </p:txBody>
      </p:sp>
      <p:pic>
        <p:nvPicPr>
          <p:cNvPr id="6" name="Picture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40B13047-66A7-80FF-4FE1-36A07AA4556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4237" r="42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97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DB7823A-1720-4985-9596-2D52D04B089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85" r="785"/>
          <a:stretch/>
        </p:blipFill>
        <p:spPr>
          <a:xfrm>
            <a:off x="0" y="0"/>
            <a:ext cx="3971925" cy="685800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8A234B4-3A48-356F-4181-CE1D643CD4AF}"/>
              </a:ext>
            </a:extLst>
          </p:cNvPr>
          <p:cNvSpPr txBox="1">
            <a:spLocks/>
          </p:cNvSpPr>
          <p:nvPr/>
        </p:nvSpPr>
        <p:spPr>
          <a:xfrm>
            <a:off x="4581525" y="1060450"/>
            <a:ext cx="7610475" cy="54721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 customer apps 1.1.0</a:t>
            </a:r>
          </a:p>
          <a:p>
            <a:pPr marL="114300" indent="-342900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 bundle to 1.1.0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3479F5A-0430-1A22-6F8F-15FDF645072C}"/>
              </a:ext>
            </a:extLst>
          </p:cNvPr>
          <p:cNvSpPr txBox="1">
            <a:spLocks/>
          </p:cNvSpPr>
          <p:nvPr/>
        </p:nvSpPr>
        <p:spPr>
          <a:xfrm>
            <a:off x="4581525" y="325438"/>
            <a:ext cx="7610475" cy="4286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1BE71"/>
                </a:solidFill>
                <a:latin typeface="Segoe UI"/>
                <a:cs typeface="Segoe UI"/>
              </a:rPr>
              <a:t>Update bundle</a:t>
            </a:r>
            <a:endParaRPr lang="en-US" b="1">
              <a:solidFill>
                <a:srgbClr val="F1B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16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DB7823A-1720-4985-9596-2D52D04B089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85" r="785"/>
          <a:stretch/>
        </p:blipFill>
        <p:spPr>
          <a:xfrm>
            <a:off x="0" y="0"/>
            <a:ext cx="397192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E6DD227-66C7-4FC2-84B7-A75BDD3FB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3913" y="2338774"/>
            <a:ext cx="7558088" cy="1440117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5D7B5CF-E1CE-EDCE-744E-9E74EE42A2C6}"/>
              </a:ext>
            </a:extLst>
          </p:cNvPr>
          <p:cNvSpPr txBox="1">
            <a:spLocks/>
          </p:cNvSpPr>
          <p:nvPr/>
        </p:nvSpPr>
        <p:spPr>
          <a:xfrm>
            <a:off x="4581525" y="1060450"/>
            <a:ext cx="7610475" cy="54721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 customer apps 1.1.0</a:t>
            </a:r>
          </a:p>
          <a:p>
            <a:pPr marL="114300" indent="-342900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 bundle to 1.1.0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A276006-5D7D-5276-BE9B-62C130EBDEFD}"/>
              </a:ext>
            </a:extLst>
          </p:cNvPr>
          <p:cNvSpPr txBox="1">
            <a:spLocks/>
          </p:cNvSpPr>
          <p:nvPr/>
        </p:nvSpPr>
        <p:spPr>
          <a:xfrm>
            <a:off x="4581525" y="325438"/>
            <a:ext cx="7610475" cy="4286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1BE71"/>
                </a:solidFill>
                <a:latin typeface="Segoe UI"/>
                <a:cs typeface="Segoe UI"/>
              </a:rPr>
              <a:t>Update bundle</a:t>
            </a:r>
            <a:endParaRPr lang="en-US" b="1">
              <a:solidFill>
                <a:srgbClr val="F1B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93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A2945-0B01-42BC-935E-DE10E2E3EA9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81525" y="1060450"/>
            <a:ext cx="7610475" cy="5472113"/>
          </a:xfrm>
          <a:prstGeom prst="rect">
            <a:avLst/>
          </a:prstGeom>
        </p:spPr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 customer apps 1.1.0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 bundle to 1.1.0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DB7823A-1720-4985-9596-2D52D04B089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85" r="785"/>
          <a:stretch/>
        </p:blipFill>
        <p:spPr>
          <a:xfrm>
            <a:off x="0" y="0"/>
            <a:ext cx="3971925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75EE0-1138-4DA6-A32B-802E4DC1A9A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81525" y="325438"/>
            <a:ext cx="7610475" cy="4286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solidFill>
                  <a:srgbClr val="F1BE71"/>
                </a:solidFill>
                <a:latin typeface="Segoe UI"/>
                <a:cs typeface="Segoe UI"/>
              </a:rPr>
              <a:t>Update bundle</a:t>
            </a:r>
            <a:endParaRPr lang="en-US" b="1">
              <a:solidFill>
                <a:srgbClr val="F1B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E6DD227-66C7-4FC2-84B7-A75BDD3FB8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3913" y="2338774"/>
            <a:ext cx="7558088" cy="14401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846B355-A9D8-43F6-AADC-07CDB38DD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3913" y="4084044"/>
            <a:ext cx="7558088" cy="14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9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23E4D-F5EE-4EFE-B790-B98592A754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Update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C3EFAF-73F7-96BA-66B9-81F0D74B04B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219418" y="1533766"/>
            <a:ext cx="3753163" cy="448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7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lose-up of a computer server&#10;&#10;Description automatically generated">
            <a:extLst>
              <a:ext uri="{FF2B5EF4-FFF2-40B4-BE49-F238E27FC236}">
                <a16:creationId xmlns:a16="http://schemas.microsoft.com/office/drawing/2014/main" id="{B52CB8BE-93D8-B645-5A46-E0A8B5A05B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50" b="785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720FE-AD6E-5FA6-F4CD-0A66FCBD6AA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04914" y="1538287"/>
            <a:ext cx="3486150" cy="569913"/>
          </a:xfrm>
          <a:prstGeom prst="rect">
            <a:avLst/>
          </a:prstGeom>
          <a:noFill/>
        </p:spPr>
        <p:txBody>
          <a:bodyPr/>
          <a:lstStyle/>
          <a:p>
            <a:pPr marL="0" indent="0">
              <a:buNone/>
            </a:pPr>
            <a:r>
              <a:rPr lang="en-US" sz="5000" b="1" dirty="0">
                <a:solidFill>
                  <a:schemeClr val="bg1"/>
                </a:solidFill>
                <a:highlight>
                  <a:srgbClr val="351C5C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 Servers</a:t>
            </a:r>
            <a:r>
              <a:rPr lang="en-US" sz="5000" b="1" dirty="0">
                <a:solidFill>
                  <a:srgbClr val="351C5C"/>
                </a:solidFill>
                <a:highlight>
                  <a:srgbClr val="351C5C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_</a:t>
            </a:r>
            <a:r>
              <a:rPr lang="en-US" sz="5000" b="1" dirty="0">
                <a:solidFill>
                  <a:schemeClr val="bg1"/>
                </a:solidFill>
                <a:highlight>
                  <a:srgbClr val="351C5C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4354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185B71-C57D-F106-7F0F-453A20EEB5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5729" y="1386652"/>
            <a:ext cx="6565636" cy="600798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Customer setup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283000-48BC-8C02-62A0-10476C073B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5729" y="2366272"/>
            <a:ext cx="6565636" cy="404364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LS Retail provides standard packages</a:t>
            </a:r>
          </a:p>
          <a:p>
            <a:pPr lvl="1"/>
            <a:r>
              <a:rPr lang="en-US" dirty="0"/>
              <a:t>LS Central</a:t>
            </a:r>
          </a:p>
          <a:p>
            <a:pPr lvl="1"/>
            <a:r>
              <a:rPr lang="en-US" dirty="0"/>
              <a:t>Business Central</a:t>
            </a:r>
          </a:p>
          <a:p>
            <a:pPr lvl="1"/>
            <a:r>
              <a:rPr lang="en-US" dirty="0"/>
              <a:t>SQL server</a:t>
            </a:r>
          </a:p>
          <a:p>
            <a:pPr lvl="1"/>
            <a:r>
              <a:rPr lang="en-US" dirty="0"/>
              <a:t>And more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Adds any customer specific packages</a:t>
            </a:r>
          </a:p>
          <a:p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81A119E-26F3-CBF2-30F2-49ADA95804C7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2" t="-25320" r="-7860" b="-33191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3F3746-3306-6885-62F2-02ECF62E55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Thorir Bjornsson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3F51-F4DE-ABAA-7B6B-62CFC0AC7B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Customer Technical Lead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F10293D-A332-70F7-77D4-A01C66D33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Update Service in real life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B1DBD8-81CF-0465-08FC-BB2903C83B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Compass 2024 Europe</a:t>
            </a:r>
          </a:p>
        </p:txBody>
      </p:sp>
      <p:pic>
        <p:nvPicPr>
          <p:cNvPr id="7" name="Picture Placeholder 25" descr="A person in a black shirt&#10;&#10;Description automatically generated">
            <a:extLst>
              <a:ext uri="{FF2B5EF4-FFF2-40B4-BE49-F238E27FC236}">
                <a16:creationId xmlns:a16="http://schemas.microsoft.com/office/drawing/2014/main" id="{AE4AED04-3F1F-A7B7-979A-2A16FBB9625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4576" r="14576"/>
          <a:stretch>
            <a:fillRect/>
          </a:stretch>
        </p:blipFill>
        <p:spPr>
          <a:xfrm>
            <a:off x="514350" y="1009650"/>
            <a:ext cx="4149725" cy="3905250"/>
          </a:xfrm>
        </p:spPr>
      </p:pic>
    </p:spTree>
    <p:extLst>
      <p:ext uri="{BB962C8B-B14F-4D97-AF65-F5344CB8AC3E}">
        <p14:creationId xmlns:p14="http://schemas.microsoft.com/office/powerpoint/2010/main" val="2888522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185B71-C57D-F106-7F0F-453A20EEB5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5729" y="1386652"/>
            <a:ext cx="6565636" cy="600798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Partner to customer setup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283000-48BC-8C02-62A0-10476C073B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5729" y="2366272"/>
            <a:ext cx="6565636" cy="4043644"/>
          </a:xfrm>
        </p:spPr>
        <p:txBody>
          <a:bodyPr/>
          <a:lstStyle/>
          <a:p>
            <a:r>
              <a:rPr lang="en-US"/>
              <a:t>Get standard packages from LS Retail</a:t>
            </a:r>
          </a:p>
          <a:p>
            <a:pPr lvl="1">
              <a:buFont typeface="System Font Regular"/>
              <a:buChar char="-"/>
            </a:pPr>
            <a:r>
              <a:rPr lang="en-US"/>
              <a:t>LS Central</a:t>
            </a:r>
          </a:p>
          <a:p>
            <a:pPr lvl="1">
              <a:buFont typeface="System Font Regular"/>
              <a:buChar char="-"/>
            </a:pPr>
            <a:r>
              <a:rPr lang="en-US"/>
              <a:t>Business Central</a:t>
            </a:r>
          </a:p>
          <a:p>
            <a:endParaRPr lang="en-US"/>
          </a:p>
          <a:p>
            <a:r>
              <a:rPr lang="en-US"/>
              <a:t>Develop and test apps and other packages on partner’s server</a:t>
            </a:r>
          </a:p>
          <a:p>
            <a:endParaRPr lang="en-US"/>
          </a:p>
          <a:p>
            <a:r>
              <a:rPr lang="en-US"/>
              <a:t>Deliver packages to customer server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6860EB72-4FEC-E7C3-E43D-EA9BA87ECE14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" b="699"/>
          <a:stretch>
            <a:fillRect/>
          </a:stretch>
        </p:blipFill>
        <p:spPr bwMode="auto">
          <a:xfrm>
            <a:off x="603597" y="742949"/>
            <a:ext cx="3513831" cy="518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04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185B71-C57D-F106-7F0F-453A20EEB5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5729" y="1386652"/>
            <a:ext cx="6565636" cy="600798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Partner to </a:t>
            </a:r>
            <a:r>
              <a:rPr lang="en-US">
                <a:latin typeface="Segoe UI"/>
                <a:cs typeface="Segoe UI"/>
              </a:rPr>
              <a:t>customer setup</a:t>
            </a:r>
            <a:endParaRPr lang="en-US" dirty="0">
              <a:latin typeface="Segoe UI"/>
              <a:cs typeface="Segoe UI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283000-48BC-8C02-62A0-10476C073B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5729" y="2366272"/>
            <a:ext cx="6565636" cy="4043644"/>
          </a:xfrm>
        </p:spPr>
        <p:txBody>
          <a:bodyPr/>
          <a:lstStyle/>
          <a:p>
            <a:r>
              <a:rPr lang="en-US"/>
              <a:t>Get standard packages from LS Retail</a:t>
            </a:r>
          </a:p>
          <a:p>
            <a:pPr lvl="1">
              <a:buFont typeface="System Font Regular"/>
              <a:buChar char="-"/>
            </a:pPr>
            <a:r>
              <a:rPr lang="en-US"/>
              <a:t>LS Central</a:t>
            </a:r>
          </a:p>
          <a:p>
            <a:pPr lvl="1">
              <a:buFont typeface="System Font Regular"/>
              <a:buChar char="-"/>
            </a:pPr>
            <a:r>
              <a:rPr lang="en-US"/>
              <a:t>Business Central</a:t>
            </a:r>
          </a:p>
          <a:p>
            <a:endParaRPr lang="en-US"/>
          </a:p>
          <a:p>
            <a:r>
              <a:rPr lang="en-US"/>
              <a:t>Develop and test apps and other packages on partner’s server</a:t>
            </a:r>
          </a:p>
          <a:p>
            <a:endParaRPr lang="en-US"/>
          </a:p>
          <a:p>
            <a:r>
              <a:rPr lang="en-US"/>
              <a:t>Deliver packages to customer server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27CC5E20-AB08-D5FF-12DB-1FBD12A8B95A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4" t="-378" r="199" b="-10438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8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185B71-C57D-F106-7F0F-453A20EEB5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5729" y="1386652"/>
            <a:ext cx="6565636" cy="600798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LS Retail setup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283000-48BC-8C02-62A0-10476C073B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5729" y="2366272"/>
            <a:ext cx="6565636" cy="4043644"/>
          </a:xfrm>
        </p:spPr>
        <p:txBody>
          <a:bodyPr/>
          <a:lstStyle/>
          <a:p>
            <a:r>
              <a:rPr lang="en-US" dirty="0"/>
              <a:t>Get standard packages from LS Retail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LS Central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Business Central</a:t>
            </a:r>
          </a:p>
          <a:p>
            <a:endParaRPr lang="en-US" dirty="0"/>
          </a:p>
          <a:p>
            <a:r>
              <a:rPr lang="en-US" dirty="0"/>
              <a:t>Develop and test apps and other packages on partner’s server</a:t>
            </a:r>
          </a:p>
          <a:p>
            <a:endParaRPr lang="en-US" dirty="0"/>
          </a:p>
          <a:p>
            <a:r>
              <a:rPr lang="en-US" dirty="0"/>
              <a:t>Deliver packages to customer server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A93BA24-79BE-742D-CCA7-E12EB96D3814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 r="198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67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group of balloons in the sky&#10;&#10;Description automatically generated">
            <a:extLst>
              <a:ext uri="{FF2B5EF4-FFF2-40B4-BE49-F238E27FC236}">
                <a16:creationId xmlns:a16="http://schemas.microsoft.com/office/drawing/2014/main" id="{7704A799-9084-9892-0C3D-F0E7D69C95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388" b="6388"/>
          <a:stretch>
            <a:fillRect/>
          </a:stretch>
        </p:blipFill>
        <p:spPr/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6DD1DDC-57D9-8255-1546-224679FC4B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6299" y="1160462"/>
            <a:ext cx="9983788" cy="5873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dirty="0">
                <a:highlight>
                  <a:srgbClr val="351C5C"/>
                </a:highlight>
              </a:rPr>
              <a:t> Release 1.2.0</a:t>
            </a:r>
            <a:r>
              <a:rPr lang="en-US" dirty="0">
                <a:solidFill>
                  <a:srgbClr val="351C5C"/>
                </a:solidFill>
                <a:highlight>
                  <a:srgbClr val="351C5C"/>
                </a:highlight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778508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FC22A69-3D9B-471C-2BCC-3C0329BDF42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287" r="241" b="-13102"/>
          <a:stretch/>
        </p:blipFill>
        <p:spPr>
          <a:xfrm>
            <a:off x="4614120" y="1255187"/>
            <a:ext cx="7146738" cy="4848839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4D19CE-BA0B-606E-C1CE-D84E8F5A89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way to limit when a client can deploy updates during the day or week.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7C94B70-E4FE-B8C6-0ABC-23A3230A22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B85A92-93C7-61D8-A7BC-B8CE7722B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NEW: Scheduling window</a:t>
            </a:r>
          </a:p>
        </p:txBody>
      </p:sp>
    </p:spTree>
    <p:extLst>
      <p:ext uri="{BB962C8B-B14F-4D97-AF65-F5344CB8AC3E}">
        <p14:creationId xmlns:p14="http://schemas.microsoft.com/office/powerpoint/2010/main" val="138463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A1ACC47-40A1-9B7B-B708-77D501402F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-622" r="-521" b="-12292"/>
          <a:stretch/>
        </p:blipFill>
        <p:spPr>
          <a:xfrm>
            <a:off x="4614120" y="1255187"/>
            <a:ext cx="7146738" cy="4848839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C78E71-117C-8CED-78A1-904C391DE3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Organize clients into logical groups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4F0607-4A12-058A-6005-493B15A9B4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Assign schedule windows to groups</a:t>
            </a:r>
          </a:p>
          <a:p>
            <a:r>
              <a:rPr lang="en-US" dirty="0"/>
              <a:t>Assign to circles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EEA36CA-A6BC-9ADA-7E56-0DBB46B21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NEW: Groups</a:t>
            </a:r>
          </a:p>
        </p:txBody>
      </p:sp>
    </p:spTree>
    <p:extLst>
      <p:ext uri="{BB962C8B-B14F-4D97-AF65-F5344CB8AC3E}">
        <p14:creationId xmlns:p14="http://schemas.microsoft.com/office/powerpoint/2010/main" val="370912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F59860-B546-D6FB-EDD8-725A3DA61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440179"/>
            <a:ext cx="5953978" cy="50725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 progress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Hosted by LS Retail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Update Service application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Platform and infrastructure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Manage multiple customers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Commerce, KDS and other non-</a:t>
            </a:r>
            <a:r>
              <a:rPr lang="en-US" dirty="0" err="1"/>
              <a:t>bc</a:t>
            </a:r>
            <a:r>
              <a:rPr lang="en-US" dirty="0"/>
              <a:t> based services.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Rapid prototyping inhouse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2EE8D99-1C74-5725-DA11-B6FF684C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Service, </a:t>
            </a:r>
            <a:br>
              <a:rPr lang="en-US" dirty="0"/>
            </a:br>
            <a:r>
              <a:rPr lang="en-US" dirty="0"/>
              <a:t>as a service</a:t>
            </a:r>
          </a:p>
        </p:txBody>
      </p:sp>
      <p:pic>
        <p:nvPicPr>
          <p:cNvPr id="15" name="Picture Placeholder 14" descr="A person cutting food on a table&#10;&#10;Description automatically generated">
            <a:extLst>
              <a:ext uri="{FF2B5EF4-FFF2-40B4-BE49-F238E27FC236}">
                <a16:creationId xmlns:a16="http://schemas.microsoft.com/office/drawing/2014/main" id="{EC221860-E5D8-E64F-F04B-0553284BFD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9128" r="191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0713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073275-583B-7DE8-AC96-1F51E128F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Simplify Update Service</a:t>
            </a:r>
          </a:p>
          <a:p>
            <a:pPr lvl="1"/>
            <a:r>
              <a:rPr lang="en-US" dirty="0"/>
              <a:t>Reduce the need for PowerShell</a:t>
            </a:r>
          </a:p>
          <a:p>
            <a:pPr lvl="1"/>
            <a:r>
              <a:rPr lang="en-US" dirty="0"/>
              <a:t>Managing bundles, packages from UI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Improved deployments</a:t>
            </a:r>
          </a:p>
          <a:p>
            <a:pPr lvl="1"/>
            <a:r>
              <a:rPr lang="en-US" dirty="0"/>
              <a:t>Deploy new installation from server</a:t>
            </a:r>
          </a:p>
          <a:p>
            <a:pPr lvl="1"/>
            <a:r>
              <a:rPr lang="en-US" dirty="0"/>
              <a:t>Manage client software on server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42FDE18-1159-A02E-093F-FDE28F91F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ahead</a:t>
            </a:r>
          </a:p>
        </p:txBody>
      </p:sp>
      <p:pic>
        <p:nvPicPr>
          <p:cNvPr id="14" name="Picture Placeholder 13" descr="A wooden path leading to a beach&#10;&#10;Description automatically generated">
            <a:extLst>
              <a:ext uri="{FF2B5EF4-FFF2-40B4-BE49-F238E27FC236}">
                <a16:creationId xmlns:a16="http://schemas.microsoft.com/office/drawing/2014/main" id="{25440C6E-80BE-0B11-FB13-1027F7FA49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4009" b="14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4716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9A5349A-6EC9-BEA4-B99D-6B0DE1E78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Demo</a:t>
            </a:r>
          </a:p>
        </p:txBody>
      </p:sp>
      <p:pic>
        <p:nvPicPr>
          <p:cNvPr id="10" name="Picture 9" descr="A person holding a toilet seat&#10;&#10;Description automatically generated">
            <a:extLst>
              <a:ext uri="{FF2B5EF4-FFF2-40B4-BE49-F238E27FC236}">
                <a16:creationId xmlns:a16="http://schemas.microsoft.com/office/drawing/2014/main" id="{B92050EF-BDE6-2D9A-EF14-E8E6B1AEB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811" y="1039586"/>
            <a:ext cx="5348473" cy="516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05490D-D2A3-A56A-3631-0A8D7A3EF3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dirty="0">
                <a:latin typeface="Segoe UI"/>
                <a:cs typeface="Segoe UI"/>
              </a:rPr>
              <a:t>Online help:</a:t>
            </a:r>
            <a:endParaRPr lang="en-US" dirty="0">
              <a:latin typeface="Segoe UI"/>
              <a:cs typeface="Segoe UI"/>
              <a:hlinkClick r:id="rId3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  <a:hlinkClick r:id="rId3"/>
              </a:rPr>
              <a:t>https://help.updateservice.lsretail.com/</a:t>
            </a:r>
            <a:endParaRPr lang="en-US" dirty="0">
              <a:latin typeface="Segoe UI"/>
              <a:cs typeface="Segoe UI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PowerShell basics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Install LS Central with PowerShell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Segoe UI"/>
                <a:cs typeface="Segoe UI"/>
              </a:rPr>
              <a:t>Project lifecycle</a:t>
            </a:r>
            <a:endParaRPr lang="en-US" dirty="0"/>
          </a:p>
          <a:p>
            <a:pPr lvl="1">
              <a:buFont typeface="System Font Regular"/>
              <a:buChar char="-"/>
            </a:pPr>
            <a:r>
              <a:rPr lang="en-US" dirty="0">
                <a:latin typeface="Segoe UI"/>
                <a:cs typeface="Segoe UI"/>
              </a:rPr>
              <a:t>Step by step guide</a:t>
            </a:r>
          </a:p>
          <a:p>
            <a:pPr lvl="1">
              <a:buFont typeface="System Font Regular"/>
              <a:buChar char="-"/>
            </a:pPr>
            <a:r>
              <a:rPr lang="en-US" dirty="0">
                <a:latin typeface="Segoe UI"/>
                <a:cs typeface="Segoe UI"/>
              </a:rPr>
              <a:t>Video series</a:t>
            </a:r>
          </a:p>
          <a:p>
            <a:pPr lvl="1">
              <a:buFont typeface="System Font Regular"/>
              <a:buChar char="-"/>
            </a:pPr>
            <a:r>
              <a:rPr lang="en-US" dirty="0">
                <a:latin typeface="Segoe UI"/>
                <a:cs typeface="Segoe UI"/>
              </a:rPr>
              <a:t>Do a test project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A0FCC5-D49B-A259-D92B-19EC1F6FF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Getting started</a:t>
            </a:r>
          </a:p>
        </p:txBody>
      </p:sp>
      <p:pic>
        <p:nvPicPr>
          <p:cNvPr id="8" name="Picture Placeholder 7" descr="A space shuttle taking off&#10;&#10;Description automatically generated">
            <a:extLst>
              <a:ext uri="{FF2B5EF4-FFF2-40B4-BE49-F238E27FC236}">
                <a16:creationId xmlns:a16="http://schemas.microsoft.com/office/drawing/2014/main" id="{9583B4E6-5F90-B382-CD67-A44ADBD7442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25353" t="1153" r="27310" b="-1153"/>
          <a:stretch/>
        </p:blipFill>
        <p:spPr>
          <a:xfrm>
            <a:off x="0" y="154546"/>
            <a:ext cx="4935828" cy="6703454"/>
          </a:xfrm>
        </p:spPr>
      </p:pic>
    </p:spTree>
    <p:extLst>
      <p:ext uri="{BB962C8B-B14F-4D97-AF65-F5344CB8AC3E}">
        <p14:creationId xmlns:p14="http://schemas.microsoft.com/office/powerpoint/2010/main" val="205227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32F44813-09F9-4965-F26A-84799C818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Packages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3E1F81-AD07-49F7-81D3-8B2BDFA3E99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816305" y="1612414"/>
            <a:ext cx="7243072" cy="447682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>
                <a:solidFill>
                  <a:srgbClr val="F1BE71"/>
                </a:solidFill>
                <a:latin typeface="Segoe UI"/>
                <a:cs typeface="Segoe UI"/>
              </a:rPr>
              <a:t>Components split into multiple packages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>
                <a:solidFill>
                  <a:srgbClr val="F1BE71"/>
                </a:solidFill>
                <a:latin typeface="Segoe UI"/>
                <a:cs typeface="Segoe UI"/>
              </a:rPr>
              <a:t>Package is a zip archive: </a:t>
            </a:r>
            <a:endParaRPr lang="en-US">
              <a:solidFill>
                <a:srgbClr val="F1BE7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Installation files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Install scripts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Manifest</a:t>
            </a:r>
          </a:p>
          <a:p>
            <a:pPr lvl="2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Name</a:t>
            </a:r>
          </a:p>
          <a:p>
            <a:pPr lvl="2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ID</a:t>
            </a:r>
          </a:p>
          <a:p>
            <a:pPr lvl="2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Version</a:t>
            </a:r>
          </a:p>
          <a:p>
            <a:pPr marL="457200" lvl="1" indent="0">
              <a:buNone/>
            </a:pPr>
            <a:endParaRPr lang="en-US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F7B09A8E-639E-47AB-A8BB-D7A00D8F6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5850" y="1013402"/>
            <a:ext cx="2948118" cy="542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0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371934-3C83-EC8E-8119-2F1295DF7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indent="0">
              <a:buNone/>
            </a:pPr>
            <a:r>
              <a:rPr lang="en-US">
                <a:latin typeface="Segoe UI"/>
                <a:cs typeface="Segoe UI"/>
              </a:rPr>
              <a:t>Yammer group </a:t>
            </a: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https://yammer.com/gocurrent</a:t>
            </a:r>
            <a:endParaRPr lang="en-US">
              <a:latin typeface="Segoe UI"/>
              <a:cs typeface="Segoe U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Troubleshooting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Consulting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Feedback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Community - anyone can help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/>
          </a:p>
          <a:p>
            <a:pPr indent="0">
              <a:buNone/>
            </a:pPr>
            <a:r>
              <a:rPr lang="en-US">
                <a:latin typeface="Segoe UI"/>
                <a:cs typeface="Segoe UI"/>
              </a:rPr>
              <a:t>LS Retail Partner Support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Troubleshooting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Urgent matters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Segoe UI"/>
                <a:cs typeface="Segoe UI"/>
              </a:rPr>
              <a:t>Customer specific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AFB0FD-A01D-9DC0-3EF1-1E67DBDC7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Need help?</a:t>
            </a:r>
          </a:p>
        </p:txBody>
      </p:sp>
      <p:pic>
        <p:nvPicPr>
          <p:cNvPr id="8" name="Picture Placeholder 7" descr="A person climbing a metal ladder&#10;&#10;Description automatically generated">
            <a:extLst>
              <a:ext uri="{FF2B5EF4-FFF2-40B4-BE49-F238E27FC236}">
                <a16:creationId xmlns:a16="http://schemas.microsoft.com/office/drawing/2014/main" id="{EA077AD7-158E-A9EA-F4DD-F2A3725942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9128" r="191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479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question mark drawn on a blackboard&#10;&#10;Description automatically generated">
            <a:extLst>
              <a:ext uri="{FF2B5EF4-FFF2-40B4-BE49-F238E27FC236}">
                <a16:creationId xmlns:a16="http://schemas.microsoft.com/office/drawing/2014/main" id="{4848EF9D-B653-B8CE-5F90-BF97AE4DC0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538" b="3538"/>
          <a:stretch>
            <a:fillRect/>
          </a:stretch>
        </p:blipFill>
        <p:spPr/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BDBBE9A-F062-E9B9-D64F-0F3AD9236453}"/>
              </a:ext>
            </a:extLst>
          </p:cNvPr>
          <p:cNvSpPr txBox="1">
            <a:spLocks/>
          </p:cNvSpPr>
          <p:nvPr/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39576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F493-F717-A6CE-BD3C-7894226C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Dependencies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4827F-84DE-48B4-AB42-55C21576C09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81525" y="1060450"/>
            <a:ext cx="7610475" cy="547211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bg1"/>
                </a:solidFill>
                <a:latin typeface="Segoe UI"/>
                <a:cs typeface="Segoe UI"/>
              </a:rPr>
              <a:t>Package can depend on other packages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bg1"/>
                </a:solidFill>
                <a:latin typeface="Segoe UI"/>
                <a:cs typeface="Segoe UI"/>
              </a:rPr>
              <a:t>Installing a package will install its dependencies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000" dirty="0">
                <a:solidFill>
                  <a:schemeClr val="bg1"/>
                </a:solidFill>
                <a:latin typeface="Segoe UI"/>
                <a:cs typeface="Segoe UI"/>
              </a:rPr>
              <a:t>Ensures correct order</a:t>
            </a:r>
            <a:endParaRPr lang="is-IS" sz="1600" dirty="0">
              <a:solidFill>
                <a:schemeClr val="bg1"/>
              </a:solidFill>
              <a:latin typeface="Segoe UI"/>
              <a:cs typeface="Segoe UI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47D503A-95A0-4396-A757-487398AE350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65268" y="966225"/>
            <a:ext cx="3615851" cy="492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8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A1020-D46C-FF0C-11E2-4AD2F2FBE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28" y="212186"/>
            <a:ext cx="7579141" cy="588637"/>
          </a:xfrm>
        </p:spPr>
        <p:txBody>
          <a:bodyPr>
            <a:normAutofit fontScale="90000"/>
          </a:bodyPr>
          <a:lstStyle/>
          <a:p>
            <a:r>
              <a:rPr lang="en-US"/>
              <a:t>Bundle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0B30A-37A0-48A9-ACD5-7F8CE7CA183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81525" y="1060450"/>
            <a:ext cx="7610475" cy="5472113"/>
          </a:xfrm>
          <a:prstGeom prst="rect">
            <a:avLst/>
          </a:prstGeom>
        </p:spPr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Create a bundle to</a:t>
            </a:r>
          </a:p>
          <a:p>
            <a:pPr lvl="1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Pick components</a:t>
            </a:r>
          </a:p>
          <a:p>
            <a:pPr lvl="1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Select versions</a:t>
            </a:r>
          </a:p>
          <a:p>
            <a:pPr lvl="1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Set configuration</a:t>
            </a:r>
          </a:p>
          <a:p>
            <a:pPr lvl="1">
              <a:buFont typeface="System Font Regular"/>
              <a:buChar char="-"/>
            </a:pPr>
            <a:endParaRPr lang="en-US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Installs all components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correct order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Bundle a package with dependencies</a:t>
            </a:r>
          </a:p>
        </p:txBody>
      </p:sp>
      <p:pic>
        <p:nvPicPr>
          <p:cNvPr id="7" name="Picture Placeholder 11">
            <a:extLst>
              <a:ext uri="{FF2B5EF4-FFF2-40B4-BE49-F238E27FC236}">
                <a16:creationId xmlns:a16="http://schemas.microsoft.com/office/drawing/2014/main" id="{8BE951BD-C15F-92B6-31CC-10A80801EC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85" r="785"/>
          <a:stretch/>
        </p:blipFill>
        <p:spPr>
          <a:xfrm>
            <a:off x="0" y="0"/>
            <a:ext cx="3971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A1020-D46C-FF0C-11E2-4AD2F2FBE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28" y="212186"/>
            <a:ext cx="7579141" cy="588637"/>
          </a:xfrm>
        </p:spPr>
        <p:txBody>
          <a:bodyPr>
            <a:normAutofit fontScale="90000"/>
          </a:bodyPr>
          <a:lstStyle/>
          <a:p>
            <a:r>
              <a:rPr lang="en-US"/>
              <a:t>Bundle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0B30A-37A0-48A9-ACD5-7F8CE7CA183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81525" y="1060450"/>
            <a:ext cx="7610475" cy="5472113"/>
          </a:xfrm>
          <a:prstGeom prst="rect">
            <a:avLst/>
          </a:prstGeom>
        </p:spPr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Create a bundle to</a:t>
            </a:r>
          </a:p>
          <a:p>
            <a:pPr lvl="1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Pick components</a:t>
            </a:r>
          </a:p>
          <a:p>
            <a:pPr lvl="1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Select versions</a:t>
            </a:r>
          </a:p>
          <a:p>
            <a:pPr lvl="1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Set configuration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Installs all components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correct order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Bundle a package with dependencies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C7DFAAA-E44C-4858-BAA2-DF7F0154F7C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85" r="785"/>
          <a:stretch/>
        </p:blipFill>
        <p:spPr>
          <a:xfrm>
            <a:off x="0" y="0"/>
            <a:ext cx="3971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3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A1020-D46C-FF0C-11E2-4AD2F2FBE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28" y="212186"/>
            <a:ext cx="7579141" cy="588637"/>
          </a:xfrm>
        </p:spPr>
        <p:txBody>
          <a:bodyPr>
            <a:normAutofit fontScale="90000"/>
          </a:bodyPr>
          <a:lstStyle/>
          <a:p>
            <a:r>
              <a:rPr lang="en-US"/>
              <a:t>Bundle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0B30A-37A0-48A9-ACD5-7F8CE7CA183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81525" y="1060450"/>
            <a:ext cx="7610475" cy="5472113"/>
          </a:xfrm>
          <a:prstGeom prst="rect">
            <a:avLst/>
          </a:prstGeom>
        </p:spPr>
        <p:txBody>
          <a:bodyPr/>
          <a:lstStyle/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Create a bundle to</a:t>
            </a:r>
          </a:p>
          <a:p>
            <a:pPr lvl="1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Pick components</a:t>
            </a:r>
          </a:p>
          <a:p>
            <a:pPr lvl="1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Select versions</a:t>
            </a:r>
          </a:p>
          <a:p>
            <a:pPr lvl="1">
              <a:buFont typeface="System Font Regular"/>
              <a:buChar char="-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Set configuration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Installs all components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correct order</a:t>
            </a:r>
          </a:p>
          <a:p>
            <a:pPr marL="114300" indent="-342900">
              <a:buFont typeface="Arial" panose="020B0604020202020204" pitchFamily="34" charset="0"/>
              <a:buChar char="•"/>
            </a:pPr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143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Bundle a package with dependencies</a:t>
            </a:r>
          </a:p>
        </p:txBody>
      </p:sp>
      <p:pic>
        <p:nvPicPr>
          <p:cNvPr id="3" name="Picture Placeholder 11">
            <a:extLst>
              <a:ext uri="{FF2B5EF4-FFF2-40B4-BE49-F238E27FC236}">
                <a16:creationId xmlns:a16="http://schemas.microsoft.com/office/drawing/2014/main" id="{9D7D950B-DC33-445F-1543-4A08B8D23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85" r="785"/>
          <a:stretch/>
        </p:blipFill>
        <p:spPr>
          <a:xfrm>
            <a:off x="555585" y="0"/>
            <a:ext cx="3971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1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32F44813-09F9-4965-F26A-84799C818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Packages</a:t>
            </a:r>
            <a:br>
              <a:rPr lang="en-US" dirty="0"/>
            </a:br>
            <a:r>
              <a:rPr lang="en-US" dirty="0"/>
              <a:t>/ Bundle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83E1F81-AD07-49F7-81D3-8B2BDFA3E99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42839" y="501806"/>
            <a:ext cx="9416538" cy="5587432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457200" lvl="1" indent="0">
              <a:buNone/>
            </a:pPr>
            <a:r>
              <a:rPr lang="en-US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Exsample</a:t>
            </a: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SaaS POS / Online</a:t>
            </a:r>
          </a:p>
          <a:p>
            <a:pPr marL="457200" lvl="1" indent="0">
              <a:buNone/>
            </a:pPr>
            <a:endParaRPr lang="en-US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Version = '22.3.4'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Name = "$($</a:t>
            </a:r>
            <a:r>
              <a:rPr lang="en-US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Config.Name</a:t>
            </a: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POSFB"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Instance = $true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 POS LS Hardware station /Devices and registry files for devices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@{ Id = 'ls-hardware-station'; 'Version' = "24.1.0+03d05fb3" }   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@{ Id = 'cl-</a:t>
            </a:r>
            <a:r>
              <a:rPr lang="en-US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hwst</a:t>
            </a: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-device-config'; 'Version' = "1.0.1" }   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@{ Id = 'cl-windows-registry'; 'Version' = "1.0.0" }   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 POS OPOS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@{ Id = 'ls-central-</a:t>
            </a:r>
            <a:r>
              <a:rPr lang="en-US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opos</a:t>
            </a: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'; 'Version' = "&gt;=14.02.00.1035" }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# POS DISPLAY (we install the LS </a:t>
            </a:r>
            <a:r>
              <a:rPr lang="en-US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AppShell</a:t>
            </a: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# </a:t>
            </a:r>
            <a:r>
              <a:rPr lang="en-US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AppShell</a:t>
            </a: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is running under user context after installation y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@{ Id = "ls-central-</a:t>
            </a:r>
            <a:r>
              <a:rPr lang="en-US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appshell</a:t>
            </a: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"; 'Version' = "2024.6.169.0"}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@{ Id = "cl-</a:t>
            </a:r>
            <a:r>
              <a:rPr lang="en-US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appshell</a:t>
            </a: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-config-file-</a:t>
            </a:r>
            <a:r>
              <a:rPr lang="en-US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ct</a:t>
            </a: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"; 'Version' = "1.0.1"}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#POS </a:t>
            </a:r>
            <a:r>
              <a:rPr lang="en-US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AppShell</a:t>
            </a: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@{ Id = '</a:t>
            </a:r>
            <a:r>
              <a:rPr lang="en-US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bc</a:t>
            </a: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-web-client'; Version = $</a:t>
            </a:r>
            <a:r>
              <a:rPr lang="en-US" sz="18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Config.BcPlatformVersion</a:t>
            </a: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}</a:t>
            </a:r>
          </a:p>
          <a:p>
            <a:pPr marL="457200" lvl="1" indent="0">
              <a:buNone/>
            </a:pPr>
            <a:r>
              <a:rPr lang="en-US" sz="1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@{ Id = 'ls-central-start'; 'Version' = "&gt;=14.04.00.1129" }</a:t>
            </a:r>
          </a:p>
        </p:txBody>
      </p:sp>
    </p:spTree>
    <p:extLst>
      <p:ext uri="{BB962C8B-B14F-4D97-AF65-F5344CB8AC3E}">
        <p14:creationId xmlns:p14="http://schemas.microsoft.com/office/powerpoint/2010/main" val="340671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F493-F717-A6CE-BD3C-7894226C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Bundle package for Offline POS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4827F-84DE-48B4-AB42-55C21576C09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56291" y="3846786"/>
            <a:ext cx="11135710" cy="2685777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is-IS" sz="1600" dirty="0">
              <a:solidFill>
                <a:schemeClr val="bg1"/>
              </a:solidFill>
              <a:latin typeface="Segoe UI"/>
              <a:cs typeface="Segoe UI"/>
              <a:hlinkClick r:id="rId3" action="ppaction://hlinkfil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s-IS" sz="1600" dirty="0">
              <a:solidFill>
                <a:schemeClr val="bg1"/>
              </a:solidFill>
              <a:latin typeface="Segoe UI"/>
              <a:cs typeface="Segoe UI"/>
              <a:hlinkClick r:id="rId3" action="ppaction://hlinkfil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1ECEA3-7C0B-450B-8331-43F616F5C3DE}"/>
              </a:ext>
            </a:extLst>
          </p:cNvPr>
          <p:cNvSpPr txBox="1"/>
          <p:nvPr/>
        </p:nvSpPr>
        <p:spPr>
          <a:xfrm>
            <a:off x="2081048" y="1828800"/>
            <a:ext cx="7930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 action="ppaction://hlinkfile"/>
              </a:rPr>
              <a:t>bundle offline.txt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D75A587-E8DC-FF47-9384-55314B8CA7CA}" vid="{8EC0E83A-A606-DB43-9186-279468840C2D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2FBB5C71-F6B3-7043-BB8B-7DB9B4DECA0D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7512A1870CB9479B8ADCB3D884B7C1" ma:contentTypeVersion="18" ma:contentTypeDescription="Create a new document." ma:contentTypeScope="" ma:versionID="a703e80429fb1934e2c40a1384ac9292">
  <xsd:schema xmlns:xsd="http://www.w3.org/2001/XMLSchema" xmlns:xs="http://www.w3.org/2001/XMLSchema" xmlns:p="http://schemas.microsoft.com/office/2006/metadata/properties" xmlns:ns2="dde86807-75dd-46c1-b569-001a2b21afd5" xmlns:ns3="b63d37ac-bd57-41b1-b396-69837d4a7853" targetNamespace="http://schemas.microsoft.com/office/2006/metadata/properties" ma:root="true" ma:fieldsID="a603ee8ea2631d2fbbd1757746de1e30" ns2:_="" ns3:_="">
    <xsd:import namespace="dde86807-75dd-46c1-b569-001a2b21afd5"/>
    <xsd:import namespace="b63d37ac-bd57-41b1-b396-69837d4a78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86807-75dd-46c1-b569-001a2b21af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d37ac-bd57-41b1-b396-69837d4a785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aed1fc8-70d9-4d73-a5b0-680dc2522507}" ma:internalName="TaxCatchAll" ma:showField="CatchAllData" ma:web="b63d37ac-bd57-41b1-b396-69837d4a78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e86807-75dd-46c1-b569-001a2b21afd5">
      <Terms xmlns="http://schemas.microsoft.com/office/infopath/2007/PartnerControls"/>
    </lcf76f155ced4ddcb4097134ff3c332f>
    <TaxCatchAll xmlns="b63d37ac-bd57-41b1-b396-69837d4a7853" xsi:nil="true"/>
    <SharedWithUsers xmlns="b63d37ac-bd57-41b1-b396-69837d4a7853">
      <UserInfo>
        <DisplayName>Giada Pezzini</DisplayName>
        <AccountId>17</AccountId>
        <AccountType/>
      </UserInfo>
      <UserInfo>
        <DisplayName>Johann Thorlaksson</DisplayName>
        <AccountId>137</AccountId>
        <AccountType/>
      </UserInfo>
      <UserInfo>
        <DisplayName>Margret Matthiasdottir</DisplayName>
        <AccountId>79</AccountId>
        <AccountType/>
      </UserInfo>
      <UserInfo>
        <DisplayName>Matthias Matthiasson</DisplayName>
        <AccountId>14</AccountId>
        <AccountType/>
      </UserInfo>
      <UserInfo>
        <DisplayName>Vlad Jacota</DisplayName>
        <AccountId>73</AccountId>
        <AccountType/>
      </UserInfo>
      <UserInfo>
        <DisplayName>Yasmin Krug</DisplayName>
        <AccountId>472</AccountId>
        <AccountType/>
      </UserInfo>
      <UserInfo>
        <DisplayName>Muriel Leglise</DisplayName>
        <AccountId>167</AccountId>
        <AccountType/>
      </UserInfo>
      <UserInfo>
        <DisplayName>Kristjan Johannsson</DisplayName>
        <AccountId>29</AccountId>
        <AccountType/>
      </UserInfo>
      <UserInfo>
        <DisplayName>Sigurdur Eggert Gunnarsson</DisplayName>
        <AccountId>175</AccountId>
        <AccountType/>
      </UserInfo>
      <UserInfo>
        <DisplayName>Camille Beuvard</DisplayName>
        <AccountId>151</AccountId>
        <AccountType/>
      </UserInfo>
      <UserInfo>
        <DisplayName>Gunnar Ingimundarson</DisplayName>
        <AccountId>176</AccountId>
        <AccountType/>
      </UserInfo>
      <UserInfo>
        <DisplayName>Martin Kleindl</DisplayName>
        <AccountId>28</AccountId>
        <AccountType/>
      </UserInfo>
      <UserInfo>
        <DisplayName>Thomas Nielsen</DisplayName>
        <AccountId>426</AccountId>
        <AccountType/>
      </UserInfo>
      <UserInfo>
        <DisplayName>Petur Th. Sigurdsson</DisplayName>
        <AccountId>22</AccountId>
        <AccountType/>
      </UserInfo>
      <UserInfo>
        <DisplayName>Dadi Karason</DisplayName>
        <AccountId>26</AccountId>
        <AccountType/>
      </UserInfo>
      <UserInfo>
        <DisplayName>Sigurdur Ari Sigurjonsson</DisplayName>
        <AccountId>42</AccountId>
        <AccountType/>
      </UserInfo>
      <UserInfo>
        <DisplayName>Adalbjorg Karlsdottir</DisplayName>
        <AccountId>64</AccountId>
        <AccountType/>
      </UserInfo>
      <UserInfo>
        <DisplayName>Waddah Laham</DisplayName>
        <AccountId>43</AccountId>
        <AccountType/>
      </UserInfo>
      <UserInfo>
        <DisplayName>Carsten Wulff</DisplayName>
        <AccountId>157</AccountId>
        <AccountType/>
      </UserInfo>
      <UserInfo>
        <DisplayName>Erna Valdis Sigurdardottir</DisplayName>
        <AccountId>189</AccountId>
        <AccountType/>
      </UserInfo>
      <UserInfo>
        <DisplayName>Peter Vach</DisplayName>
        <AccountId>113</AccountId>
        <AccountType/>
      </UserInfo>
      <UserInfo>
        <DisplayName>Qiping Sun</DisplayName>
        <AccountId>156</AccountId>
        <AccountType/>
      </UserInfo>
      <UserInfo>
        <DisplayName>Ricardo Moinhos</DisplayName>
        <AccountId>180</AccountId>
        <AccountType/>
      </UserInfo>
      <UserInfo>
        <DisplayName>Gunnar Orn Thorsteinsson</DisplayName>
        <AccountId>33</AccountId>
        <AccountType/>
      </UserInfo>
      <UserInfo>
        <DisplayName>Magnus Baldvin Stefansson</DisplayName>
        <AccountId>449</AccountId>
        <AccountType/>
      </UserInfo>
      <UserInfo>
        <DisplayName>Hilmar Vilhjalmsson</DisplayName>
        <AccountId>54</AccountId>
        <AccountType/>
      </UserInfo>
      <UserInfo>
        <DisplayName>Ragnar A Sveinsson</DisplayName>
        <AccountId>172</AccountId>
        <AccountType/>
      </UserInfo>
      <UserInfo>
        <DisplayName>Bjarni Asmundsson</DisplayName>
        <AccountId>100</AccountId>
        <AccountType/>
      </UserInfo>
      <UserInfo>
        <DisplayName>Kathryn White</DisplayName>
        <AccountId>493</AccountId>
        <AccountType/>
      </UserInfo>
      <UserInfo>
        <DisplayName>Urdur Anna Bjornsdottir</DisplayName>
        <AccountId>32</AccountId>
        <AccountType/>
      </UserInfo>
      <UserInfo>
        <DisplayName>Gigja Eyjolfsdottir</DisplayName>
        <AccountId>404</AccountId>
        <AccountType/>
      </UserInfo>
      <UserInfo>
        <DisplayName>Andreas Stenlund</DisplayName>
        <AccountId>438</AccountId>
        <AccountType/>
      </UserInfo>
      <UserInfo>
        <DisplayName>Johann Sveinsson</DisplayName>
        <AccountId>24</AccountId>
        <AccountType/>
      </UserInfo>
      <UserInfo>
        <DisplayName>Alejandro Vazquez</DisplayName>
        <AccountId>74</AccountId>
        <AccountType/>
      </UserInfo>
      <UserInfo>
        <DisplayName>Bjarki Hall</DisplayName>
        <AccountId>350</AccountId>
        <AccountType/>
      </UserInfo>
      <UserInfo>
        <DisplayName>Olafur Jonsson</DisplayName>
        <AccountId>36</AccountId>
        <AccountType/>
      </UserInfo>
      <UserInfo>
        <DisplayName>Johann Ingi Johannsson</DisplayName>
        <AccountId>138</AccountId>
        <AccountType/>
      </UserInfo>
      <UserInfo>
        <DisplayName>Anna Dis Thorvaldsdottir</DisplayName>
        <AccountId>195</AccountId>
        <AccountType/>
      </UserInfo>
      <UserInfo>
        <DisplayName>Stefan Georgsson</DisplayName>
        <AccountId>23</AccountId>
        <AccountType/>
      </UserInfo>
      <UserInfo>
        <DisplayName>Anna Kristin Jeppesen</DisplayName>
        <AccountId>55</AccountId>
        <AccountType/>
      </UserInfo>
      <UserInfo>
        <DisplayName>Annija Apine</DisplayName>
        <AccountId>397</AccountId>
        <AccountType/>
      </UserInfo>
      <UserInfo>
        <DisplayName>Einar Pall Gudlaugsson</DisplayName>
        <AccountId>69</AccountId>
        <AccountType/>
      </UserInfo>
      <UserInfo>
        <DisplayName>Jonheidur Isleifsdottir</DisplayName>
        <AccountId>67</AccountId>
        <AccountType/>
      </UserInfo>
      <UserInfo>
        <DisplayName>Andri Fannar Freysson</DisplayName>
        <AccountId>124</AccountId>
        <AccountType/>
      </UserInfo>
      <UserInfo>
        <DisplayName>Finnur Emil Bjorgvinsson</DisplayName>
        <AccountId>146</AccountId>
        <AccountType/>
      </UserInfo>
      <UserInfo>
        <DisplayName>Arnthor Magnusson</DisplayName>
        <AccountId>18</AccountId>
        <AccountType/>
      </UserInfo>
      <UserInfo>
        <DisplayName>Lara V. Albertsdottir</DisplayName>
        <AccountId>162</AccountId>
        <AccountType/>
      </UserInfo>
      <UserInfo>
        <DisplayName>Zeeshan Khuwaja</DisplayName>
        <AccountId>122</AccountId>
        <AccountType/>
      </UserInfo>
      <UserInfo>
        <DisplayName>S. Marta Sigmarsdottir</DisplayName>
        <AccountId>141</AccountId>
        <AccountType/>
      </UserInfo>
      <UserInfo>
        <DisplayName>Henrik Oskar Thordarson</DisplayName>
        <AccountId>27</AccountId>
        <AccountType/>
      </UserInfo>
      <UserInfo>
        <DisplayName>Solvi Hjaltason</DisplayName>
        <AccountId>431</AccountId>
        <AccountType/>
      </UserInfo>
      <UserInfo>
        <DisplayName>Hordur Olafsson</DisplayName>
        <AccountId>40</AccountId>
        <AccountType/>
      </UserInfo>
      <UserInfo>
        <DisplayName>Wojciech Januszauskas</DisplayName>
        <AccountId>148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D02E20-3831-4C7D-94EF-4ADE0B01CB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e86807-75dd-46c1-b569-001a2b21afd5"/>
    <ds:schemaRef ds:uri="b63d37ac-bd57-41b1-b396-69837d4a78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  <ds:schemaRef ds:uri="dde86807-75dd-46c1-b569-001a2b21afd5"/>
    <ds:schemaRef ds:uri="http://schemas.openxmlformats.org/package/2006/metadata/core-properties"/>
    <ds:schemaRef ds:uri="b63d37ac-bd57-41b1-b396-69837d4a7853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2024 template</Template>
  <TotalTime>4162</TotalTime>
  <Words>728</Words>
  <Application>Microsoft Office PowerPoint</Application>
  <PresentationFormat>Widescreen</PresentationFormat>
  <Paragraphs>209</Paragraphs>
  <Slides>32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Segoe UI</vt:lpstr>
      <vt:lpstr>System Font Regular</vt:lpstr>
      <vt:lpstr>Eggplant slides</vt:lpstr>
      <vt:lpstr>White slides</vt:lpstr>
      <vt:lpstr>Grey slides</vt:lpstr>
      <vt:lpstr>Presenter image title slides</vt:lpstr>
      <vt:lpstr>Title/chapter slides</vt:lpstr>
      <vt:lpstr>Custom Design</vt:lpstr>
      <vt:lpstr>PowerPoint Presentation</vt:lpstr>
      <vt:lpstr>Update Service in real life</vt:lpstr>
      <vt:lpstr>Packages</vt:lpstr>
      <vt:lpstr>Dependencies</vt:lpstr>
      <vt:lpstr>Bundle</vt:lpstr>
      <vt:lpstr>Bundle</vt:lpstr>
      <vt:lpstr>Bundle</vt:lpstr>
      <vt:lpstr>Packages / Bundle</vt:lpstr>
      <vt:lpstr>Bundle package for Offline POS</vt:lpstr>
      <vt:lpstr>Install: Installer </vt:lpstr>
      <vt:lpstr>PowerPoint Presentation</vt:lpstr>
      <vt:lpstr>PowerPoint Presentation</vt:lpstr>
      <vt:lpstr>Support 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Release 1.2.0_</vt:lpstr>
      <vt:lpstr>NEW: Scheduling window</vt:lpstr>
      <vt:lpstr>NEW: Groups</vt:lpstr>
      <vt:lpstr>Update Service,  as a service</vt:lpstr>
      <vt:lpstr>Road ahead</vt:lpstr>
      <vt:lpstr>Demo</vt:lpstr>
      <vt:lpstr>Getting started</vt:lpstr>
      <vt:lpstr>Need help?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Arnthor Magnusson</dc:creator>
  <cp:lastModifiedBy>Bjorn Jonsson</cp:lastModifiedBy>
  <cp:revision>4</cp:revision>
  <dcterms:created xsi:type="dcterms:W3CDTF">2024-03-13T10:33:39Z</dcterms:created>
  <dcterms:modified xsi:type="dcterms:W3CDTF">2024-10-14T16:51:15Z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0x0101007C7512A1870CB9479B8ADCB3D884B7C1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