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  <p:sldMasterId id="2147483681" r:id="rId4"/>
    <p:sldMasterId id="2147483668" r:id="rId5"/>
    <p:sldMasterId id="2147483692" r:id="rId6"/>
    <p:sldMasterId id="2147483720" r:id="rId7"/>
    <p:sldMasterId id="2147483746" r:id="rId8"/>
    <p:sldMasterId id="2147483767" r:id="rId9"/>
    <p:sldMasterId id="2147483821" r:id="rId10"/>
  </p:sldMasterIdLst>
  <p:notesMasterIdLst>
    <p:notesMasterId r:id="rId55"/>
  </p:notesMasterIdLst>
  <p:sldIdLst>
    <p:sldId id="299" r:id="rId11"/>
    <p:sldId id="305" r:id="rId12"/>
    <p:sldId id="2146845996" r:id="rId13"/>
    <p:sldId id="2146845966" r:id="rId14"/>
    <p:sldId id="2146846094" r:id="rId15"/>
    <p:sldId id="2146846080" r:id="rId16"/>
    <p:sldId id="2146846134" r:id="rId17"/>
    <p:sldId id="2146846135" r:id="rId18"/>
    <p:sldId id="2146845944" r:id="rId19"/>
    <p:sldId id="2146845999" r:id="rId20"/>
    <p:sldId id="2146846136" r:id="rId21"/>
    <p:sldId id="2146846054" r:id="rId22"/>
    <p:sldId id="2146846055" r:id="rId23"/>
    <p:sldId id="2146846095" r:id="rId24"/>
    <p:sldId id="2146846096" r:id="rId25"/>
    <p:sldId id="2146846097" r:id="rId26"/>
    <p:sldId id="2146846104" r:id="rId27"/>
    <p:sldId id="2146846098" r:id="rId28"/>
    <p:sldId id="2146846099" r:id="rId29"/>
    <p:sldId id="2146846121" r:id="rId30"/>
    <p:sldId id="2146846118" r:id="rId31"/>
    <p:sldId id="2146846101" r:id="rId32"/>
    <p:sldId id="2146846138" r:id="rId33"/>
    <p:sldId id="2146846137" r:id="rId34"/>
    <p:sldId id="2146846103" r:id="rId35"/>
    <p:sldId id="2146846105" r:id="rId36"/>
    <p:sldId id="2146846110" r:id="rId37"/>
    <p:sldId id="2146846140" r:id="rId38"/>
    <p:sldId id="2146846093" r:id="rId39"/>
    <p:sldId id="2146846076" r:id="rId40"/>
    <p:sldId id="2146846111" r:id="rId41"/>
    <p:sldId id="2146846128" r:id="rId42"/>
    <p:sldId id="2146846032" r:id="rId43"/>
    <p:sldId id="2146846034" r:id="rId44"/>
    <p:sldId id="2146846033" r:id="rId45"/>
    <p:sldId id="2146846005" r:id="rId46"/>
    <p:sldId id="2146846142" r:id="rId47"/>
    <p:sldId id="2146846061" r:id="rId48"/>
    <p:sldId id="2146846083" r:id="rId49"/>
    <p:sldId id="2146846124" r:id="rId50"/>
    <p:sldId id="2146846089" r:id="rId51"/>
    <p:sldId id="2146845960" r:id="rId52"/>
    <p:sldId id="2146845994" r:id="rId53"/>
    <p:sldId id="2146846133" r:id="rId54"/>
  </p:sldIdLst>
  <p:sldSz cx="12192000" cy="6858000"/>
  <p:notesSz cx="6799263" cy="9929813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99"/>
          </p14:sldIdLst>
        </p14:section>
        <p14:section name="Storyboard (to be deleted)" id="{6D6FB789-0899-45A4-A3F3-1D78C09A7D29}">
          <p14:sldIdLst>
            <p14:sldId id="305"/>
          </p14:sldIdLst>
        </p14:section>
        <p14:section name="Default" id="{1717138E-E308-C940-A345-391241ED4264}">
          <p14:sldIdLst>
            <p14:sldId id="2146845996"/>
            <p14:sldId id="2146845966"/>
            <p14:sldId id="2146846094"/>
            <p14:sldId id="2146846080"/>
            <p14:sldId id="2146846134"/>
            <p14:sldId id="2146846135"/>
            <p14:sldId id="2146845944"/>
            <p14:sldId id="2146845999"/>
            <p14:sldId id="2146846136"/>
            <p14:sldId id="2146846054"/>
            <p14:sldId id="2146846055"/>
            <p14:sldId id="2146846095"/>
            <p14:sldId id="2146846096"/>
            <p14:sldId id="2146846097"/>
            <p14:sldId id="2146846104"/>
            <p14:sldId id="2146846098"/>
            <p14:sldId id="2146846099"/>
            <p14:sldId id="2146846121"/>
            <p14:sldId id="2146846118"/>
            <p14:sldId id="2146846101"/>
            <p14:sldId id="2146846138"/>
            <p14:sldId id="2146846137"/>
            <p14:sldId id="2146846103"/>
            <p14:sldId id="2146846105"/>
            <p14:sldId id="2146846110"/>
            <p14:sldId id="2146846140"/>
            <p14:sldId id="2146846093"/>
            <p14:sldId id="2146846076"/>
            <p14:sldId id="2146846111"/>
            <p14:sldId id="2146846128"/>
            <p14:sldId id="2146846032"/>
            <p14:sldId id="2146846034"/>
            <p14:sldId id="2146846033"/>
            <p14:sldId id="2146846005"/>
          </p14:sldIdLst>
        </p14:section>
        <p14:section name="Analytics Implementation" id="{86F37C28-5E39-4317-8A2B-65B9A39BBBE4}">
          <p14:sldIdLst>
            <p14:sldId id="2146846142"/>
            <p14:sldId id="2146846061"/>
            <p14:sldId id="2146846083"/>
            <p14:sldId id="2146846124"/>
            <p14:sldId id="2146846089"/>
            <p14:sldId id="2146845960"/>
            <p14:sldId id="2146845994"/>
            <p14:sldId id="21468461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D11"/>
    <a:srgbClr val="943267"/>
    <a:srgbClr val="27B0A5"/>
    <a:srgbClr val="F6C370"/>
    <a:srgbClr val="F4848C"/>
    <a:srgbClr val="492781"/>
    <a:srgbClr val="F2A1C5"/>
    <a:srgbClr val="2B154C"/>
    <a:srgbClr val="339EF1"/>
    <a:srgbClr val="20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E26EC-B6B9-4F05-9E1D-208AE73FC0F9}" v="51" dt="2024-10-02T11:31:46.941"/>
    <p1510:client id="{E7A8AA83-9C2C-4012-8735-D38932E94A8B}" v="142" dt="2024-10-03T10:16:46.5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05" autoAdjust="0"/>
  </p:normalViewPr>
  <p:slideViewPr>
    <p:cSldViewPr snapToGrid="0">
      <p:cViewPr varScale="1">
        <p:scale>
          <a:sx n="102" d="100"/>
          <a:sy n="102" d="100"/>
        </p:scale>
        <p:origin x="918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21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61" Type="http://schemas.microsoft.com/office/2018/10/relationships/authors" Target="author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35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58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02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967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29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52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80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76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067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3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068A-7DAE-450D-9197-2ECD3D962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95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37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82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129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422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0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06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74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869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39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57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3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03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84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923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754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36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D1A35-FE43-56FE-4E02-E9A37C24C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85642-F6E0-463E-A153-35F5C2F44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5B368-250E-C3E7-51B4-3982D5BBA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D497-C092-7352-8E7C-765206436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599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04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91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0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25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668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171E1-2697-B03F-E556-99128E0B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1F0B0-8FF2-E8D3-C59C-F277AE24B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CCF59-CE7E-FFD7-3863-8C15807AF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AC3D9-A152-DE46-E12D-E40FA4E67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7834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171E1-2697-B03F-E556-99128E0B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1F0B0-8FF2-E8D3-C59C-F277AE24B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1CCF59-CE7E-FFD7-3863-8C15807AF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AC3D9-A152-DE46-E12D-E40FA4E67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90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7C763-A1DF-252E-ED8B-7E56EA559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A69C6-57E7-7223-701C-B8779F324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2D204-2C04-8F7C-DE80-A2CF09543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E9AA-0910-1630-347F-C96F3B561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7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7C763-A1DF-252E-ED8B-7E56EA559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CA69C6-57E7-7223-701C-B8779F324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2D204-2C04-8F7C-DE80-A2CF09543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E9AA-0910-1630-347F-C96F3B561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47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1B44F-C295-488B-A777-ABDF4B8FF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65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5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6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736902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163509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90357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714432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569614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49577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68475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227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035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346695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6255719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126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7073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87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8561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336042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16709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9011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4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4631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424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9561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3763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088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14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96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889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8225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4253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4273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8529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94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6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5770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7629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440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42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28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96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8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300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220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0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0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0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369858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814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9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0658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96659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52343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82676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8179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916512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450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05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393516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3071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00177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48318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82770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74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1226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6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14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687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5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48372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15349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14612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26879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196441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318510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4896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28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image" Target="../media/image29.svg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image" Target="../media/image28.png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image" Target="../media/image27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image" Target="../media/image28.png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image" Target="../media/image27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  <p:sldLayoutId id="2147483745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42" r:id="rId7"/>
    <p:sldLayoutId id="214748374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8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5" r:id="rId18"/>
    <p:sldLayoutId id="214748376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8" r:id="rId20"/>
    <p:sldLayoutId id="2147483789" r:id="rId21"/>
    <p:sldLayoutId id="2147483790" r:id="rId22"/>
    <p:sldLayoutId id="2147483791" r:id="rId23"/>
    <p:sldLayoutId id="214748379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3.wdp"/><Relationship Id="rId7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90.png"/><Relationship Id="rId5" Type="http://schemas.openxmlformats.org/officeDocument/2006/relationships/image" Target="../media/image82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microsoft.com/office/2007/relationships/hdphoto" Target="../media/hdphoto3.wdp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7.png"/><Relationship Id="rId7" Type="http://schemas.openxmlformats.org/officeDocument/2006/relationships/image" Target="../media/image68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11" Type="http://schemas.openxmlformats.org/officeDocument/2006/relationships/image" Target="../media/image108.png"/><Relationship Id="rId5" Type="http://schemas.openxmlformats.org/officeDocument/2006/relationships/image" Target="../media/image101.png"/><Relationship Id="rId10" Type="http://schemas.openxmlformats.org/officeDocument/2006/relationships/image" Target="../media/image85.png"/><Relationship Id="rId4" Type="http://schemas.microsoft.com/office/2007/relationships/hdphoto" Target="../media/hdphoto3.wdp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7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1.png"/><Relationship Id="rId5" Type="http://schemas.openxmlformats.org/officeDocument/2006/relationships/image" Target="../media/image101.png"/><Relationship Id="rId10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10.png"/><Relationship Id="rId7" Type="http://schemas.openxmlformats.org/officeDocument/2006/relationships/image" Target="../media/image68.png"/><Relationship Id="rId12" Type="http://schemas.microsoft.com/office/2007/relationships/hdphoto" Target="../media/hdphoto5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2.png"/><Relationship Id="rId11" Type="http://schemas.openxmlformats.org/officeDocument/2006/relationships/image" Target="../media/image112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77.png"/><Relationship Id="rId9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12.png"/><Relationship Id="rId3" Type="http://schemas.openxmlformats.org/officeDocument/2006/relationships/image" Target="../media/image77.png"/><Relationship Id="rId7" Type="http://schemas.openxmlformats.org/officeDocument/2006/relationships/image" Target="../media/image67.png"/><Relationship Id="rId12" Type="http://schemas.microsoft.com/office/2007/relationships/hdphoto" Target="../media/hdphoto4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8.png"/><Relationship Id="rId11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102.png"/><Relationship Id="rId1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4.xml"/><Relationship Id="rId5" Type="http://schemas.microsoft.com/office/2007/relationships/hdphoto" Target="../media/hdphoto3.wdp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"/>
    </mc:Choice>
    <mc:Fallback xmlns="">
      <p:transition spd="slow" advTm="34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rgbClr val="943267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Query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212648" cy="609044"/>
          </a:xfrm>
          <a:prstGeom prst="roundRect">
            <a:avLst/>
          </a:prstGeom>
          <a:solidFill>
            <a:schemeClr val="bg1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212648" cy="609044"/>
          </a:xfrm>
          <a:prstGeom prst="roundRect">
            <a:avLst/>
          </a:prstGeom>
          <a:solidFill>
            <a:schemeClr val="bg1"/>
          </a:solidFill>
          <a:ln>
            <a:solidFill>
              <a:srgbClr val="10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(SaaS)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75076B-D9BF-86C3-760E-41DD2CFB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 for Business Central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DDD05E-3FD9-4002-E8B9-E8E97688868A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2395468" y="5210238"/>
            <a:ext cx="4869840" cy="3191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1F50DF4-9E5D-7BE7-6039-9755DC6DDD16}"/>
              </a:ext>
            </a:extLst>
          </p:cNvPr>
          <p:cNvSpPr/>
          <p:nvPr/>
        </p:nvSpPr>
        <p:spPr>
          <a:xfrm>
            <a:off x="4076871" y="4652228"/>
            <a:ext cx="1507034" cy="1113547"/>
          </a:xfrm>
          <a:prstGeom prst="rect">
            <a:avLst/>
          </a:prstGeom>
          <a:solidFill>
            <a:srgbClr val="27B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Microsoft</a:t>
            </a:r>
            <a:br>
              <a:rPr lang="en-US" sz="2000" dirty="0"/>
            </a:br>
            <a:r>
              <a:rPr lang="en-US" sz="2000" dirty="0"/>
              <a:t>Power BI</a:t>
            </a:r>
            <a:br>
              <a:rPr lang="en-US" sz="2000" dirty="0"/>
            </a:br>
            <a:r>
              <a:rPr lang="en-US" sz="2000" dirty="0"/>
              <a:t>Connector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BC2EA9-F667-7051-F67A-0BF25A4959D4}"/>
              </a:ext>
            </a:extLst>
          </p:cNvPr>
          <p:cNvSpPr/>
          <p:nvPr/>
        </p:nvSpPr>
        <p:spPr>
          <a:xfrm>
            <a:off x="2153365" y="4612307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2B451-6213-5F87-E487-495B2ADF39BC}"/>
              </a:ext>
            </a:extLst>
          </p:cNvPr>
          <p:cNvSpPr/>
          <p:nvPr/>
        </p:nvSpPr>
        <p:spPr>
          <a:xfrm>
            <a:off x="2153365" y="5019099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API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9AC4CE-8BD2-20AC-33F7-E6C7D8240FD6}"/>
              </a:ext>
            </a:extLst>
          </p:cNvPr>
          <p:cNvSpPr/>
          <p:nvPr/>
        </p:nvSpPr>
        <p:spPr>
          <a:xfrm>
            <a:off x="2147912" y="5422674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API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4F922-16CC-0B33-0CA7-8DE557D84ECD}"/>
              </a:ext>
            </a:extLst>
          </p:cNvPr>
          <p:cNvSpPr/>
          <p:nvPr/>
        </p:nvSpPr>
        <p:spPr>
          <a:xfrm>
            <a:off x="2147912" y="5842680"/>
            <a:ext cx="557725" cy="37939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API</a:t>
            </a:r>
          </a:p>
        </p:txBody>
      </p:sp>
    </p:spTree>
    <p:extLst>
      <p:ext uri="{BB962C8B-B14F-4D97-AF65-F5344CB8AC3E}">
        <p14:creationId xmlns:p14="http://schemas.microsoft.com/office/powerpoint/2010/main" val="904385329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8C8D27-0C3A-89CC-1ED7-295499905DC7}"/>
              </a:ext>
            </a:extLst>
          </p:cNvPr>
          <p:cNvSpPr/>
          <p:nvPr/>
        </p:nvSpPr>
        <p:spPr>
          <a:xfrm>
            <a:off x="7576042" y="5441626"/>
            <a:ext cx="1075386" cy="961911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Query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logic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rgbClr val="108890"/>
            </a:solidFill>
          </a:ln>
          <a:effectLst>
            <a:glow rad="101600">
              <a:srgbClr val="10889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(on-prem)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83E51-1967-8EAE-1CEB-01BF1F990B0A}"/>
              </a:ext>
            </a:extLst>
          </p:cNvPr>
          <p:cNvGrpSpPr/>
          <p:nvPr/>
        </p:nvGrpSpPr>
        <p:grpSpPr>
          <a:xfrm>
            <a:off x="1800814" y="4785383"/>
            <a:ext cx="2638310" cy="1790740"/>
            <a:chOff x="1800814" y="4785383"/>
            <a:chExt cx="2638310" cy="1790740"/>
          </a:xfrm>
          <a:effectLst/>
        </p:grpSpPr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BC8EE411-126F-D26A-0558-5E591F2B0E43}"/>
                </a:ext>
              </a:extLst>
            </p:cNvPr>
            <p:cNvCxnSpPr>
              <a:cxnSpLocks/>
              <a:stCxn id="1028" idx="3"/>
              <a:endCxn id="30" idx="1"/>
            </p:cNvCxnSpPr>
            <p:nvPr/>
          </p:nvCxnSpPr>
          <p:spPr>
            <a:xfrm>
              <a:off x="2182804" y="5207046"/>
              <a:ext cx="2253903" cy="451820"/>
            </a:xfrm>
            <a:prstGeom prst="straightConnector1">
              <a:avLst/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7A98DD-8851-7870-A0E5-6FAEC652342B}"/>
                </a:ext>
              </a:extLst>
            </p:cNvPr>
            <p:cNvCxnSpPr>
              <a:cxnSpLocks/>
              <a:stCxn id="1058" idx="3"/>
              <a:endCxn id="28" idx="1"/>
            </p:cNvCxnSpPr>
            <p:nvPr/>
          </p:nvCxnSpPr>
          <p:spPr>
            <a:xfrm>
              <a:off x="2182804" y="5861704"/>
              <a:ext cx="2256320" cy="281772"/>
            </a:xfrm>
            <a:prstGeom prst="straightConnector1">
              <a:avLst/>
            </a:prstGeom>
            <a:ln w="28575">
              <a:solidFill>
                <a:srgbClr val="FFAE00"/>
              </a:solidFill>
              <a:tailEnd type="triangle" w="lg" len="lg"/>
            </a:ln>
            <a:effectLst>
              <a:glow rad="228600">
                <a:schemeClr val="accent2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6E2E0D-EACB-EDBB-0CEB-2DE9C111EF83}"/>
                </a:ext>
              </a:extLst>
            </p:cNvPr>
            <p:cNvGrpSpPr/>
            <p:nvPr/>
          </p:nvGrpSpPr>
          <p:grpSpPr>
            <a:xfrm>
              <a:off x="1800814" y="4785383"/>
              <a:ext cx="2519917" cy="1790740"/>
              <a:chOff x="1479738" y="10279102"/>
              <a:chExt cx="2519917" cy="17907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893ED-9517-4ECE-2A81-2B7D3989F17D}"/>
                  </a:ext>
                </a:extLst>
              </p:cNvPr>
              <p:cNvSpPr txBox="1"/>
              <p:nvPr/>
            </p:nvSpPr>
            <p:spPr>
              <a:xfrm>
                <a:off x="1566218" y="10279102"/>
                <a:ext cx="2376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Azure Data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Factory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2F9A41-21BD-B592-C0E4-C2523B6E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2496" y="11254929"/>
                <a:ext cx="414402" cy="41650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784987-042E-FE90-5B8D-15E73F4C60C2}"/>
                  </a:ext>
                </a:extLst>
              </p:cNvPr>
              <p:cNvSpPr txBox="1"/>
              <p:nvPr/>
            </p:nvSpPr>
            <p:spPr>
              <a:xfrm>
                <a:off x="1479738" y="11669732"/>
                <a:ext cx="25199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Data Director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Webservices</a:t>
                </a:r>
              </a:p>
            </p:txBody>
          </p:sp>
          <p:pic>
            <p:nvPicPr>
              <p:cNvPr id="10" name="Picture 8" descr="Azure Data Factory | element61">
                <a:extLst>
                  <a:ext uri="{FF2B5EF4-FFF2-40B4-BE49-F238E27FC236}">
                    <a16:creationId xmlns:a16="http://schemas.microsoft.com/office/drawing/2014/main" id="{F1808922-043C-E19D-9067-10C7208F0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639" y="10677509"/>
                <a:ext cx="762114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Tables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(SaaS)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EC399EF2-7B4E-874A-2459-0AD247743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/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537C6862-7477-EEC9-0884-5F4675CB9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/>
        </p:spPr>
      </p:pic>
      <p:pic>
        <p:nvPicPr>
          <p:cNvPr id="20" name="Picture 1032">
            <a:extLst>
              <a:ext uri="{FF2B5EF4-FFF2-40B4-BE49-F238E27FC236}">
                <a16:creationId xmlns:a16="http://schemas.microsoft.com/office/drawing/2014/main" id="{24D424D1-E7EC-BE78-2169-78B8C1F8B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/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5627C168-A1D1-C318-23F1-53E0542B3F1F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A348F2-C607-AB5D-3C21-683F66907B30}"/>
              </a:ext>
            </a:extLst>
          </p:cNvPr>
          <p:cNvGrpSpPr/>
          <p:nvPr/>
        </p:nvGrpSpPr>
        <p:grpSpPr>
          <a:xfrm>
            <a:off x="3768634" y="1437125"/>
            <a:ext cx="2717075" cy="5169794"/>
            <a:chOff x="3768634" y="1437125"/>
            <a:chExt cx="2717075" cy="5169794"/>
          </a:xfrm>
        </p:grpSpPr>
        <p:pic>
          <p:nvPicPr>
            <p:cNvPr id="3" name="Picture 18" descr="Creating SQL database `on the fly` | Business Intelligence, Data Analytics,  Infographics, and Life">
              <a:extLst>
                <a:ext uri="{FF2B5EF4-FFF2-40B4-BE49-F238E27FC236}">
                  <a16:creationId xmlns:a16="http://schemas.microsoft.com/office/drawing/2014/main" id="{D42E9A5B-CB26-AE88-1F24-1294008DA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239" y="1437125"/>
              <a:ext cx="1802212" cy="180221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9F817B2-652E-F0AA-B2DD-081A1E2E0463}"/>
                </a:ext>
              </a:extLst>
            </p:cNvPr>
            <p:cNvGrpSpPr/>
            <p:nvPr/>
          </p:nvGrpSpPr>
          <p:grpSpPr>
            <a:xfrm>
              <a:off x="3768634" y="2958076"/>
              <a:ext cx="2717075" cy="3648843"/>
              <a:chOff x="3768634" y="2958076"/>
              <a:chExt cx="2717075" cy="364884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D024881-8B72-AA05-E874-7D0B1D22A5EF}"/>
                  </a:ext>
                </a:extLst>
              </p:cNvPr>
              <p:cNvGrpSpPr/>
              <p:nvPr/>
            </p:nvGrpSpPr>
            <p:grpSpPr>
              <a:xfrm>
                <a:off x="4435949" y="4861137"/>
                <a:ext cx="1227879" cy="1512230"/>
                <a:chOff x="4435949" y="4861137"/>
                <a:chExt cx="1227879" cy="1512230"/>
              </a:xfrm>
            </p:grpSpPr>
            <p:sp>
              <p:nvSpPr>
                <p:cNvPr id="1026" name="Rectangle: Rounded Corners 1025">
                  <a:extLst>
                    <a:ext uri="{FF2B5EF4-FFF2-40B4-BE49-F238E27FC236}">
                      <a16:creationId xmlns:a16="http://schemas.microsoft.com/office/drawing/2014/main" id="{4E0C9392-8E56-80AC-598B-2E5C1F67E932}"/>
                    </a:ext>
                  </a:extLst>
                </p:cNvPr>
                <p:cNvSpPr/>
                <p:nvPr/>
              </p:nvSpPr>
              <p:spPr>
                <a:xfrm>
                  <a:off x="4435951" y="5913584"/>
                  <a:ext cx="1227119" cy="459783"/>
                </a:xfrm>
                <a:prstGeom prst="roundRect">
                  <a:avLst/>
                </a:prstGeom>
                <a:noFill/>
                <a:ln>
                  <a:solidFill>
                    <a:srgbClr val="10889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Prestaging</a:t>
                  </a:r>
                </a:p>
              </p:txBody>
            </p:sp>
            <p:sp>
              <p:nvSpPr>
                <p:cNvPr id="1027" name="Rectangle: Rounded Corners 1026">
                  <a:extLst>
                    <a:ext uri="{FF2B5EF4-FFF2-40B4-BE49-F238E27FC236}">
                      <a16:creationId xmlns:a16="http://schemas.microsoft.com/office/drawing/2014/main" id="{6AF3561D-94B0-DC6A-F3A5-CFA3F1F542AE}"/>
                    </a:ext>
                  </a:extLst>
                </p:cNvPr>
                <p:cNvSpPr/>
                <p:nvPr/>
              </p:nvSpPr>
              <p:spPr>
                <a:xfrm>
                  <a:off x="4436709" y="5428974"/>
                  <a:ext cx="1227119" cy="459783"/>
                </a:xfrm>
                <a:prstGeom prst="roundRect">
                  <a:avLst/>
                </a:prstGeom>
                <a:noFill/>
                <a:ln>
                  <a:solidFill>
                    <a:srgbClr val="10889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Staging</a:t>
                  </a:r>
                </a:p>
              </p:txBody>
            </p:sp>
            <p:sp>
              <p:nvSpPr>
                <p:cNvPr id="1029" name="Rectangle: Rounded Corners 1028">
                  <a:extLst>
                    <a:ext uri="{FF2B5EF4-FFF2-40B4-BE49-F238E27FC236}">
                      <a16:creationId xmlns:a16="http://schemas.microsoft.com/office/drawing/2014/main" id="{EC8B768B-AA79-14E3-B069-54200295929B}"/>
                    </a:ext>
                  </a:extLst>
                </p:cNvPr>
                <p:cNvSpPr/>
                <p:nvPr/>
              </p:nvSpPr>
              <p:spPr>
                <a:xfrm>
                  <a:off x="4435949" y="4861137"/>
                  <a:ext cx="1227119" cy="542361"/>
                </a:xfrm>
                <a:prstGeom prst="roundRect">
                  <a:avLst/>
                </a:prstGeom>
                <a:noFill/>
                <a:ln>
                  <a:solidFill>
                    <a:srgbClr val="10889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Data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3133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warehouse</a:t>
                  </a:r>
                </a:p>
              </p:txBody>
            </p:sp>
          </p:grpSp>
          <p:sp>
            <p:nvSpPr>
              <p:cNvPr id="1032" name="Content Placeholder 10">
                <a:extLst>
                  <a:ext uri="{FF2B5EF4-FFF2-40B4-BE49-F238E27FC236}">
                    <a16:creationId xmlns:a16="http://schemas.microsoft.com/office/drawing/2014/main" id="{DF9D2F09-E089-D778-8F16-BA25895A82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68634" y="2958076"/>
                <a:ext cx="2717075" cy="686640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A5A5A5">
                    <a:satMod val="175000"/>
                    <a:alpha val="40000"/>
                  </a:srgbClr>
                </a:glo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lIns="144000"/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Azure SQL Server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133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Datawarehouse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B966B5B-339A-5513-20D9-A52756929987}"/>
                  </a:ext>
                </a:extLst>
              </p:cNvPr>
              <p:cNvGrpSpPr/>
              <p:nvPr/>
            </p:nvGrpSpPr>
            <p:grpSpPr>
              <a:xfrm>
                <a:off x="4173182" y="3807174"/>
                <a:ext cx="1700143" cy="2799745"/>
                <a:chOff x="4173182" y="3807174"/>
                <a:chExt cx="1700143" cy="2799745"/>
              </a:xfrm>
            </p:grpSpPr>
            <p:sp>
              <p:nvSpPr>
                <p:cNvPr id="27" name="Flowchart: Magnetic Disk 26">
                  <a:extLst>
                    <a:ext uri="{FF2B5EF4-FFF2-40B4-BE49-F238E27FC236}">
                      <a16:creationId xmlns:a16="http://schemas.microsoft.com/office/drawing/2014/main" id="{CA80D22F-B5C5-74C6-80F0-3E2E9A6D6B8A}"/>
                    </a:ext>
                  </a:extLst>
                </p:cNvPr>
                <p:cNvSpPr/>
                <p:nvPr/>
              </p:nvSpPr>
              <p:spPr>
                <a:xfrm>
                  <a:off x="4173182" y="3807174"/>
                  <a:ext cx="1700143" cy="2799745"/>
                </a:xfrm>
                <a:prstGeom prst="flowChartMagneticDisk">
                  <a:avLst/>
                </a:prstGeom>
                <a:noFill/>
                <a:ln>
                  <a:solidFill>
                    <a:srgbClr val="108890"/>
                  </a:solidFill>
                </a:ln>
                <a:effectLst>
                  <a:glow rad="101600">
                    <a:srgbClr val="108890">
                      <a:alpha val="40000"/>
                    </a:srgbClr>
                  </a:glo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 prst="relaxedInset"/>
                </a:sp3d>
              </p:spPr>
              <p:txBody>
                <a:bodyPr lIns="14400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30" name="Group 1029">
                  <a:extLst>
                    <a:ext uri="{FF2B5EF4-FFF2-40B4-BE49-F238E27FC236}">
                      <a16:creationId xmlns:a16="http://schemas.microsoft.com/office/drawing/2014/main" id="{EC637377-9691-E204-7E5B-9FF9D508D838}"/>
                    </a:ext>
                  </a:extLst>
                </p:cNvPr>
                <p:cNvGrpSpPr/>
                <p:nvPr/>
              </p:nvGrpSpPr>
              <p:grpSpPr>
                <a:xfrm>
                  <a:off x="4435948" y="4861137"/>
                  <a:ext cx="1230295" cy="1512230"/>
                  <a:chOff x="4435950" y="4861137"/>
                  <a:chExt cx="1230295" cy="1512230"/>
                </a:xfrm>
                <a:solidFill>
                  <a:srgbClr val="108890"/>
                </a:solidFill>
                <a:effectLst/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5645D6B1-6604-64C7-1572-337FF38EE565}"/>
                      </a:ext>
                    </a:extLst>
                  </p:cNvPr>
                  <p:cNvSpPr/>
                  <p:nvPr/>
                </p:nvSpPr>
                <p:spPr>
                  <a:xfrm>
                    <a:off x="4439126" y="5913584"/>
                    <a:ext cx="1227119" cy="459783"/>
                  </a:xfrm>
                  <a:prstGeom prst="roundRect">
                    <a:avLst/>
                  </a:prstGeom>
                  <a:grpFill/>
                  <a:ln>
                    <a:solidFill>
                      <a:srgbClr val="108890"/>
                    </a:solidFill>
                  </a:ln>
                  <a:effectLst>
                    <a:glow rad="228600">
                      <a:schemeClr val="accent1">
                        <a:lumMod val="20000"/>
                        <a:lumOff val="80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Prestaging</a:t>
                    </a:r>
                  </a:p>
                </p:txBody>
              </p:sp>
              <p:sp>
                <p:nvSpPr>
                  <p:cNvPr id="30" name="Rectangle: Rounded Corners 29">
                    <a:extLst>
                      <a:ext uri="{FF2B5EF4-FFF2-40B4-BE49-F238E27FC236}">
                        <a16:creationId xmlns:a16="http://schemas.microsoft.com/office/drawing/2014/main" id="{4BA15909-E4AF-02E5-4904-8D3B4598C2EC}"/>
                      </a:ext>
                    </a:extLst>
                  </p:cNvPr>
                  <p:cNvSpPr/>
                  <p:nvPr/>
                </p:nvSpPr>
                <p:spPr>
                  <a:xfrm>
                    <a:off x="4436709" y="5428974"/>
                    <a:ext cx="1227119" cy="459783"/>
                  </a:xfrm>
                  <a:prstGeom prst="roundRect">
                    <a:avLst/>
                  </a:prstGeom>
                  <a:grpFill/>
                  <a:ln>
                    <a:solidFill>
                      <a:srgbClr val="108890"/>
                    </a:solidFill>
                  </a:ln>
                  <a:effectLst>
                    <a:glow rad="228600">
                      <a:schemeClr val="accent1">
                        <a:lumMod val="20000"/>
                        <a:lumOff val="80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Staging</a:t>
                    </a:r>
                  </a:p>
                </p:txBody>
              </p:sp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A30F6029-2E16-6152-783B-FCBEAD6E0CB3}"/>
                      </a:ext>
                    </a:extLst>
                  </p:cNvPr>
                  <p:cNvSpPr/>
                  <p:nvPr/>
                </p:nvSpPr>
                <p:spPr>
                  <a:xfrm>
                    <a:off x="4435950" y="4861137"/>
                    <a:ext cx="1227119" cy="542361"/>
                  </a:xfrm>
                  <a:prstGeom prst="roundRect">
                    <a:avLst/>
                  </a:prstGeom>
                  <a:grpFill/>
                  <a:ln>
                    <a:solidFill>
                      <a:srgbClr val="108890"/>
                    </a:solidFill>
                  </a:ln>
                  <a:effectLst>
                    <a:glow rad="228600">
                      <a:schemeClr val="accent1">
                        <a:lumMod val="20000"/>
                        <a:lumOff val="80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Data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rPr>
                      <a:t>warehouse</a:t>
                    </a:r>
                  </a:p>
                </p:txBody>
              </p:sp>
            </p:grp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423447-B024-B48D-F668-D1A28CB48C53}"/>
              </a:ext>
            </a:extLst>
          </p:cNvPr>
          <p:cNvGrpSpPr/>
          <p:nvPr/>
        </p:nvGrpSpPr>
        <p:grpSpPr>
          <a:xfrm>
            <a:off x="5069134" y="5132318"/>
            <a:ext cx="2519917" cy="1487213"/>
            <a:chOff x="5069134" y="5132318"/>
            <a:chExt cx="2519917" cy="1487213"/>
          </a:xfrm>
        </p:grpSpPr>
        <p:cxnSp>
          <p:nvCxnSpPr>
            <p:cNvPr id="1036" name="Connector: Curved 1035">
              <a:extLst>
                <a:ext uri="{FF2B5EF4-FFF2-40B4-BE49-F238E27FC236}">
                  <a16:creationId xmlns:a16="http://schemas.microsoft.com/office/drawing/2014/main" id="{6A05FEEB-CA91-EAE8-AB2B-7761DEB4D0CB}"/>
                </a:ext>
              </a:extLst>
            </p:cNvPr>
            <p:cNvCxnSpPr>
              <a:cxnSpLocks/>
              <a:stCxn id="28" idx="3"/>
              <a:endCxn id="30" idx="3"/>
            </p:cNvCxnSpPr>
            <p:nvPr/>
          </p:nvCxnSpPr>
          <p:spPr>
            <a:xfrm flipH="1" flipV="1">
              <a:off x="5663826" y="5658866"/>
              <a:ext cx="2417" cy="484610"/>
            </a:xfrm>
            <a:prstGeom prst="curvedConnector3">
              <a:avLst>
                <a:gd name="adj1" fmla="val -9458006"/>
              </a:avLst>
            </a:prstGeom>
            <a:ln w="28575">
              <a:solidFill>
                <a:srgbClr val="108890"/>
              </a:solidFill>
              <a:tailEnd type="non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onnector: Curved 1038">
              <a:extLst>
                <a:ext uri="{FF2B5EF4-FFF2-40B4-BE49-F238E27FC236}">
                  <a16:creationId xmlns:a16="http://schemas.microsoft.com/office/drawing/2014/main" id="{D95AEB4F-80A2-4E93-9569-F8828A901CF9}"/>
                </a:ext>
              </a:extLst>
            </p:cNvPr>
            <p:cNvCxnSpPr>
              <a:cxnSpLocks/>
              <a:stCxn id="30" idx="3"/>
              <a:endCxn id="31" idx="3"/>
            </p:cNvCxnSpPr>
            <p:nvPr/>
          </p:nvCxnSpPr>
          <p:spPr>
            <a:xfrm flipH="1" flipV="1">
              <a:off x="5663067" y="5132318"/>
              <a:ext cx="759" cy="526548"/>
            </a:xfrm>
            <a:prstGeom prst="curvedConnector3">
              <a:avLst>
                <a:gd name="adj1" fmla="val -30118577"/>
              </a:avLst>
            </a:prstGeom>
            <a:ln w="28575">
              <a:solidFill>
                <a:srgbClr val="108890"/>
              </a:solidFill>
              <a:tailEnd type="triangle" w="lg" len="lg"/>
            </a:ln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907AA101-CAD4-885F-B27A-75DB16764C45}"/>
                </a:ext>
              </a:extLst>
            </p:cNvPr>
            <p:cNvSpPr txBox="1"/>
            <p:nvPr/>
          </p:nvSpPr>
          <p:spPr>
            <a:xfrm>
              <a:off x="5069134" y="621942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Azure Data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323133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Factory</a:t>
              </a:r>
            </a:p>
          </p:txBody>
        </p:sp>
        <p:pic>
          <p:nvPicPr>
            <p:cNvPr id="1049" name="Picture 8" descr="Azure Data Factory | element61">
              <a:extLst>
                <a:ext uri="{FF2B5EF4-FFF2-40B4-BE49-F238E27FC236}">
                  <a16:creationId xmlns:a16="http://schemas.microsoft.com/office/drawing/2014/main" id="{2A609D3A-6943-8849-D749-4C8E4747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001" y="5861704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069" y="4990443"/>
            <a:ext cx="1915783" cy="187585"/>
          </a:xfrm>
          <a:prstGeom prst="straightConnector1">
            <a:avLst/>
          </a:prstGeom>
          <a:ln w="28575">
            <a:solidFill>
              <a:srgbClr val="10889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4FF29C-9B65-AE97-3F6E-5A1B42F7B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329684" y="3818663"/>
            <a:ext cx="1519102" cy="854736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A3DCB-52A7-2588-96DF-4E54ACBDB4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329677" y="4765884"/>
            <a:ext cx="1519105" cy="854737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896CD0-BCBD-2F60-6A00-7538A8FF10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8238" y="5721385"/>
            <a:ext cx="1520544" cy="854738"/>
          </a:xfrm>
          <a:prstGeom prst="rect">
            <a:avLst/>
          </a:prstGeom>
          <a:ln>
            <a:solidFill>
              <a:srgbClr val="943267"/>
            </a:solidFill>
          </a:ln>
          <a:effectLst>
            <a:outerShdw blurRad="127000" dist="63500" dir="5400000" algn="tl" rotWithShape="0">
              <a:srgbClr val="000000">
                <a:alpha val="1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8BC9B4-2CF3-FF08-E0F0-88552DD4E464}"/>
              </a:ext>
            </a:extLst>
          </p:cNvPr>
          <p:cNvSpPr txBox="1"/>
          <p:nvPr/>
        </p:nvSpPr>
        <p:spPr>
          <a:xfrm rot="418787">
            <a:off x="9761675" y="2268342"/>
            <a:ext cx="155523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150+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A7F23513-A128-52CF-2D55-46102346AAAC}"/>
              </a:ext>
            </a:extLst>
          </p:cNvPr>
          <p:cNvSpPr txBox="1">
            <a:spLocks/>
          </p:cNvSpPr>
          <p:nvPr/>
        </p:nvSpPr>
        <p:spPr>
          <a:xfrm>
            <a:off x="9235027" y="2958079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Report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templates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BB4E3A5A-315C-B7ED-BCA2-14F4EA9D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</a:t>
            </a:r>
          </a:p>
        </p:txBody>
      </p:sp>
    </p:spTree>
    <p:extLst>
      <p:ext uri="{BB962C8B-B14F-4D97-AF65-F5344CB8AC3E}">
        <p14:creationId xmlns:p14="http://schemas.microsoft.com/office/powerpoint/2010/main" val="265887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0B45FB14-B5CD-AFB1-65B0-2BA0E659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23" y="2586619"/>
            <a:ext cx="719726" cy="7197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AC49E-9807-520B-2B89-F2478928E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Analytics - Data </a:t>
            </a:r>
            <a:r>
              <a:rPr lang="en-US" sz="2000">
                <a:latin typeface="Segoe UI"/>
                <a:cs typeface="+mn-cs"/>
              </a:rPr>
              <a:t>Warehouse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Standard Microsoft technology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Azure SQL Server or SQL Server</a:t>
            </a: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</a:t>
            </a:r>
            <a:r>
              <a:rPr lang="en-US" sz="1600">
                <a:latin typeface="Segoe UI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 (ETL processes and pipelines)</a:t>
            </a:r>
            <a:endParaRPr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>
                <a:latin typeface="Segoe UI"/>
                <a:cs typeface="Segoe UI"/>
              </a:rPr>
              <a:t>Easy to extend (new fields, tables, and other data sources)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</a:t>
            </a:r>
            <a:r>
              <a:rPr lang="en-US" sz="2000">
                <a:solidFill>
                  <a:srgbClr val="943267"/>
                </a:solidFill>
                <a:latin typeface="Segoe UI"/>
                <a:cs typeface="+mn-cs"/>
              </a:rPr>
              <a:t>…</a:t>
            </a:r>
            <a:endParaRPr lang="en-US">
              <a:cs typeface="Segoe UI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>
                <a:latin typeface="Segoe UI"/>
                <a:cs typeface="Segoe UI"/>
              </a:rPr>
              <a:t>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rovides ready-to-use data model, pipelines and logic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</a:t>
            </a:r>
            <a:r>
              <a:rPr lang="en-US" sz="2000">
                <a:solidFill>
                  <a:srgbClr val="943267"/>
                </a:solidFill>
                <a:latin typeface="Segoe UI"/>
                <a:cs typeface="Segoe UI"/>
              </a:rPr>
              <a:t>u…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Setup SQL Server (Azure /on-prem)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latin typeface="Segoe UI"/>
                <a:cs typeface="Segoe UI"/>
              </a:rPr>
              <a:t>Download and setup the deployment package from LS Retail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latin typeface="Segoe UI"/>
                <a:cs typeface="Segoe UI"/>
              </a:rPr>
              <a:t>Connect to BC, load data </a:t>
            </a:r>
            <a:r>
              <a:rPr lang="en-US" sz="1800">
                <a:latin typeface="Segoe UI"/>
                <a:cs typeface="Segoe UI"/>
                <a:sym typeface="Wingdings" panose="05000000000000000000" pitchFamily="2" charset="2"/>
              </a:rPr>
              <a:t> GO!</a:t>
            </a:r>
            <a:endParaRPr lang="en-US" sz="1800">
              <a:latin typeface="Segoe UI"/>
              <a:cs typeface="Segoe UI"/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br>
              <a:rPr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cs typeface="+mn-cs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A101D-A842-F8DE-785B-15855742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</a:t>
            </a:r>
            <a:br>
              <a:rPr lang="en-US"/>
            </a:br>
            <a:br>
              <a:rPr lang="en-US"/>
            </a:br>
            <a:endParaRPr lang="en-IS"/>
          </a:p>
        </p:txBody>
      </p:sp>
      <p:pic>
        <p:nvPicPr>
          <p:cNvPr id="4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F20A1933-0095-89ED-B735-F4A2ECDC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322" y="2569492"/>
            <a:ext cx="1548327" cy="15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1573569E-1242-9FBC-63C6-E235022C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63" y="4764176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E295D-2B78-E96D-CD74-F5E4F0EB1D38}"/>
              </a:ext>
            </a:extLst>
          </p:cNvPr>
          <p:cNvSpPr txBox="1"/>
          <p:nvPr/>
        </p:nvSpPr>
        <p:spPr>
          <a:xfrm>
            <a:off x="8687528" y="5732067"/>
            <a:ext cx="2519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(LS Central)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17B2A-CA14-DE40-C356-B73A1ECD9983}"/>
              </a:ext>
            </a:extLst>
          </p:cNvPr>
          <p:cNvSpPr txBox="1"/>
          <p:nvPr/>
        </p:nvSpPr>
        <p:spPr>
          <a:xfrm>
            <a:off x="8575581" y="2002082"/>
            <a:ext cx="3109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– Data WH</a:t>
            </a:r>
          </a:p>
        </p:txBody>
      </p:sp>
      <p:sp>
        <p:nvSpPr>
          <p:cNvPr id="8" name="Arrow: Down 20">
            <a:extLst>
              <a:ext uri="{FF2B5EF4-FFF2-40B4-BE49-F238E27FC236}">
                <a16:creationId xmlns:a16="http://schemas.microsoft.com/office/drawing/2014/main" id="{94553E56-7522-13BC-0A2C-BC5DCF1C8207}"/>
              </a:ext>
            </a:extLst>
          </p:cNvPr>
          <p:cNvSpPr/>
          <p:nvPr/>
        </p:nvSpPr>
        <p:spPr>
          <a:xfrm rot="10800000">
            <a:off x="9809568" y="3841796"/>
            <a:ext cx="320886" cy="741785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EEADA30C-5AA0-8B71-369F-0E4F2DFD4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9268160" y="1347322"/>
            <a:ext cx="536231" cy="530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crosoft Excel Training bei ETC">
            <a:extLst>
              <a:ext uri="{FF2B5EF4-FFF2-40B4-BE49-F238E27FC236}">
                <a16:creationId xmlns:a16="http://schemas.microsoft.com/office/drawing/2014/main" id="{BC3413B5-C30A-C6BD-5E65-7422C313B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24" y="1350513"/>
            <a:ext cx="544027" cy="5384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6EBEB8-B982-0ABF-0F13-97983AC2BB7A}"/>
              </a:ext>
            </a:extLst>
          </p:cNvPr>
          <p:cNvSpPr txBox="1"/>
          <p:nvPr/>
        </p:nvSpPr>
        <p:spPr>
          <a:xfrm>
            <a:off x="10339216" y="1425791"/>
            <a:ext cx="704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pic>
        <p:nvPicPr>
          <p:cNvPr id="12" name="Picture 2" descr="Azure Data Factory | element61">
            <a:extLst>
              <a:ext uri="{FF2B5EF4-FFF2-40B4-BE49-F238E27FC236}">
                <a16:creationId xmlns:a16="http://schemas.microsoft.com/office/drawing/2014/main" id="{88813A50-320C-E0FA-FE31-5E8E83C5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18" y="3214225"/>
            <a:ext cx="883625" cy="4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4212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7CE9791-F7A5-376F-BE19-81071E5A8D9E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715829" cy="50618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- Reports</a:t>
            </a:r>
          </a:p>
          <a:p>
            <a:pPr lvl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based Report and Dashboard templates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lvl="2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Built on data from Analytics Data </a:t>
            </a:r>
            <a:r>
              <a:rPr lang="en-US" sz="1600">
                <a:solidFill>
                  <a:srgbClr val="323133"/>
                </a:solidFill>
                <a:latin typeface="Segoe UI"/>
              </a:rPr>
              <a:t>Warehouse 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150+ report page templates</a:t>
            </a:r>
            <a:br>
              <a:rPr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to adapt, extend or build your own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Strong integration with MS Teams, Excel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,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Powerpoint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br>
              <a:rPr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</a:t>
            </a:r>
            <a:r>
              <a:rPr lang="en-US" sz="2000">
                <a:solidFill>
                  <a:srgbClr val="943267"/>
                </a:solidFill>
                <a:latin typeface="Segoe UI"/>
              </a:rPr>
              <a:t>…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Provides ready-to-use report templates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</a:rPr>
            </a:b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</a:t>
            </a:r>
            <a:r>
              <a:rPr lang="en-US" sz="2000">
                <a:solidFill>
                  <a:srgbClr val="943267"/>
                </a:solidFill>
                <a:latin typeface="Segoe UI"/>
              </a:rPr>
              <a:t>…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Subscribe 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to Power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BI (@ Microsoft)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Setup the report packages from the deployment package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Connect to DW, </a:t>
            </a:r>
            <a:r>
              <a:rPr lang="en-US" sz="1800">
                <a:solidFill>
                  <a:srgbClr val="323133"/>
                </a:solidFill>
                <a:latin typeface="Segoe UI"/>
              </a:rPr>
              <a:t>load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data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 GO!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26C283-7A18-59E9-6EB6-4A2EF847D5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0C1C37F8-2B13-2545-5B2F-2E1C71CF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570" y="950954"/>
            <a:ext cx="4291438" cy="281021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1CB3157-F142-9285-657E-33AA4BD0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229" y="3581400"/>
            <a:ext cx="2945077" cy="2054646"/>
          </a:xfrm>
          <a:prstGeom prst="rect">
            <a:avLst/>
          </a:prstGeom>
        </p:spPr>
      </p:pic>
      <p:pic>
        <p:nvPicPr>
          <p:cNvPr id="7" name="Picture 6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1CD205E-E6F2-93B0-C722-4612688C2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490" y="3845466"/>
            <a:ext cx="1276292" cy="20546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A677EA-915C-1FC5-1373-593FB4F2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</a:t>
            </a:r>
          </a:p>
        </p:txBody>
      </p:sp>
    </p:spTree>
    <p:extLst>
      <p:ext uri="{BB962C8B-B14F-4D97-AF65-F5344CB8AC3E}">
        <p14:creationId xmlns:p14="http://schemas.microsoft.com/office/powerpoint/2010/main" val="73682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81028" y="2016955"/>
            <a:ext cx="5699435" cy="3185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164107-3536-C719-4AAC-BBD0A527B7C3}"/>
              </a:ext>
            </a:extLst>
          </p:cNvPr>
          <p:cNvSpPr/>
          <p:nvPr/>
        </p:nvSpPr>
        <p:spPr>
          <a:xfrm rot="20068617">
            <a:off x="3789123" y="2967335"/>
            <a:ext cx="4613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Should be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32A1C-F2A8-BA85-8DF6-CF6F9CB3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50"/>
            <a:ext cx="12192000" cy="683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224B25-0C26-AAFC-B4D8-1B768E7D27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86950" y="5007720"/>
            <a:ext cx="3065687" cy="1556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5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F45A-A71C-80F9-BDF1-1127121E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E9E5A-4127-C428-8E6C-8FC5A65295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36835-E1DE-486E-BC00-D17B576A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81028" y="2016955"/>
            <a:ext cx="5699435" cy="31855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EF00A7-F3EC-735E-8AA9-575D0CEBE26C}"/>
              </a:ext>
            </a:extLst>
          </p:cNvPr>
          <p:cNvSpPr/>
          <p:nvPr/>
        </p:nvSpPr>
        <p:spPr>
          <a:xfrm rot="20068617">
            <a:off x="2757595" y="2551837"/>
            <a:ext cx="66768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Enhancements in sales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BA758-17B7-384B-61B9-6BF295233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" y="0"/>
            <a:ext cx="12184602" cy="68621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D6A52D-7D9A-5402-8779-6B9F1DD03D69}"/>
              </a:ext>
            </a:extLst>
          </p:cNvPr>
          <p:cNvSpPr/>
          <p:nvPr/>
        </p:nvSpPr>
        <p:spPr>
          <a:xfrm>
            <a:off x="113647" y="563192"/>
            <a:ext cx="2591772" cy="1662772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E4332-6DE7-6E83-1F93-F380AD5F1BD4}"/>
              </a:ext>
            </a:extLst>
          </p:cNvPr>
          <p:cNvSpPr/>
          <p:nvPr/>
        </p:nvSpPr>
        <p:spPr>
          <a:xfrm>
            <a:off x="2783960" y="563192"/>
            <a:ext cx="9239546" cy="2743425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FB404-A323-8898-D7B3-0E1110437AA3}"/>
              </a:ext>
            </a:extLst>
          </p:cNvPr>
          <p:cNvSpPr/>
          <p:nvPr/>
        </p:nvSpPr>
        <p:spPr>
          <a:xfrm>
            <a:off x="2783960" y="3381209"/>
            <a:ext cx="9239546" cy="3413712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00B75-28C0-F32B-C68F-65B610161279}"/>
              </a:ext>
            </a:extLst>
          </p:cNvPr>
          <p:cNvSpPr/>
          <p:nvPr/>
        </p:nvSpPr>
        <p:spPr>
          <a:xfrm>
            <a:off x="113647" y="2264165"/>
            <a:ext cx="2591772" cy="4530755"/>
          </a:xfrm>
          <a:prstGeom prst="rect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3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81028" y="2016955"/>
            <a:ext cx="5699435" cy="3185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164107-3536-C719-4AAC-BBD0A527B7C3}"/>
              </a:ext>
            </a:extLst>
          </p:cNvPr>
          <p:cNvSpPr/>
          <p:nvPr/>
        </p:nvSpPr>
        <p:spPr>
          <a:xfrm rot="20068617">
            <a:off x="3789123" y="2967335"/>
            <a:ext cx="4613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F05351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05351"/>
                  </a:fgClr>
                  <a:bgClr>
                    <a:srgbClr val="F05351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05351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Should be sales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32A1C-F2A8-BA85-8DF6-CF6F9CB3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50"/>
            <a:ext cx="12192000" cy="68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88E20-7B4C-EE2F-F52E-9BA6146E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39719" y="2017720"/>
            <a:ext cx="2479676" cy="479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90A95-748E-00AA-FA96-7FC8B3432C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719" y="5167312"/>
            <a:ext cx="2955652" cy="1114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C0AA13-F0F0-5A3C-75A2-ACF1BBDC25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086950" y="5007720"/>
            <a:ext cx="3065687" cy="1556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0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6565" y="3515988"/>
            <a:ext cx="5699435" cy="3185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597084-B199-B2F5-A78D-B0C2E2535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288" y="3523132"/>
            <a:ext cx="5699434" cy="31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Hospitality (!!! New !!!)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8FE23-F599-5256-E759-A51DA5CD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Segoe UI"/>
                <a:cs typeface="Segoe UI"/>
              </a:rPr>
              <a:t>Analytics for LS Central</a:t>
            </a:r>
          </a:p>
          <a:p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691D6-A124-5CEC-4E05-AA603A93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Create your epic BI journey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729C-9C46-EF19-1928-5219200D5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2462" y="5786105"/>
            <a:ext cx="5140411" cy="469814"/>
          </a:xfrm>
        </p:spPr>
        <p:txBody>
          <a:bodyPr/>
          <a:lstStyle/>
          <a:p>
            <a:r>
              <a:rPr lang="en-US" dirty="0"/>
              <a:t>Martin Kleindl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05EA5-13FA-28A3-CBDE-5E2ACD3A7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0401" y="6201629"/>
            <a:ext cx="6082472" cy="469814"/>
          </a:xfrm>
        </p:spPr>
        <p:txBody>
          <a:bodyPr/>
          <a:lstStyle/>
          <a:p>
            <a:r>
              <a:rPr lang="en-US" dirty="0"/>
              <a:t>Director of Customer Experience, </a:t>
            </a:r>
            <a:br>
              <a:rPr lang="en-US" dirty="0"/>
            </a:br>
            <a:r>
              <a:rPr lang="en-US" dirty="0"/>
              <a:t>Product Director</a:t>
            </a:r>
            <a:endParaRPr lang="en-IS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E387E36E-E985-07AF-49CF-49D7C7EA2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00" b="99033" l="7600" r="90000">
                        <a14:foregroundMark x1="22978" y1="90067" x2="37178" y2="66967"/>
                        <a14:foregroundMark x1="37178" y1="66967" x2="42111" y2="65233"/>
                        <a14:foregroundMark x1="23444" y1="21867" x2="23444" y2="21867"/>
                        <a14:foregroundMark x1="50733" y1="41100" x2="53067" y2="58933"/>
                        <a14:foregroundMark x1="44200" y1="20100" x2="61467" y2="23267"/>
                        <a14:foregroundMark x1="44200" y1="29533" x2="45600" y2="55100"/>
                        <a14:foregroundMark x1="49111" y1="10300" x2="56578" y2="10300"/>
                        <a14:foregroundMark x1="57044" y1="32000" x2="60778" y2="42500"/>
                        <a14:foregroundMark x1="60533" y1="33033" x2="61244" y2="38633"/>
                        <a14:foregroundMark x1="63400" y1="30033" x2="63400" y2="32967"/>
                        <a14:foregroundMark x1="63400" y1="28967" x2="64644" y2="30833"/>
                        <a14:foregroundMark x1="17044" y1="97433" x2="29689" y2="96100"/>
                        <a14:foregroundMark x1="60556" y1="61867" x2="75711" y2="72300"/>
                        <a14:foregroundMark x1="70178" y1="65067" x2="80778" y2="89633"/>
                        <a14:foregroundMark x1="80778" y1="89633" x2="82311" y2="97700"/>
                        <a14:foregroundMark x1="70711" y1="65867" x2="80711" y2="85667"/>
                        <a14:foregroundMark x1="72667" y1="67200" x2="82489" y2="95333"/>
                        <a14:foregroundMark x1="82489" y1="95333" x2="82311" y2="99033"/>
                        <a14:foregroundMark x1="73756" y1="68800" x2="79978" y2="78167"/>
                        <a14:foregroundMark x1="74111" y1="68267" x2="78378" y2="73900"/>
                        <a14:foregroundMark x1="69467" y1="64533" x2="75356" y2="65333"/>
                        <a14:foregroundMark x1="62156" y1="59167" x2="73756" y2="64533"/>
                        <a14:foregroundMark x1="76067" y1="66933" x2="83556" y2="97433"/>
                        <a14:foregroundMark x1="77489" y1="68533" x2="80533" y2="74167"/>
                        <a14:foregroundMark x1="76956" y1="66400" x2="78556" y2="70400"/>
                        <a14:foregroundMark x1="79444" y1="69867" x2="79800" y2="73367"/>
                        <a14:foregroundMark x1="78200" y1="67733" x2="80140" y2="70422"/>
                        <a14:foregroundMark x1="77133" y1="65867" x2="80082" y2="70044"/>
                        <a14:foregroundMark x1="80533" y1="74700" x2="80980" y2="75872"/>
                        <a14:foregroundMark x1="55022" y1="67200" x2="49822" y2="94767"/>
                        <a14:foregroundMark x1="49822" y1="94767" x2="54133" y2="77633"/>
                        <a14:foregroundMark x1="43600" y1="64533" x2="49311" y2="69600"/>
                        <a14:foregroundMark x1="56800" y1="63200" x2="60911" y2="69067"/>
                        <a14:foregroundMark x1="54311" y1="23333" x2="51089" y2="36700"/>
                        <a14:foregroundMark x1="79800" y1="79500" x2="81956" y2="93433"/>
                        <a14:foregroundMark x1="79800" y1="77900" x2="83556" y2="97700"/>
                        <a14:foregroundMark x1="80333" y1="72033" x2="81600" y2="77900"/>
                        <a14:foregroundMark x1="80889" y1="80300" x2="83556" y2="97433"/>
                        <a14:backgroundMark x1="16467" y1="16967" x2="29511" y2="23600"/>
                        <a14:backgroundMark x1="9000" y1="19400" x2="11333" y2="42500"/>
                        <a14:backgroundMark x1="8756" y1="16267" x2="9267" y2="46467"/>
                        <a14:backgroundMark x1="9267" y1="46467" x2="7822" y2="37600"/>
                        <a14:backgroundMark x1="8067" y1="15200" x2="8289" y2="50900"/>
                        <a14:backgroundMark x1="10400" y1="16967" x2="7133" y2="50533"/>
                        <a14:backgroundMark x1="81764" y1="77823" x2="84622" y2="96367"/>
                        <a14:backgroundMark x1="80333" y1="68533" x2="80979" y2="72724"/>
                        <a14:backgroundMark x1="83200" y1="89667" x2="84622" y2="97167"/>
                      </a14:backgroundRemoval>
                    </a14:imgEffect>
                  </a14:imgLayer>
                </a14:imgProps>
              </a:ext>
            </a:extLst>
          </a:blip>
          <a:srcRect t="1167" b="1167"/>
          <a:stretch/>
        </p:blipFill>
        <p:spPr>
          <a:xfrm>
            <a:off x="9392666" y="1300475"/>
            <a:ext cx="2513439" cy="1636514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DD215B-F827-7E9A-34EC-997E57483CA2}"/>
              </a:ext>
            </a:extLst>
          </p:cNvPr>
          <p:cNvSpPr txBox="1">
            <a:spLocks/>
          </p:cNvSpPr>
          <p:nvPr/>
        </p:nvSpPr>
        <p:spPr>
          <a:xfrm>
            <a:off x="6822461" y="3020654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Andrej Zajec </a:t>
            </a:r>
            <a:endParaRPr lang="en-I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209747-BD25-D332-D119-1CF21DA23EB0}"/>
              </a:ext>
            </a:extLst>
          </p:cNvPr>
          <p:cNvSpPr txBox="1">
            <a:spLocks/>
          </p:cNvSpPr>
          <p:nvPr/>
        </p:nvSpPr>
        <p:spPr>
          <a:xfrm>
            <a:off x="5880401" y="3484848"/>
            <a:ext cx="6082472" cy="469814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Technical Sales Executive</a:t>
            </a:r>
            <a:br>
              <a:rPr lang="en-US" dirty="0"/>
            </a:br>
            <a:endParaRPr lang="en-IS" dirty="0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89940C4B-C46D-EAF1-BD7F-E4D223313A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787" r="12223" b="44082"/>
          <a:stretch/>
        </p:blipFill>
        <p:spPr>
          <a:xfrm>
            <a:off x="9392665" y="4012272"/>
            <a:ext cx="2513439" cy="1636514"/>
          </a:xfrm>
          <a:prstGeom prst="rect">
            <a:avLst/>
          </a:prstGeom>
          <a:ln w="158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571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F216D2-3239-2024-7366-D79E8414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4" y="171167"/>
            <a:ext cx="12132091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06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spRep-final">
            <a:hlinkClick r:id="" action="ppaction://media"/>
            <a:extLst>
              <a:ext uri="{FF2B5EF4-FFF2-40B4-BE49-F238E27FC236}">
                <a16:creationId xmlns:a16="http://schemas.microsoft.com/office/drawing/2014/main" id="{39950C3E-95E6-7365-FCCD-DE68BEF7D9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Hospitality (!!! New !!!)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chemeClr val="accent5"/>
                </a:solidFill>
                <a:latin typeface="Segoe UI"/>
              </a:rPr>
              <a:t>Bookings (!!! New !!!)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F216D2-3239-2024-7366-D79E8414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7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7111547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Hospitality (!!! New !!!)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chemeClr val="accent5"/>
                </a:solidFill>
                <a:latin typeface="Segoe UI"/>
              </a:rPr>
              <a:t>Bookings (!!! New !!!)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Aggregated Inventory (work in progress)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inventory overview&#10;&#10;Description automatically generated">
            <a:extLst>
              <a:ext uri="{FF2B5EF4-FFF2-40B4-BE49-F238E27FC236}">
                <a16:creationId xmlns:a16="http://schemas.microsoft.com/office/drawing/2014/main" id="{CAC25822-3680-815C-5BD1-91DCDB558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8" y="1117300"/>
            <a:ext cx="7542696" cy="4077662"/>
          </a:xfrm>
          <a:prstGeom prst="rect">
            <a:avLst/>
          </a:prstGeom>
          <a:effectLst>
            <a:outerShdw blurRad="177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8A4D3D-0045-7AC8-A7A7-146DE09AB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12" y="2450321"/>
            <a:ext cx="5303588" cy="2647397"/>
          </a:xfrm>
          <a:prstGeom prst="rect">
            <a:avLst/>
          </a:prstGeom>
        </p:spPr>
      </p:pic>
      <p:pic>
        <p:nvPicPr>
          <p:cNvPr id="8" name="Picture 7" descr="A screenshot of a inventory overview&#10;&#10;Description automatically generated">
            <a:extLst>
              <a:ext uri="{FF2B5EF4-FFF2-40B4-BE49-F238E27FC236}">
                <a16:creationId xmlns:a16="http://schemas.microsoft.com/office/drawing/2014/main" id="{CE557E60-D6B2-D115-3562-47570D93D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956" y="2450321"/>
            <a:ext cx="7553740" cy="4232313"/>
          </a:xfrm>
          <a:prstGeom prst="rect">
            <a:avLst/>
          </a:prstGeom>
          <a:effectLst>
            <a:outerShdw blurRad="177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657242-FC64-3661-9BFB-85E977397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956" y="2450321"/>
            <a:ext cx="7553740" cy="42400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2C8AB-B153-D5C2-155E-4F3B49F8C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B2B5-59B6-38B7-7C48-1ED90AA5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Aggregated Inventory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5CB43-E308-260B-18A2-67B59BD120B9}"/>
              </a:ext>
            </a:extLst>
          </p:cNvPr>
          <p:cNvSpPr/>
          <p:nvPr/>
        </p:nvSpPr>
        <p:spPr>
          <a:xfrm>
            <a:off x="535607" y="1516198"/>
            <a:ext cx="1692091" cy="706783"/>
          </a:xfrm>
          <a:prstGeom prst="rect">
            <a:avLst/>
          </a:prstGeom>
          <a:noFill/>
          <a:ln w="5715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1BA8DD-66D6-7187-65E9-A0BAFC6C5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719" y="1492949"/>
            <a:ext cx="5718122" cy="762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4D52C-21C8-A6A8-4472-A199AA058C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814"/>
          <a:stretch/>
        </p:blipFill>
        <p:spPr>
          <a:xfrm>
            <a:off x="4306956" y="2801239"/>
            <a:ext cx="1665827" cy="7067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C4110F-F8A0-BAAF-8814-C5C80FE71486}"/>
              </a:ext>
            </a:extLst>
          </p:cNvPr>
          <p:cNvSpPr/>
          <p:nvPr/>
        </p:nvSpPr>
        <p:spPr>
          <a:xfrm>
            <a:off x="4306956" y="2793012"/>
            <a:ext cx="1665827" cy="706783"/>
          </a:xfrm>
          <a:prstGeom prst="rect">
            <a:avLst/>
          </a:prstGeom>
          <a:noFill/>
          <a:ln w="5715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646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5" y="1268411"/>
            <a:ext cx="8048214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(added Budget and Section/Shelve reports)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Hospitality (!!! New !!!)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chemeClr val="accent5"/>
                </a:solidFill>
                <a:latin typeface="Segoe UI"/>
              </a:rPr>
              <a:t>Bookings (!!! New !!!)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Aggregated Inventory (work in progress)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Continuous improvements and additions based on customer feedback.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Industry specific report packs currently in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 dirty="0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EC04A2F-A056-9A15-2628-C0147504220C}"/>
              </a:ext>
            </a:extLst>
          </p:cNvPr>
          <p:cNvSpPr txBox="1">
            <a:spLocks/>
          </p:cNvSpPr>
          <p:nvPr/>
        </p:nvSpPr>
        <p:spPr>
          <a:xfrm>
            <a:off x="7996120" y="1346112"/>
            <a:ext cx="3893041" cy="1040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 we add this field from LS Central?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80729B4-28DC-E2DF-B1BE-931E06419C41}"/>
              </a:ext>
            </a:extLst>
          </p:cNvPr>
          <p:cNvSpPr txBox="1">
            <a:spLocks/>
          </p:cNvSpPr>
          <p:nvPr/>
        </p:nvSpPr>
        <p:spPr>
          <a:xfrm>
            <a:off x="934511" y="3689173"/>
            <a:ext cx="3637489" cy="1040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What about the data from the extension you created?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34DD21-6993-360A-B36F-7DD39192162E}"/>
              </a:ext>
            </a:extLst>
          </p:cNvPr>
          <p:cNvSpPr txBox="1">
            <a:spLocks/>
          </p:cNvSpPr>
          <p:nvPr/>
        </p:nvSpPr>
        <p:spPr>
          <a:xfrm>
            <a:off x="7579601" y="3802492"/>
            <a:ext cx="3893041" cy="20152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 really need this information to be able to make the big decisions.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B91BD-E058-E7C8-20D2-0C6B5599F2C5}"/>
              </a:ext>
            </a:extLst>
          </p:cNvPr>
          <p:cNvSpPr txBox="1">
            <a:spLocks/>
          </p:cNvSpPr>
          <p:nvPr/>
        </p:nvSpPr>
        <p:spPr>
          <a:xfrm>
            <a:off x="801203" y="853473"/>
            <a:ext cx="4711485" cy="1260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 we add data from an external system that we have?</a:t>
            </a:r>
          </a:p>
        </p:txBody>
      </p:sp>
      <p:pic>
        <p:nvPicPr>
          <p:cNvPr id="9" name="Picture 8" descr="Businessman confused">
            <a:extLst>
              <a:ext uri="{FF2B5EF4-FFF2-40B4-BE49-F238E27FC236}">
                <a16:creationId xmlns:a16="http://schemas.microsoft.com/office/drawing/2014/main" id="{C4C77A22-0964-A3EA-4A5C-8742D101C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67" y="192369"/>
            <a:ext cx="2179541" cy="61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2405584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2404907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 DW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8667258" y="2404907"/>
            <a:ext cx="118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BI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E53278-EF94-CB38-B815-7AD571AC12AB}"/>
              </a:ext>
            </a:extLst>
          </p:cNvPr>
          <p:cNvSpPr txBox="1"/>
          <p:nvPr/>
        </p:nvSpPr>
        <p:spPr>
          <a:xfrm>
            <a:off x="880742" y="4909100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or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737885" y="3109249"/>
            <a:ext cx="1681125" cy="1893314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Arrow: Down 60">
            <a:extLst>
              <a:ext uri="{FF2B5EF4-FFF2-40B4-BE49-F238E27FC236}">
                <a16:creationId xmlns:a16="http://schemas.microsoft.com/office/drawing/2014/main" id="{406C618B-9115-5B79-0423-3820492C7D0D}"/>
              </a:ext>
            </a:extLst>
          </p:cNvPr>
          <p:cNvSpPr/>
          <p:nvPr/>
        </p:nvSpPr>
        <p:spPr>
          <a:xfrm rot="16200000">
            <a:off x="3373398" y="3046681"/>
            <a:ext cx="411424" cy="185115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8F2026-76EC-8A33-8A9F-9B9063661867}"/>
              </a:ext>
            </a:extLst>
          </p:cNvPr>
          <p:cNvGrpSpPr/>
          <p:nvPr/>
        </p:nvGrpSpPr>
        <p:grpSpPr>
          <a:xfrm>
            <a:off x="4711504" y="3245929"/>
            <a:ext cx="1241694" cy="1041231"/>
            <a:chOff x="3896951" y="2049325"/>
            <a:chExt cx="1659073" cy="1559338"/>
          </a:xfrm>
        </p:grpSpPr>
        <p:pic>
          <p:nvPicPr>
            <p:cNvPr id="6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01568692-AB55-0ADE-503A-FE710D15D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115D2CB1-69AB-F0A1-A634-12655868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023557" y="2676776"/>
            <a:ext cx="411424" cy="2569628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16885" y="5227712"/>
            <a:ext cx="157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On-premise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BB8133-8F5E-DDB3-494F-0A0D86EB63BB}"/>
              </a:ext>
            </a:extLst>
          </p:cNvPr>
          <p:cNvGrpSpPr/>
          <p:nvPr/>
        </p:nvGrpSpPr>
        <p:grpSpPr>
          <a:xfrm>
            <a:off x="8667259" y="2845079"/>
            <a:ext cx="1775177" cy="1678869"/>
            <a:chOff x="7909709" y="2486654"/>
            <a:chExt cx="1775177" cy="1678869"/>
          </a:xfrm>
        </p:grpSpPr>
        <p:pic>
          <p:nvPicPr>
            <p:cNvPr id="2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408E65F8-96EF-2E41-1A06-EAD2DB0F2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7D18F37E-88AD-E739-8B2B-CD0AE9177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Arrow: Down 45">
            <a:extLst>
              <a:ext uri="{FF2B5EF4-FFF2-40B4-BE49-F238E27FC236}">
                <a16:creationId xmlns:a16="http://schemas.microsoft.com/office/drawing/2014/main" id="{5F215399-7AB1-E1E0-1CF2-A2430EE4152A}"/>
              </a:ext>
            </a:extLst>
          </p:cNvPr>
          <p:cNvSpPr/>
          <p:nvPr/>
        </p:nvSpPr>
        <p:spPr>
          <a:xfrm rot="19726190">
            <a:off x="7811715" y="2064574"/>
            <a:ext cx="411424" cy="1783676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 descr="A green square with a white x on it&#10;&#10;Description automatically generated">
            <a:extLst>
              <a:ext uri="{FF2B5EF4-FFF2-40B4-BE49-F238E27FC236}">
                <a16:creationId xmlns:a16="http://schemas.microsoft.com/office/drawing/2014/main" id="{7AC590F8-8C58-E994-6455-434C70D12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116" y="1549657"/>
            <a:ext cx="794293" cy="4964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ACAB957-6EC3-512B-B57B-886E9F095CD3}"/>
              </a:ext>
            </a:extLst>
          </p:cNvPr>
          <p:cNvSpPr txBox="1"/>
          <p:nvPr/>
        </p:nvSpPr>
        <p:spPr>
          <a:xfrm>
            <a:off x="6577583" y="690563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BD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party data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CC530DC9-D853-C05B-A912-4C36A4203D81}"/>
              </a:ext>
            </a:extLst>
          </p:cNvPr>
          <p:cNvSpPr/>
          <p:nvPr/>
        </p:nvSpPr>
        <p:spPr>
          <a:xfrm rot="2168166">
            <a:off x="6452830" y="2024069"/>
            <a:ext cx="411424" cy="184131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69B6C81A-70C2-B023-9E9C-A382C9958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051" y="4481664"/>
            <a:ext cx="2636238" cy="150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OData">
            <a:extLst>
              <a:ext uri="{FF2B5EF4-FFF2-40B4-BE49-F238E27FC236}">
                <a16:creationId xmlns:a16="http://schemas.microsoft.com/office/drawing/2014/main" id="{40B0B0A8-94BB-24CD-C3F8-B76D8AE8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09" y="1549657"/>
            <a:ext cx="509286" cy="5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FA2EE-55AF-3F4A-75CD-705B75086379}"/>
              </a:ext>
            </a:extLst>
          </p:cNvPr>
          <p:cNvGrpSpPr/>
          <p:nvPr/>
        </p:nvGrpSpPr>
        <p:grpSpPr>
          <a:xfrm>
            <a:off x="7715168" y="1409660"/>
            <a:ext cx="794293" cy="670710"/>
            <a:chOff x="3896951" y="2049325"/>
            <a:chExt cx="1659073" cy="1559338"/>
          </a:xfrm>
        </p:grpSpPr>
        <p:pic>
          <p:nvPicPr>
            <p:cNvPr id="3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39A29E4F-C65D-8451-EB97-FC0E66866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B7DCBE0-6F1B-F3BC-4502-1B58809308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88D9760-E1DB-922D-A4CF-6226DED62491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Segoe UI"/>
                <a:cs typeface="Segoe UI"/>
              </a:rPr>
              <a:t>Customizations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79E57-BF32-222A-2E4F-1ADF056B57C1}"/>
              </a:ext>
            </a:extLst>
          </p:cNvPr>
          <p:cNvSpPr txBox="1"/>
          <p:nvPr/>
        </p:nvSpPr>
        <p:spPr>
          <a:xfrm>
            <a:off x="2594829" y="4316767"/>
            <a:ext cx="25204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BD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fields</a:t>
            </a:r>
            <a:br>
              <a:rPr lang="en-US" sz="2000" b="1" dirty="0">
                <a:solidFill>
                  <a:srgbClr val="EDBD11"/>
                </a:solidFill>
                <a:latin typeface="Calibri" panose="020F0502020204030204"/>
              </a:rPr>
            </a:br>
            <a:r>
              <a:rPr lang="en-US" sz="2000" b="1" dirty="0">
                <a:solidFill>
                  <a:srgbClr val="EDBD11"/>
                </a:solidFill>
                <a:latin typeface="Calibri" panose="020F0502020204030204"/>
              </a:rPr>
              <a:t>Additional tables</a:t>
            </a:r>
            <a:br>
              <a:rPr lang="en-US" sz="2000" b="1" dirty="0">
                <a:solidFill>
                  <a:srgbClr val="EDBD11"/>
                </a:solidFill>
                <a:latin typeface="Calibri" panose="020F0502020204030204"/>
              </a:rPr>
            </a:br>
            <a:r>
              <a:rPr lang="en-US" sz="2000" b="1" dirty="0">
                <a:solidFill>
                  <a:srgbClr val="EDBD11"/>
                </a:solidFill>
                <a:latin typeface="Calibri" panose="020F0502020204030204"/>
              </a:rPr>
              <a:t>Additional extensions</a:t>
            </a:r>
          </a:p>
        </p:txBody>
      </p:sp>
    </p:spTree>
    <p:extLst>
      <p:ext uri="{BB962C8B-B14F-4D97-AF65-F5344CB8AC3E}">
        <p14:creationId xmlns:p14="http://schemas.microsoft.com/office/powerpoint/2010/main" val="3945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/>
      <p:bldP spid="55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 entering store">
            <a:extLst>
              <a:ext uri="{FF2B5EF4-FFF2-40B4-BE49-F238E27FC236}">
                <a16:creationId xmlns:a16="http://schemas.microsoft.com/office/drawing/2014/main" id="{5E3BE80E-F8AD-1EFB-24FE-E3E916C3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0E2BD-D997-A610-DCDA-26D902CF5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5C6D3D-BF11-0AD8-0A39-E7351AE7F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32" b="-259"/>
          <a:stretch/>
        </p:blipFill>
        <p:spPr>
          <a:xfrm>
            <a:off x="0" y="-1"/>
            <a:ext cx="12192000" cy="77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3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tensionDemo2">
            <a:hlinkClick r:id="" action="ppaction://media"/>
            <a:extLst>
              <a:ext uri="{FF2B5EF4-FFF2-40B4-BE49-F238E27FC236}">
                <a16:creationId xmlns:a16="http://schemas.microsoft.com/office/drawing/2014/main" id="{FCA6794C-2CD2-887A-BFBB-3BA8E6175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9700"/>
            <a:ext cx="121920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2405584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2404907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Analytics DW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8667258" y="2404907"/>
            <a:ext cx="118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BI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E53278-EF94-CB38-B815-7AD571AC12AB}"/>
              </a:ext>
            </a:extLst>
          </p:cNvPr>
          <p:cNvSpPr txBox="1"/>
          <p:nvPr/>
        </p:nvSpPr>
        <p:spPr>
          <a:xfrm>
            <a:off x="880742" y="4909100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or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737885" y="3109249"/>
            <a:ext cx="1681125" cy="1893314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Arrow: Down 60">
            <a:extLst>
              <a:ext uri="{FF2B5EF4-FFF2-40B4-BE49-F238E27FC236}">
                <a16:creationId xmlns:a16="http://schemas.microsoft.com/office/drawing/2014/main" id="{406C618B-9115-5B79-0423-3820492C7D0D}"/>
              </a:ext>
            </a:extLst>
          </p:cNvPr>
          <p:cNvSpPr/>
          <p:nvPr/>
        </p:nvSpPr>
        <p:spPr>
          <a:xfrm rot="16200000">
            <a:off x="3373398" y="3046681"/>
            <a:ext cx="411424" cy="185115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8F2026-76EC-8A33-8A9F-9B9063661867}"/>
              </a:ext>
            </a:extLst>
          </p:cNvPr>
          <p:cNvGrpSpPr/>
          <p:nvPr/>
        </p:nvGrpSpPr>
        <p:grpSpPr>
          <a:xfrm>
            <a:off x="4711504" y="3245929"/>
            <a:ext cx="1241694" cy="1041231"/>
            <a:chOff x="3896951" y="2049325"/>
            <a:chExt cx="1659073" cy="1559338"/>
          </a:xfrm>
        </p:grpSpPr>
        <p:pic>
          <p:nvPicPr>
            <p:cNvPr id="6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01568692-AB55-0ADE-503A-FE710D15D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115D2CB1-69AB-F0A1-A634-12655868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023557" y="2676776"/>
            <a:ext cx="411424" cy="2569628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16885" y="5227712"/>
            <a:ext cx="157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On-premise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BB8133-8F5E-DDB3-494F-0A0D86EB63BB}"/>
              </a:ext>
            </a:extLst>
          </p:cNvPr>
          <p:cNvGrpSpPr/>
          <p:nvPr/>
        </p:nvGrpSpPr>
        <p:grpSpPr>
          <a:xfrm>
            <a:off x="8667259" y="2845079"/>
            <a:ext cx="1775177" cy="1678869"/>
            <a:chOff x="7909709" y="2486654"/>
            <a:chExt cx="1775177" cy="1678869"/>
          </a:xfrm>
        </p:grpSpPr>
        <p:pic>
          <p:nvPicPr>
            <p:cNvPr id="2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408E65F8-96EF-2E41-1A06-EAD2DB0F2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7D18F37E-88AD-E739-8B2B-CD0AE9177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Arrow: Down 45">
            <a:extLst>
              <a:ext uri="{FF2B5EF4-FFF2-40B4-BE49-F238E27FC236}">
                <a16:creationId xmlns:a16="http://schemas.microsoft.com/office/drawing/2014/main" id="{5F215399-7AB1-E1E0-1CF2-A2430EE4152A}"/>
              </a:ext>
            </a:extLst>
          </p:cNvPr>
          <p:cNvSpPr/>
          <p:nvPr/>
        </p:nvSpPr>
        <p:spPr>
          <a:xfrm rot="19410149">
            <a:off x="7802171" y="2147354"/>
            <a:ext cx="411424" cy="1746373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 descr="A green square with a white x on it&#10;&#10;Description automatically generated">
            <a:extLst>
              <a:ext uri="{FF2B5EF4-FFF2-40B4-BE49-F238E27FC236}">
                <a16:creationId xmlns:a16="http://schemas.microsoft.com/office/drawing/2014/main" id="{7AC590F8-8C58-E994-6455-434C70D12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5227" y="1549657"/>
            <a:ext cx="794293" cy="4964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ACAB957-6EC3-512B-B57B-886E9F095CD3}"/>
              </a:ext>
            </a:extLst>
          </p:cNvPr>
          <p:cNvSpPr txBox="1"/>
          <p:nvPr/>
        </p:nvSpPr>
        <p:spPr>
          <a:xfrm>
            <a:off x="6577583" y="690563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party data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CC530DC9-D853-C05B-A912-4C36A4203D81}"/>
              </a:ext>
            </a:extLst>
          </p:cNvPr>
          <p:cNvSpPr/>
          <p:nvPr/>
        </p:nvSpPr>
        <p:spPr>
          <a:xfrm rot="2418094">
            <a:off x="6409064" y="2100858"/>
            <a:ext cx="411424" cy="1751554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E6AF11-696B-9DCE-F314-49B6F2C98D94}"/>
              </a:ext>
            </a:extLst>
          </p:cNvPr>
          <p:cNvSpPr txBox="1"/>
          <p:nvPr/>
        </p:nvSpPr>
        <p:spPr>
          <a:xfrm>
            <a:off x="2963334" y="2237921"/>
            <a:ext cx="5627336" cy="3185487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/>
                <a:cs typeface="Segoe UI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/>
                <a:cs typeface="Segoe UI"/>
              </a:rPr>
              <a:t>Documentation for customization scenarios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/>
                <a:cs typeface="Segoe UI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/>
                <a:cs typeface="Segoe UI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is available in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Extension guidelines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in Online </a:t>
            </a:r>
            <a:r>
              <a:rPr lang="en-US" sz="3200" dirty="0">
                <a:solidFill>
                  <a:srgbClr val="FFFFFF"/>
                </a:solidFill>
                <a:latin typeface="Segoe UI"/>
                <a:cs typeface="Segoe UI"/>
              </a:rPr>
              <a:t>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elp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69B6C81A-70C2-B023-9E9C-A382C99588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051" y="4481664"/>
            <a:ext cx="2636238" cy="150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6E270D-F881-364B-0E01-6BF3E5BCE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7330" y="4947139"/>
            <a:ext cx="1897785" cy="106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629B597-A590-5C8F-7953-75D20415B6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4189" y="5326592"/>
            <a:ext cx="1898061" cy="1070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OData">
            <a:extLst>
              <a:ext uri="{FF2B5EF4-FFF2-40B4-BE49-F238E27FC236}">
                <a16:creationId xmlns:a16="http://schemas.microsoft.com/office/drawing/2014/main" id="{7DCAC661-4359-991A-783A-336B666A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09" y="1549657"/>
            <a:ext cx="509286" cy="5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8A9812-95FB-0B05-0679-61296903CED3}"/>
              </a:ext>
            </a:extLst>
          </p:cNvPr>
          <p:cNvGrpSpPr/>
          <p:nvPr/>
        </p:nvGrpSpPr>
        <p:grpSpPr>
          <a:xfrm>
            <a:off x="7715168" y="1409660"/>
            <a:ext cx="794293" cy="670710"/>
            <a:chOff x="3896951" y="2049325"/>
            <a:chExt cx="1659073" cy="1559338"/>
          </a:xfrm>
        </p:grpSpPr>
        <p:pic>
          <p:nvPicPr>
            <p:cNvPr id="6" name="Picture 5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EC56AE76-F768-6108-BAAF-9DEA0978E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3C0EB49-B38D-0334-BBF1-3636B38710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7E1643A-54C2-C2B1-6C9C-AEA3FB15AE87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Segoe UI"/>
                <a:cs typeface="Segoe UI"/>
              </a:rPr>
              <a:t>Customizations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67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olfar Sculpture, Viking ship, landmark … – License image – 71020651 ❘  Image Professionals">
            <a:extLst>
              <a:ext uri="{FF2B5EF4-FFF2-40B4-BE49-F238E27FC236}">
                <a16:creationId xmlns:a16="http://schemas.microsoft.com/office/drawing/2014/main" id="{E584AFAE-96B3-CE67-DD99-6054A5102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1999" cy="747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679447" y="405055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/>
                <a:cs typeface="Segoe UI"/>
              </a:rPr>
              <a:t>Analytics for LS Central</a:t>
            </a:r>
            <a:br>
              <a:rPr lang="en-US" sz="6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/>
                <a:cs typeface="Segoe UI"/>
              </a:rPr>
              <a:t>Architecture options</a:t>
            </a:r>
            <a:br>
              <a:rPr lang="en-US" sz="66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54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34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4053152" y="1650662"/>
            <a:ext cx="2344964" cy="5110916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1661330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Analytics DW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7909709" y="1650662"/>
            <a:ext cx="11837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Power BI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Service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E53278-EF94-CB38-B815-7AD571AC12AB}"/>
              </a:ext>
            </a:extLst>
          </p:cNvPr>
          <p:cNvSpPr txBox="1"/>
          <p:nvPr/>
        </p:nvSpPr>
        <p:spPr>
          <a:xfrm>
            <a:off x="880742" y="4165523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737885" y="2365672"/>
            <a:ext cx="1681125" cy="1893314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1FD488-1381-8E52-4739-3B23CB3E4DF0}"/>
              </a:ext>
            </a:extLst>
          </p:cNvPr>
          <p:cNvGrpSpPr/>
          <p:nvPr/>
        </p:nvGrpSpPr>
        <p:grpSpPr>
          <a:xfrm>
            <a:off x="2653533" y="3022969"/>
            <a:ext cx="1851154" cy="411424"/>
            <a:chOff x="2653533" y="3022969"/>
            <a:chExt cx="1851154" cy="411424"/>
          </a:xfrm>
        </p:grpSpPr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406C618B-9115-5B79-0423-3820492C7D0D}"/>
                </a:ext>
              </a:extLst>
            </p:cNvPr>
            <p:cNvSpPr/>
            <p:nvPr/>
          </p:nvSpPr>
          <p:spPr>
            <a:xfrm rot="16200000">
              <a:off x="3373398" y="2303104"/>
              <a:ext cx="411424" cy="1851154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FD9540B-9637-CDDE-00F2-97363E88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041428"/>
              <a:ext cx="352159" cy="353947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8F2026-76EC-8A33-8A9F-9B9063661867}"/>
              </a:ext>
            </a:extLst>
          </p:cNvPr>
          <p:cNvGrpSpPr/>
          <p:nvPr/>
        </p:nvGrpSpPr>
        <p:grpSpPr>
          <a:xfrm>
            <a:off x="4711504" y="2502352"/>
            <a:ext cx="1241694" cy="1041231"/>
            <a:chOff x="3896951" y="2049325"/>
            <a:chExt cx="1659073" cy="1559338"/>
          </a:xfrm>
        </p:grpSpPr>
        <p:pic>
          <p:nvPicPr>
            <p:cNvPr id="6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01568692-AB55-0ADE-503A-FE710D15D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115D2CB1-69AB-F0A1-A634-126558684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EA7BB6B7-6E8F-E7BA-B530-18355CB2A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4711503" y="3620482"/>
            <a:ext cx="912235" cy="714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AB7421-8B39-7F88-D320-4F0BBBF9F85A}"/>
              </a:ext>
            </a:extLst>
          </p:cNvPr>
          <p:cNvGrpSpPr/>
          <p:nvPr/>
        </p:nvGrpSpPr>
        <p:grpSpPr>
          <a:xfrm>
            <a:off x="2653536" y="3823562"/>
            <a:ext cx="1851155" cy="411424"/>
            <a:chOff x="2653536" y="3823562"/>
            <a:chExt cx="1851155" cy="411424"/>
          </a:xfrm>
        </p:grpSpPr>
        <p:sp>
          <p:nvSpPr>
            <p:cNvPr id="67" name="Arrow: Down 66">
              <a:extLst>
                <a:ext uri="{FF2B5EF4-FFF2-40B4-BE49-F238E27FC236}">
                  <a16:creationId xmlns:a16="http://schemas.microsoft.com/office/drawing/2014/main" id="{1B326106-EF27-2191-9AB5-8BDB9D892601}"/>
                </a:ext>
              </a:extLst>
            </p:cNvPr>
            <p:cNvSpPr/>
            <p:nvPr/>
          </p:nvSpPr>
          <p:spPr>
            <a:xfrm rot="16200000">
              <a:off x="3373402" y="3103696"/>
              <a:ext cx="411424" cy="1851155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55F273-F369-7DC1-638E-92DFE86D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852299"/>
              <a:ext cx="352159" cy="3539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8C7B4-7A04-A69C-55D1-76243A6EC14B}"/>
              </a:ext>
            </a:extLst>
          </p:cNvPr>
          <p:cNvGrpSpPr/>
          <p:nvPr/>
        </p:nvGrpSpPr>
        <p:grpSpPr>
          <a:xfrm>
            <a:off x="5944454" y="3012301"/>
            <a:ext cx="1751259" cy="411424"/>
            <a:chOff x="5944454" y="3012301"/>
            <a:chExt cx="1751259" cy="411424"/>
          </a:xfrm>
        </p:grpSpPr>
        <p:sp>
          <p:nvSpPr>
            <p:cNvPr id="69" name="Arrow: Down 68">
              <a:extLst>
                <a:ext uri="{FF2B5EF4-FFF2-40B4-BE49-F238E27FC236}">
                  <a16:creationId xmlns:a16="http://schemas.microsoft.com/office/drawing/2014/main" id="{791B0888-A955-4ADA-ED96-4915EC5AAADC}"/>
                </a:ext>
              </a:extLst>
            </p:cNvPr>
            <p:cNvSpPr/>
            <p:nvPr/>
          </p:nvSpPr>
          <p:spPr>
            <a:xfrm rot="16200000">
              <a:off x="6614372" y="2342383"/>
              <a:ext cx="411424" cy="175125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2EAEC5F7-331D-F980-10B8-7B279FB8E6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035649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C78359-ACB6-D416-6217-E242E3D26DC0}"/>
              </a:ext>
            </a:extLst>
          </p:cNvPr>
          <p:cNvGrpSpPr/>
          <p:nvPr/>
        </p:nvGrpSpPr>
        <p:grpSpPr>
          <a:xfrm>
            <a:off x="5944457" y="3812894"/>
            <a:ext cx="1751259" cy="411424"/>
            <a:chOff x="5944457" y="3812894"/>
            <a:chExt cx="1751259" cy="411424"/>
          </a:xfrm>
        </p:grpSpPr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69456F38-2165-B2D2-9474-7ACDD62E19BA}"/>
                </a:ext>
              </a:extLst>
            </p:cNvPr>
            <p:cNvSpPr/>
            <p:nvPr/>
          </p:nvSpPr>
          <p:spPr>
            <a:xfrm rot="16200000">
              <a:off x="6614375" y="3142976"/>
              <a:ext cx="411424" cy="1751259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3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B8DB99DC-E14E-AB6D-D805-5411CB00E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844763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09F27-C91D-A986-E5B7-1EADC5A54B97}"/>
              </a:ext>
            </a:extLst>
          </p:cNvPr>
          <p:cNvGrpSpPr/>
          <p:nvPr/>
        </p:nvGrpSpPr>
        <p:grpSpPr>
          <a:xfrm>
            <a:off x="4711429" y="4521585"/>
            <a:ext cx="1241694" cy="1041231"/>
            <a:chOff x="3896951" y="2049325"/>
            <a:chExt cx="1659073" cy="1559338"/>
          </a:xfrm>
        </p:grpSpPr>
        <p:pic>
          <p:nvPicPr>
            <p:cNvPr id="16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72CE90A0-D794-AD6E-5D78-F7E3A1ACD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866" y="2049325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A1F5F45-5946-1D33-B48E-EFB4F66CF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999" t="24715" r="14846" b="23444"/>
            <a:stretch/>
          </p:blipFill>
          <p:spPr bwMode="auto">
            <a:xfrm>
              <a:off x="3896951" y="2653506"/>
              <a:ext cx="1218871" cy="9551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7A999A-0A07-431D-820C-FE87030A6F6A}"/>
              </a:ext>
            </a:extLst>
          </p:cNvPr>
          <p:cNvSpPr txBox="1"/>
          <p:nvPr/>
        </p:nvSpPr>
        <p:spPr>
          <a:xfrm>
            <a:off x="658369" y="6135248"/>
            <a:ext cx="157139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FFFFFF"/>
                </a:solidFill>
                <a:latin typeface="Segoe UI"/>
                <a:cs typeface="Segoe UI"/>
              </a:rPr>
              <a:t>On-premises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9BDF1CCA-4834-A243-8DCF-98D5238E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8" y="4897560"/>
            <a:ext cx="1333908" cy="1327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55D59A8-0E0C-76B2-7FD4-5DAAEA8E1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4711428" y="5639715"/>
            <a:ext cx="912235" cy="714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FDB915-862F-3FCC-CE33-8C37301E44FD}"/>
              </a:ext>
            </a:extLst>
          </p:cNvPr>
          <p:cNvGrpSpPr/>
          <p:nvPr/>
        </p:nvGrpSpPr>
        <p:grpSpPr>
          <a:xfrm>
            <a:off x="2631935" y="5042202"/>
            <a:ext cx="1872749" cy="411424"/>
            <a:chOff x="2631935" y="5042202"/>
            <a:chExt cx="1872749" cy="411424"/>
          </a:xfrm>
        </p:grpSpPr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1B68EBA-B45F-1687-E6B9-987D3B5A1EE5}"/>
                </a:ext>
              </a:extLst>
            </p:cNvPr>
            <p:cNvSpPr/>
            <p:nvPr/>
          </p:nvSpPr>
          <p:spPr>
            <a:xfrm rot="16200000">
              <a:off x="3362598" y="4311539"/>
              <a:ext cx="411424" cy="187274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8" descr="Azure Data Factory | element61">
              <a:extLst>
                <a:ext uri="{FF2B5EF4-FFF2-40B4-BE49-F238E27FC236}">
                  <a16:creationId xmlns:a16="http://schemas.microsoft.com/office/drawing/2014/main" id="{2C2F1E8E-CAA1-A009-FC6C-E7165CC2E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806" y="5062934"/>
              <a:ext cx="696752" cy="3657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95318C-86AA-CD1F-DC0F-95E0B6455C85}"/>
              </a:ext>
            </a:extLst>
          </p:cNvPr>
          <p:cNvGrpSpPr/>
          <p:nvPr/>
        </p:nvGrpSpPr>
        <p:grpSpPr>
          <a:xfrm>
            <a:off x="2653535" y="5783686"/>
            <a:ext cx="1872748" cy="411424"/>
            <a:chOff x="2653535" y="5783686"/>
            <a:chExt cx="1872748" cy="411424"/>
          </a:xfrm>
        </p:grpSpPr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C8C4B53A-24B7-8FBA-5CDD-717EF6CEA6A5}"/>
                </a:ext>
              </a:extLst>
            </p:cNvPr>
            <p:cNvSpPr/>
            <p:nvPr/>
          </p:nvSpPr>
          <p:spPr>
            <a:xfrm rot="16200000">
              <a:off x="3384197" y="5053024"/>
              <a:ext cx="411424" cy="1872748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8" descr="Azure Data Factory | element61">
              <a:extLst>
                <a:ext uri="{FF2B5EF4-FFF2-40B4-BE49-F238E27FC236}">
                  <a16:creationId xmlns:a16="http://schemas.microsoft.com/office/drawing/2014/main" id="{201E0421-7AB9-6514-BC67-DD7EBD057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406" y="5804418"/>
              <a:ext cx="696752" cy="36579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C9B5A-D8F4-21F3-BDDE-9381CA8836FB}"/>
              </a:ext>
            </a:extLst>
          </p:cNvPr>
          <p:cNvGrpSpPr/>
          <p:nvPr/>
        </p:nvGrpSpPr>
        <p:grpSpPr>
          <a:xfrm>
            <a:off x="7909709" y="2486654"/>
            <a:ext cx="1780534" cy="3736502"/>
            <a:chOff x="7909709" y="2486654"/>
            <a:chExt cx="1780534" cy="3736502"/>
          </a:xfrm>
        </p:grpSpPr>
        <p:pic>
          <p:nvPicPr>
            <p:cNvPr id="56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D7A5EC42-D071-CE62-0DC4-3340AF95C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3928B63A-857E-6437-E854-0CCEC1FAE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085" y="4528742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603D3DA6-F753-27E5-2082-A093953BD1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5052785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B1CA86-2873-11C9-BFCE-1744D11C4483}"/>
              </a:ext>
            </a:extLst>
          </p:cNvPr>
          <p:cNvGrpSpPr/>
          <p:nvPr/>
        </p:nvGrpSpPr>
        <p:grpSpPr>
          <a:xfrm>
            <a:off x="5922856" y="5031534"/>
            <a:ext cx="1751259" cy="411424"/>
            <a:chOff x="5922856" y="5031534"/>
            <a:chExt cx="1751259" cy="411424"/>
          </a:xfrm>
        </p:grpSpPr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D4878718-F14E-A3D8-EF62-F1D05A1DD4C9}"/>
                </a:ext>
              </a:extLst>
            </p:cNvPr>
            <p:cNvSpPr/>
            <p:nvPr/>
          </p:nvSpPr>
          <p:spPr>
            <a:xfrm rot="16200000">
              <a:off x="6592774" y="4361616"/>
              <a:ext cx="411424" cy="175125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BA0A0662-A5EA-CB35-BBC5-BAF2EF2F38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2" y="5042201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46D170-CEA5-22DB-8F6D-66BBEE99D94C}"/>
              </a:ext>
            </a:extLst>
          </p:cNvPr>
          <p:cNvGrpSpPr/>
          <p:nvPr/>
        </p:nvGrpSpPr>
        <p:grpSpPr>
          <a:xfrm>
            <a:off x="5944456" y="5773018"/>
            <a:ext cx="1751259" cy="411424"/>
            <a:chOff x="5944456" y="5773018"/>
            <a:chExt cx="1751259" cy="411424"/>
          </a:xfrm>
        </p:grpSpPr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755FD165-9829-FD55-DE08-6B5905B0FB49}"/>
                </a:ext>
              </a:extLst>
            </p:cNvPr>
            <p:cNvSpPr/>
            <p:nvPr/>
          </p:nvSpPr>
          <p:spPr>
            <a:xfrm rot="16200000">
              <a:off x="6614374" y="5103100"/>
              <a:ext cx="411424" cy="1751259"/>
            </a:xfrm>
            <a:prstGeom prst="downArrow">
              <a:avLst/>
            </a:prstGeom>
            <a:solidFill>
              <a:srgbClr val="463F6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79F5E827-F624-234A-A468-CBEE6158BD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1" y="5808983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12FDC7-2562-46C0-CC42-331496AC0355}"/>
              </a:ext>
            </a:extLst>
          </p:cNvPr>
          <p:cNvGrpSpPr/>
          <p:nvPr/>
        </p:nvGrpSpPr>
        <p:grpSpPr>
          <a:xfrm>
            <a:off x="10468875" y="5299277"/>
            <a:ext cx="2539663" cy="1462301"/>
            <a:chOff x="10359147" y="5299277"/>
            <a:chExt cx="2539663" cy="1462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D40B19-F741-E5DB-6FA9-7B2AFED1D632}"/>
                </a:ext>
              </a:extLst>
            </p:cNvPr>
            <p:cNvSpPr txBox="1"/>
            <p:nvPr/>
          </p:nvSpPr>
          <p:spPr>
            <a:xfrm>
              <a:off x="10359147" y="5339323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Factory</a:t>
              </a:r>
            </a:p>
          </p:txBody>
        </p:sp>
        <p:pic>
          <p:nvPicPr>
            <p:cNvPr id="21" name="Picture 8" descr="Azure Data Factory | element61">
              <a:extLst>
                <a:ext uri="{FF2B5EF4-FFF2-40B4-BE49-F238E27FC236}">
                  <a16:creationId xmlns:a16="http://schemas.microsoft.com/office/drawing/2014/main" id="{93CC5D70-3C78-05EE-4506-E11A884C9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943" y="5299277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78CF1D-5C80-ECAA-653A-18F5D77C5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83799" y="5800458"/>
              <a:ext cx="414402" cy="4165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5B3C58-3889-D076-2443-DB9EA003ACA8}"/>
                </a:ext>
              </a:extLst>
            </p:cNvPr>
            <p:cNvSpPr txBox="1"/>
            <p:nvPr/>
          </p:nvSpPr>
          <p:spPr>
            <a:xfrm>
              <a:off x="10359148" y="5808656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Data Director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Webservices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A36789-8045-BCD4-A1FE-28749AD88493}"/>
                </a:ext>
              </a:extLst>
            </p:cNvPr>
            <p:cNvSpPr txBox="1"/>
            <p:nvPr/>
          </p:nvSpPr>
          <p:spPr>
            <a:xfrm>
              <a:off x="10378893" y="6350279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Connector</a:t>
              </a:r>
            </a:p>
          </p:txBody>
        </p:sp>
        <p:pic>
          <p:nvPicPr>
            <p:cNvPr id="77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307A1A1D-C109-D1FF-3823-451CB4FC2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10783799" y="6351858"/>
              <a:ext cx="414402" cy="4097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4DCC64FC-A1D0-28C9-CB3E-E15C145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389" y="4238809"/>
            <a:ext cx="388121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1794B88D-0AF5-CBAD-704E-BDC3BCCFA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7" y="4396118"/>
            <a:ext cx="495279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9FE9047D-20D9-9EAB-A3F5-467025A89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8" y="4826999"/>
            <a:ext cx="495279" cy="3881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D4594F6-B087-2FE5-1D23-8FD96CAC0580}"/>
              </a:ext>
            </a:extLst>
          </p:cNvPr>
          <p:cNvSpPr txBox="1"/>
          <p:nvPr/>
        </p:nvSpPr>
        <p:spPr>
          <a:xfrm>
            <a:off x="11236842" y="4390415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DW on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Azure SQL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79990C-AFB1-D3FE-6F40-B72C86158101}"/>
              </a:ext>
            </a:extLst>
          </p:cNvPr>
          <p:cNvSpPr txBox="1"/>
          <p:nvPr/>
        </p:nvSpPr>
        <p:spPr>
          <a:xfrm>
            <a:off x="11236842" y="4801431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DW on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on-prem SQL </a:t>
            </a:r>
          </a:p>
        </p:txBody>
      </p:sp>
      <p:pic>
        <p:nvPicPr>
          <p:cNvPr id="88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7FF1643B-D9E2-8FD9-C06D-9FE950FF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163" y="3866025"/>
            <a:ext cx="4020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B28CF20-71B3-FB1C-2D55-90EEFA3BA66B}"/>
              </a:ext>
            </a:extLst>
          </p:cNvPr>
          <p:cNvSpPr txBox="1"/>
          <p:nvPr/>
        </p:nvSpPr>
        <p:spPr>
          <a:xfrm>
            <a:off x="11271000" y="3857038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Central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72AEA9B-2F2A-616D-AC07-231F820DEF81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 options</a:t>
            </a:r>
          </a:p>
        </p:txBody>
      </p:sp>
    </p:spTree>
    <p:extLst>
      <p:ext uri="{BB962C8B-B14F-4D97-AF65-F5344CB8AC3E}">
        <p14:creationId xmlns:p14="http://schemas.microsoft.com/office/powerpoint/2010/main" val="25763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28201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Business 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Central 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>
                <a:solidFill>
                  <a:srgbClr val="FFFFFF"/>
                </a:solidFill>
                <a:latin typeface="Segoe UI"/>
                <a:cs typeface="Segoe UI"/>
              </a:rPr>
              <a:t>on-prem</a:t>
            </a:r>
            <a:endParaRPr lang="en-US"/>
          </a:p>
        </p:txBody>
      </p:sp>
      <p:pic>
        <p:nvPicPr>
          <p:cNvPr id="6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370B86B5-8B97-5016-C850-4D766229E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5" y="2828511"/>
            <a:ext cx="967876" cy="892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CF51D4-5459-A0B9-C570-27FCB63631D0}"/>
              </a:ext>
            </a:extLst>
          </p:cNvPr>
          <p:cNvGrpSpPr/>
          <p:nvPr/>
        </p:nvGrpSpPr>
        <p:grpSpPr>
          <a:xfrm>
            <a:off x="4996587" y="1610065"/>
            <a:ext cx="2378683" cy="2656070"/>
            <a:chOff x="4996587" y="1610065"/>
            <a:chExt cx="2378683" cy="26560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5E73264-6A62-C513-4A18-7DEE25019F65}"/>
                </a:ext>
              </a:extLst>
            </p:cNvPr>
            <p:cNvSpPr/>
            <p:nvPr/>
          </p:nvSpPr>
          <p:spPr>
            <a:xfrm>
              <a:off x="499658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6FB223-C9A8-26E5-0922-A49DF915182C}"/>
                </a:ext>
              </a:extLst>
            </p:cNvPr>
            <p:cNvGrpSpPr/>
            <p:nvPr/>
          </p:nvGrpSpPr>
          <p:grpSpPr>
            <a:xfrm>
              <a:off x="5030306" y="1661330"/>
              <a:ext cx="2344964" cy="2132049"/>
              <a:chOff x="5030306" y="1661330"/>
              <a:chExt cx="2344964" cy="213204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2C9E573-15BC-6A3C-EEDF-3A848811CA0B}"/>
                  </a:ext>
                </a:extLst>
              </p:cNvPr>
              <p:cNvSpPr txBox="1"/>
              <p:nvPr/>
            </p:nvSpPr>
            <p:spPr>
              <a:xfrm>
                <a:off x="5030306" y="1661330"/>
                <a:ext cx="234496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Azure SQL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Server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cs typeface="Segoe UI" panose="020B0502040204020203" pitchFamily="34" charset="0"/>
                  </a:rPr>
                  <a:t>(Analytics DWH)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48F2026-76EC-8A33-8A9F-9B9063661867}"/>
                  </a:ext>
                </a:extLst>
              </p:cNvPr>
              <p:cNvGrpSpPr/>
              <p:nvPr/>
            </p:nvGrpSpPr>
            <p:grpSpPr>
              <a:xfrm>
                <a:off x="5493292" y="2601727"/>
                <a:ext cx="1502496" cy="1191652"/>
                <a:chOff x="3896951" y="2049325"/>
                <a:chExt cx="1659073" cy="1559338"/>
              </a:xfrm>
            </p:grpSpPr>
            <p:pic>
              <p:nvPicPr>
                <p:cNvPr id="64" name="Picture 2" descr="Clouds Clipart Animated Gif - Vector Cloud Outline Png, Transparent Png -  clouds png transparent - Transparent Png Download (#2404425) - PngFind">
                  <a:extLst>
                    <a:ext uri="{FF2B5EF4-FFF2-40B4-BE49-F238E27FC236}">
                      <a16:creationId xmlns:a16="http://schemas.microsoft.com/office/drawing/2014/main" id="{01568692-AB55-0ADE-503A-FE710D15DC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3438" r="98125">
                              <a14:foregroundMark x1="10000" y1="49688" x2="3438" y2="64375"/>
                              <a14:foregroundMark x1="3438" y1="64375" x2="10313" y2="74688"/>
                              <a14:foregroundMark x1="89063" y1="51563" x2="93750" y2="67188"/>
                              <a14:foregroundMark x1="93750" y1="67188" x2="88750" y2="75313"/>
                              <a14:foregroundMark x1="97188" y1="60938" x2="98125" y2="65625"/>
                            </a14:backgroundRemoval>
                          </a14:imgEffect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0866" y="2049325"/>
                  <a:ext cx="955158" cy="955158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2">
                  <a:extLst>
                    <a:ext uri="{FF2B5EF4-FFF2-40B4-BE49-F238E27FC236}">
                      <a16:creationId xmlns:a16="http://schemas.microsoft.com/office/drawing/2014/main" id="{115D2CB1-69AB-F0A1-A634-1265586841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/>
                <a:srcRect l="18999" t="24715" r="14846" b="23444"/>
                <a:stretch/>
              </p:blipFill>
              <p:spPr bwMode="auto">
                <a:xfrm>
                  <a:off x="3896951" y="2653506"/>
                  <a:ext cx="1218871" cy="95515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851075" y="2593658"/>
            <a:ext cx="411424" cy="1232162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CB28AE-A327-C4B0-B9B8-9A43C2CF7722}"/>
              </a:ext>
            </a:extLst>
          </p:cNvPr>
          <p:cNvGrpSpPr/>
          <p:nvPr/>
        </p:nvGrpSpPr>
        <p:grpSpPr>
          <a:xfrm>
            <a:off x="8761517" y="1610065"/>
            <a:ext cx="2344964" cy="2656070"/>
            <a:chOff x="8761517" y="1610065"/>
            <a:chExt cx="2344964" cy="26560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188B93-D545-4407-FEBC-6BD0593275C1}"/>
                </a:ext>
              </a:extLst>
            </p:cNvPr>
            <p:cNvSpPr/>
            <p:nvPr/>
          </p:nvSpPr>
          <p:spPr>
            <a:xfrm>
              <a:off x="876151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F7B91DC-70C5-F90A-189E-FFAEF2975286}"/>
                </a:ext>
              </a:extLst>
            </p:cNvPr>
            <p:cNvSpPr txBox="1"/>
            <p:nvPr/>
          </p:nvSpPr>
          <p:spPr>
            <a:xfrm>
              <a:off x="9353029" y="1650662"/>
              <a:ext cx="11837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  <a:b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Service </a:t>
              </a:r>
            </a:p>
          </p:txBody>
        </p:sp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9353030" y="255496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2EAEC5F7-331D-F980-10B8-7B279FB8E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7808526" y="2938100"/>
            <a:ext cx="508073" cy="502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Arrow: Down 60">
            <a:extLst>
              <a:ext uri="{FF2B5EF4-FFF2-40B4-BE49-F238E27FC236}">
                <a16:creationId xmlns:a16="http://schemas.microsoft.com/office/drawing/2014/main" id="{406C618B-9115-5B79-0423-3820492C7D0D}"/>
              </a:ext>
            </a:extLst>
          </p:cNvPr>
          <p:cNvSpPr/>
          <p:nvPr/>
        </p:nvSpPr>
        <p:spPr>
          <a:xfrm rot="16200000">
            <a:off x="3611959" y="2119749"/>
            <a:ext cx="411424" cy="2225135"/>
          </a:xfrm>
          <a:prstGeom prst="downArrow">
            <a:avLst/>
          </a:prstGeom>
          <a:solidFill>
            <a:srgbClr val="138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6B6AB9-9349-9CEC-E897-63345A65E680}"/>
              </a:ext>
            </a:extLst>
          </p:cNvPr>
          <p:cNvGrpSpPr/>
          <p:nvPr/>
        </p:nvGrpSpPr>
        <p:grpSpPr>
          <a:xfrm>
            <a:off x="282015" y="3026604"/>
            <a:ext cx="2867046" cy="3887176"/>
            <a:chOff x="282015" y="3026604"/>
            <a:chExt cx="2867046" cy="3887176"/>
          </a:xfrm>
        </p:grpSpPr>
        <p:pic>
          <p:nvPicPr>
            <p:cNvPr id="2" name="Picture 8" descr="Azure Data Factory | element61">
              <a:extLst>
                <a:ext uri="{FF2B5EF4-FFF2-40B4-BE49-F238E27FC236}">
                  <a16:creationId xmlns:a16="http://schemas.microsoft.com/office/drawing/2014/main" id="{B58C8539-0F78-7390-6098-D6F869958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053" y="3026604"/>
              <a:ext cx="945008" cy="496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502209-AD5E-4937-9F87-06085FF808D3}"/>
                </a:ext>
              </a:extLst>
            </p:cNvPr>
            <p:cNvSpPr txBox="1"/>
            <p:nvPr/>
          </p:nvSpPr>
          <p:spPr>
            <a:xfrm>
              <a:off x="282015" y="4667011"/>
              <a:ext cx="2810898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 Factory 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Integration Gateway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(Interface to read from </a:t>
              </a:r>
              <a:b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SQL server)</a:t>
              </a:r>
              <a:b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5A41894-AF84-5E38-32D4-9053F6A96AAC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1667057" y="3522733"/>
              <a:ext cx="1009500" cy="1037309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CD625-419B-5E42-C7D5-EB21A844CD1C}"/>
              </a:ext>
            </a:extLst>
          </p:cNvPr>
          <p:cNvGrpSpPr/>
          <p:nvPr/>
        </p:nvGrpSpPr>
        <p:grpSpPr>
          <a:xfrm>
            <a:off x="5030306" y="4418534"/>
            <a:ext cx="2344964" cy="1696515"/>
            <a:chOff x="5030306" y="4418534"/>
            <a:chExt cx="2344964" cy="16965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5A996AA-F0D8-4ADB-7FF7-1362E17D408B}"/>
                </a:ext>
              </a:extLst>
            </p:cNvPr>
            <p:cNvSpPr/>
            <p:nvPr/>
          </p:nvSpPr>
          <p:spPr>
            <a:xfrm>
              <a:off x="5030306" y="4418534"/>
              <a:ext cx="2344964" cy="1696515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0A49C-14C1-984C-82C6-82551BCAF525}"/>
                </a:ext>
              </a:extLst>
            </p:cNvPr>
            <p:cNvSpPr txBox="1"/>
            <p:nvPr/>
          </p:nvSpPr>
          <p:spPr>
            <a:xfrm>
              <a:off x="5030306" y="5068894"/>
              <a:ext cx="23449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 Factory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(Pipelines to load and transform data)</a:t>
              </a:r>
            </a:p>
          </p:txBody>
        </p:sp>
        <p:pic>
          <p:nvPicPr>
            <p:cNvPr id="11" name="Picture 8" descr="Azure Data Factory | element61">
              <a:extLst>
                <a:ext uri="{FF2B5EF4-FFF2-40B4-BE49-F238E27FC236}">
                  <a16:creationId xmlns:a16="http://schemas.microsoft.com/office/drawing/2014/main" id="{441BE2E8-700E-6044-B1D2-3B8C66350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565" y="4534555"/>
              <a:ext cx="945008" cy="496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49D304-1C5B-A1BD-C508-2C8DFDE40F05}"/>
              </a:ext>
            </a:extLst>
          </p:cNvPr>
          <p:cNvCxnSpPr/>
          <p:nvPr/>
        </p:nvCxnSpPr>
        <p:spPr>
          <a:xfrm flipH="1" flipV="1">
            <a:off x="4362450" y="3440432"/>
            <a:ext cx="752475" cy="11196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54D49A-A514-C6F0-B2B5-9827E53A5409}"/>
              </a:ext>
            </a:extLst>
          </p:cNvPr>
          <p:cNvCxnSpPr>
            <a:cxnSpLocks/>
          </p:cNvCxnSpPr>
          <p:nvPr/>
        </p:nvCxnSpPr>
        <p:spPr>
          <a:xfrm flipV="1">
            <a:off x="6200775" y="3933824"/>
            <a:ext cx="0" cy="4847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Tick mark icon flat of check Royalty Free Vector Image">
            <a:extLst>
              <a:ext uri="{FF2B5EF4-FFF2-40B4-BE49-F238E27FC236}">
                <a16:creationId xmlns:a16="http://schemas.microsoft.com/office/drawing/2014/main" id="{12598753-D5CC-7990-FB64-246AC3CC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0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ick mark icon flat of check Royalty Free Vector Image">
            <a:extLst>
              <a:ext uri="{FF2B5EF4-FFF2-40B4-BE49-F238E27FC236}">
                <a16:creationId xmlns:a16="http://schemas.microsoft.com/office/drawing/2014/main" id="{C7107350-7390-7268-0D29-C7D9BEBD1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15" y="3802660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ick mark icon flat of check Royalty Free Vector Image">
            <a:extLst>
              <a:ext uri="{FF2B5EF4-FFF2-40B4-BE49-F238E27FC236}">
                <a16:creationId xmlns:a16="http://schemas.microsoft.com/office/drawing/2014/main" id="{E0A88E85-1759-2D2E-F8A6-7CF07B82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03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14EE04-F7AC-D671-193C-4F1B0A0F4107}"/>
              </a:ext>
            </a:extLst>
          </p:cNvPr>
          <p:cNvSpPr txBox="1"/>
          <p:nvPr/>
        </p:nvSpPr>
        <p:spPr>
          <a:xfrm>
            <a:off x="8843309" y="4598666"/>
            <a:ext cx="2649893" cy="224676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Power BI service 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pulls data from the 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egoe UI"/>
                <a:cs typeface="Segoe UI"/>
              </a:rPr>
              <a:t>data warehouse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cs typeface="Segoe UI"/>
              </a:rPr>
              <a:t>(based on a schedule)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172423-B705-6725-A5EC-604D69AC0D02}"/>
              </a:ext>
            </a:extLst>
          </p:cNvPr>
          <p:cNvCxnSpPr>
            <a:cxnSpLocks/>
          </p:cNvCxnSpPr>
          <p:nvPr/>
        </p:nvCxnSpPr>
        <p:spPr>
          <a:xfrm flipH="1" flipV="1">
            <a:off x="8401601" y="3592403"/>
            <a:ext cx="498310" cy="9676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3D Gear Icon zum kostenlosen Download | FreeImages">
            <a:extLst>
              <a:ext uri="{FF2B5EF4-FFF2-40B4-BE49-F238E27FC236}">
                <a16:creationId xmlns:a16="http://schemas.microsoft.com/office/drawing/2014/main" id="{55E64F81-D3C6-AFF8-21B1-C9795FA6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86" y="3484061"/>
            <a:ext cx="818880" cy="72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5545CDF-D97D-70D4-0FEF-9B7CF46A143C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 options – on prem</a:t>
            </a:r>
          </a:p>
        </p:txBody>
      </p:sp>
    </p:spTree>
    <p:extLst>
      <p:ext uri="{BB962C8B-B14F-4D97-AF65-F5344CB8AC3E}">
        <p14:creationId xmlns:p14="http://schemas.microsoft.com/office/powerpoint/2010/main" val="20818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1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282015" y="1610065"/>
            <a:ext cx="2344964" cy="2656070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Business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Central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E314A2-8C99-A592-D46B-583F17962A9F}"/>
              </a:ext>
            </a:extLst>
          </p:cNvPr>
          <p:cNvGrpSpPr/>
          <p:nvPr/>
        </p:nvGrpSpPr>
        <p:grpSpPr>
          <a:xfrm>
            <a:off x="885718" y="2611735"/>
            <a:ext cx="1219814" cy="1336752"/>
            <a:chOff x="7297815" y="2004316"/>
            <a:chExt cx="1328601" cy="1571810"/>
          </a:xfrm>
        </p:grpSpPr>
        <p:pic>
          <p:nvPicPr>
            <p:cNvPr id="59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10EAD65-A27C-01CB-E30D-9F69D082A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370B86B5-8B97-5016-C850-4D766229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Arrow: Down 68">
            <a:extLst>
              <a:ext uri="{FF2B5EF4-FFF2-40B4-BE49-F238E27FC236}">
                <a16:creationId xmlns:a16="http://schemas.microsoft.com/office/drawing/2014/main" id="{791B0888-A955-4ADA-ED96-4915EC5AAADC}"/>
              </a:ext>
            </a:extLst>
          </p:cNvPr>
          <p:cNvSpPr/>
          <p:nvPr/>
        </p:nvSpPr>
        <p:spPr>
          <a:xfrm rot="16200000">
            <a:off x="7851075" y="2593658"/>
            <a:ext cx="411424" cy="1232162"/>
          </a:xfrm>
          <a:prstGeom prst="downArrow">
            <a:avLst/>
          </a:prstGeom>
          <a:solidFill>
            <a:srgbClr val="138B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4AD707-A489-87DB-8AAB-4FEA7256F4B6}"/>
              </a:ext>
            </a:extLst>
          </p:cNvPr>
          <p:cNvGrpSpPr/>
          <p:nvPr/>
        </p:nvGrpSpPr>
        <p:grpSpPr>
          <a:xfrm>
            <a:off x="8761517" y="1610065"/>
            <a:ext cx="2344964" cy="2656070"/>
            <a:chOff x="8761517" y="1610065"/>
            <a:chExt cx="2344964" cy="26560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188B93-D545-4407-FEBC-6BD0593275C1}"/>
                </a:ext>
              </a:extLst>
            </p:cNvPr>
            <p:cNvSpPr/>
            <p:nvPr/>
          </p:nvSpPr>
          <p:spPr>
            <a:xfrm>
              <a:off x="876151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F7B91DC-70C5-F90A-189E-FFAEF2975286}"/>
                </a:ext>
              </a:extLst>
            </p:cNvPr>
            <p:cNvSpPr txBox="1"/>
            <p:nvPr/>
          </p:nvSpPr>
          <p:spPr>
            <a:xfrm>
              <a:off x="9353029" y="1650662"/>
              <a:ext cx="11837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  <a:b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Service </a:t>
              </a:r>
            </a:p>
          </p:txBody>
        </p:sp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9353030" y="255496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2EAEC5F7-331D-F980-10B8-7B279FB8E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7808526" y="2938100"/>
            <a:ext cx="508073" cy="502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38ECED8-E2D9-8F96-CAEB-8F7B88CDDBF3}"/>
              </a:ext>
            </a:extLst>
          </p:cNvPr>
          <p:cNvGrpSpPr/>
          <p:nvPr/>
        </p:nvGrpSpPr>
        <p:grpSpPr>
          <a:xfrm>
            <a:off x="2496053" y="4463226"/>
            <a:ext cx="2344964" cy="2394774"/>
            <a:chOff x="2496053" y="4463226"/>
            <a:chExt cx="2344964" cy="23947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E9BAD6-E7E0-6181-EF70-3FF90AFA5945}"/>
                </a:ext>
              </a:extLst>
            </p:cNvPr>
            <p:cNvSpPr/>
            <p:nvPr/>
          </p:nvSpPr>
          <p:spPr>
            <a:xfrm>
              <a:off x="2496053" y="4463226"/>
              <a:ext cx="2344964" cy="2394774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HCS Server / VM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LS Central Scheduler, </a:t>
              </a:r>
              <a:b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Data Director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AD4CED96-8E68-707C-3DF2-A714D4162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458" y="4988909"/>
              <a:ext cx="756379" cy="7528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55F273-F369-7DC1-638E-92DFE86D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03289" y="5044783"/>
              <a:ext cx="604517" cy="60758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49FEF3-857C-62C8-0D67-A3C0D11D3724}"/>
              </a:ext>
            </a:extLst>
          </p:cNvPr>
          <p:cNvGrpSpPr/>
          <p:nvPr/>
        </p:nvGrpSpPr>
        <p:grpSpPr>
          <a:xfrm>
            <a:off x="2665898" y="3140148"/>
            <a:ext cx="912459" cy="1315312"/>
            <a:chOff x="2665898" y="3140148"/>
            <a:chExt cx="912459" cy="13153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D546C4-D6CA-995E-226A-85A16AFB38E0}"/>
                </a:ext>
              </a:extLst>
            </p:cNvPr>
            <p:cNvSpPr/>
            <p:nvPr/>
          </p:nvSpPr>
          <p:spPr>
            <a:xfrm>
              <a:off x="2665898" y="3140148"/>
              <a:ext cx="746548" cy="202267"/>
            </a:xfrm>
            <a:prstGeom prst="rect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7E0A70BB-0A88-EDD1-4C98-849AA51136A6}"/>
                </a:ext>
              </a:extLst>
            </p:cNvPr>
            <p:cNvSpPr/>
            <p:nvPr/>
          </p:nvSpPr>
          <p:spPr>
            <a:xfrm>
              <a:off x="3166933" y="3140148"/>
              <a:ext cx="411424" cy="1315312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5DF0DC-B46B-3D2C-A655-06CAB237BA08}"/>
              </a:ext>
            </a:extLst>
          </p:cNvPr>
          <p:cNvGrpSpPr/>
          <p:nvPr/>
        </p:nvGrpSpPr>
        <p:grpSpPr>
          <a:xfrm>
            <a:off x="4046944" y="3026605"/>
            <a:ext cx="883293" cy="1428855"/>
            <a:chOff x="4046944" y="3026605"/>
            <a:chExt cx="883293" cy="14288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6E490C-B76E-91EC-0BA3-355EDA6C6002}"/>
                </a:ext>
              </a:extLst>
            </p:cNvPr>
            <p:cNvSpPr/>
            <p:nvPr/>
          </p:nvSpPr>
          <p:spPr>
            <a:xfrm rot="5400000">
              <a:off x="3501029" y="3686062"/>
              <a:ext cx="1315313" cy="223483"/>
            </a:xfrm>
            <a:prstGeom prst="rect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406C618B-9115-5B79-0423-3820492C7D0D}"/>
                </a:ext>
              </a:extLst>
            </p:cNvPr>
            <p:cNvSpPr/>
            <p:nvPr/>
          </p:nvSpPr>
          <p:spPr>
            <a:xfrm rot="16200000">
              <a:off x="4282880" y="2790671"/>
              <a:ext cx="411424" cy="883291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6681C92-37CC-E015-0BF4-2F2634A84001}"/>
              </a:ext>
            </a:extLst>
          </p:cNvPr>
          <p:cNvSpPr txBox="1"/>
          <p:nvPr/>
        </p:nvSpPr>
        <p:spPr>
          <a:xfrm>
            <a:off x="380329" y="4818937"/>
            <a:ext cx="214174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Scheduled data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replication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- from Business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Central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- to Analytics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  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F51FEB-91AD-98D4-AF5D-C169C6088FBC}"/>
              </a:ext>
            </a:extLst>
          </p:cNvPr>
          <p:cNvGrpSpPr/>
          <p:nvPr/>
        </p:nvGrpSpPr>
        <p:grpSpPr>
          <a:xfrm>
            <a:off x="4996587" y="1610065"/>
            <a:ext cx="2378683" cy="2656070"/>
            <a:chOff x="4996587" y="1610065"/>
            <a:chExt cx="2378683" cy="26560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5E73264-6A62-C513-4A18-7DEE25019F65}"/>
                </a:ext>
              </a:extLst>
            </p:cNvPr>
            <p:cNvSpPr/>
            <p:nvPr/>
          </p:nvSpPr>
          <p:spPr>
            <a:xfrm>
              <a:off x="4996587" y="1610065"/>
              <a:ext cx="2344964" cy="2656070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8F2026-76EC-8A33-8A9F-9B9063661867}"/>
                </a:ext>
              </a:extLst>
            </p:cNvPr>
            <p:cNvGrpSpPr/>
            <p:nvPr/>
          </p:nvGrpSpPr>
          <p:grpSpPr>
            <a:xfrm>
              <a:off x="5493292" y="2601727"/>
              <a:ext cx="1502496" cy="1191652"/>
              <a:chOff x="3896951" y="2049325"/>
              <a:chExt cx="1659073" cy="1559338"/>
            </a:xfrm>
          </p:grpSpPr>
          <p:pic>
            <p:nvPicPr>
              <p:cNvPr id="6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01568692-AB55-0ADE-503A-FE710D15D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115D2CB1-69AB-F0A1-A634-126558684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B43202-1D11-50C5-7DF8-0C13063815A9}"/>
                </a:ext>
              </a:extLst>
            </p:cNvPr>
            <p:cNvSpPr txBox="1"/>
            <p:nvPr/>
          </p:nvSpPr>
          <p:spPr>
            <a:xfrm>
              <a:off x="5030306" y="1661330"/>
              <a:ext cx="23449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SQL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Server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(Analytics DWH)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B9F8EB-32E5-FBD1-1A97-EFB2E3C32FE4}"/>
              </a:ext>
            </a:extLst>
          </p:cNvPr>
          <p:cNvGrpSpPr/>
          <p:nvPr/>
        </p:nvGrpSpPr>
        <p:grpSpPr>
          <a:xfrm>
            <a:off x="5064025" y="4455460"/>
            <a:ext cx="2363394" cy="1696515"/>
            <a:chOff x="5064025" y="4455460"/>
            <a:chExt cx="2363394" cy="16965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55F5DE4-2D93-77DF-001B-86AE1DE75621}"/>
                </a:ext>
              </a:extLst>
            </p:cNvPr>
            <p:cNvSpPr/>
            <p:nvPr/>
          </p:nvSpPr>
          <p:spPr>
            <a:xfrm>
              <a:off x="5064025" y="4455460"/>
              <a:ext cx="2344964" cy="1696515"/>
            </a:xfrm>
            <a:prstGeom prst="roundRect">
              <a:avLst/>
            </a:prstGeom>
            <a:solidFill>
              <a:srgbClr val="49278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5A9455-7702-95E0-9F23-B5FE8B83E81E}"/>
                </a:ext>
              </a:extLst>
            </p:cNvPr>
            <p:cNvSpPr txBox="1"/>
            <p:nvPr/>
          </p:nvSpPr>
          <p:spPr>
            <a:xfrm>
              <a:off x="5082455" y="5144537"/>
              <a:ext cx="23449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Azure Data Factory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(Pipelines to transform data)</a:t>
              </a:r>
            </a:p>
          </p:txBody>
        </p:sp>
        <p:pic>
          <p:nvPicPr>
            <p:cNvPr id="10" name="Picture 8" descr="Azure Data Factory | element61">
              <a:extLst>
                <a:ext uri="{FF2B5EF4-FFF2-40B4-BE49-F238E27FC236}">
                  <a16:creationId xmlns:a16="http://schemas.microsoft.com/office/drawing/2014/main" id="{41185413-C5E9-A0DA-9578-4B8700ED5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527" y="4553745"/>
              <a:ext cx="945008" cy="496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BE8F76-BD0F-F687-8846-E8C889016932}"/>
              </a:ext>
            </a:extLst>
          </p:cNvPr>
          <p:cNvCxnSpPr>
            <a:cxnSpLocks/>
          </p:cNvCxnSpPr>
          <p:nvPr/>
        </p:nvCxnSpPr>
        <p:spPr>
          <a:xfrm flipV="1">
            <a:off x="6200775" y="3933824"/>
            <a:ext cx="0" cy="4847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Tick mark icon flat of check Royalty Free Vector Image">
            <a:extLst>
              <a:ext uri="{FF2B5EF4-FFF2-40B4-BE49-F238E27FC236}">
                <a16:creationId xmlns:a16="http://schemas.microsoft.com/office/drawing/2014/main" id="{DEDD3CC5-41EB-B634-4C27-DD98BF98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0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ick mark icon flat of check Royalty Free Vector Image">
            <a:extLst>
              <a:ext uri="{FF2B5EF4-FFF2-40B4-BE49-F238E27FC236}">
                <a16:creationId xmlns:a16="http://schemas.microsoft.com/office/drawing/2014/main" id="{6F0C8105-6AF6-8335-7780-B50DDC6A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15" y="3802660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ick mark icon flat of check Royalty Free Vector Image">
            <a:extLst>
              <a:ext uri="{FF2B5EF4-FFF2-40B4-BE49-F238E27FC236}">
                <a16:creationId xmlns:a16="http://schemas.microsoft.com/office/drawing/2014/main" id="{8B2CF95B-D3BB-3A87-7EEB-BEF43287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032" y="1006598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ick mark icon flat of check Royalty Free Vector Image">
            <a:extLst>
              <a:ext uri="{FF2B5EF4-FFF2-40B4-BE49-F238E27FC236}">
                <a16:creationId xmlns:a16="http://schemas.microsoft.com/office/drawing/2014/main" id="{CE8F106C-71FE-88CE-A170-228276B33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685" y1="37339" x2="61574" y2="63519"/>
                        <a14:foregroundMark x1="27778" y1="49785" x2="39352" y2="56652"/>
                        <a14:foregroundMark x1="49074" y1="60086" x2="51852" y2="57940"/>
                        <a14:foregroundMark x1="55093" y1="53648" x2="66204" y2="39056"/>
                        <a14:foregroundMark x1="66204" y1="39056" x2="66204" y2="39056"/>
                        <a14:foregroundMark x1="66667" y1="37768" x2="66667" y2="37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00" y="3862425"/>
            <a:ext cx="1236897" cy="1334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248A99-A85B-983F-30E9-BBA9614E0652}"/>
              </a:ext>
            </a:extLst>
          </p:cNvPr>
          <p:cNvSpPr txBox="1"/>
          <p:nvPr/>
        </p:nvSpPr>
        <p:spPr>
          <a:xfrm>
            <a:off x="8843309" y="4598666"/>
            <a:ext cx="26498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Power BI service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pulls data from the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data warehouse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(based on a schedule)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620119-56AA-5A2E-4D25-1A139BD35875}"/>
              </a:ext>
            </a:extLst>
          </p:cNvPr>
          <p:cNvCxnSpPr>
            <a:cxnSpLocks/>
          </p:cNvCxnSpPr>
          <p:nvPr/>
        </p:nvCxnSpPr>
        <p:spPr>
          <a:xfrm flipH="1" flipV="1">
            <a:off x="8401601" y="3592403"/>
            <a:ext cx="498310" cy="9676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3D Gear Icon zum kostenlosen Download | FreeImages">
            <a:extLst>
              <a:ext uri="{FF2B5EF4-FFF2-40B4-BE49-F238E27FC236}">
                <a16:creationId xmlns:a16="http://schemas.microsoft.com/office/drawing/2014/main" id="{52D97276-0919-BEE8-CDC2-8360CFF1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86" y="3484061"/>
            <a:ext cx="818880" cy="72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E6B26FD-E2AA-F9CC-D1AC-9D912CC8B153}"/>
              </a:ext>
            </a:extLst>
          </p:cNvPr>
          <p:cNvSpPr txBox="1">
            <a:spLocks/>
          </p:cNvSpPr>
          <p:nvPr/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Architecture options – SaaS</a:t>
            </a:r>
          </a:p>
        </p:txBody>
      </p:sp>
    </p:spTree>
    <p:extLst>
      <p:ext uri="{BB962C8B-B14F-4D97-AF65-F5344CB8AC3E}">
        <p14:creationId xmlns:p14="http://schemas.microsoft.com/office/powerpoint/2010/main" val="22679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24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E987F-3DBD-E196-89B9-C8E253314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2508827"/>
            <a:ext cx="5285808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Analytics - BC on premises</a:t>
            </a:r>
          </a:p>
          <a:p>
            <a:r>
              <a:rPr lang="en-US">
                <a:latin typeface="Segoe UI"/>
                <a:cs typeface="Segoe UI"/>
              </a:rPr>
              <a:t>Request Analytics license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Subscribe (Microsoft)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Power BI License 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Azure SQL Server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Azure Data Factory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5FC9A-FFD2-FBB4-98BF-8DFFCDC0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How </a:t>
            </a:r>
            <a:r>
              <a:rPr lang="en-US">
                <a:latin typeface="Segoe UI"/>
                <a:cs typeface="Segoe UI"/>
              </a:rPr>
              <a:t>to get started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78869A8-AF02-DF39-E5DC-9EB73705CCDD}"/>
              </a:ext>
            </a:extLst>
          </p:cNvPr>
          <p:cNvSpPr txBox="1">
            <a:spLocks/>
          </p:cNvSpPr>
          <p:nvPr/>
        </p:nvSpPr>
        <p:spPr>
          <a:xfrm>
            <a:off x="5940992" y="2508826"/>
            <a:ext cx="5285808" cy="5317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Analytics - BC SaaS</a:t>
            </a:r>
          </a:p>
          <a:p>
            <a:r>
              <a:rPr lang="en-US" dirty="0"/>
              <a:t>Request Analytics License</a:t>
            </a:r>
          </a:p>
          <a:p>
            <a:r>
              <a:rPr lang="en-US" dirty="0"/>
              <a:t>Subscribe (Microsoft)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Power BI License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Azure SQL Server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Azure Data Factory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Purchase 1 Offline Store license for the VM/Server to replicate data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(not needed if you are using hybrid approach)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2D46E6C9-2413-57B3-BDD5-450BA7A6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19" y="1437267"/>
            <a:ext cx="967876" cy="892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50A37A-A65A-4792-46FF-D676F035BB25}"/>
              </a:ext>
            </a:extLst>
          </p:cNvPr>
          <p:cNvGrpSpPr/>
          <p:nvPr/>
        </p:nvGrpSpPr>
        <p:grpSpPr>
          <a:xfrm>
            <a:off x="7364082" y="992830"/>
            <a:ext cx="1219814" cy="1336752"/>
            <a:chOff x="7297815" y="2004316"/>
            <a:chExt cx="1328601" cy="1571810"/>
          </a:xfrm>
        </p:grpSpPr>
        <p:pic>
          <p:nvPicPr>
            <p:cNvPr id="8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CC0361EF-E06B-99AE-AF09-DFE6D7F42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258" y="2004316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Dynamics 365 Business Central: Erste Details zur Release Wave 1 in 2020 -  ERP Blog">
              <a:extLst>
                <a:ext uri="{FF2B5EF4-FFF2-40B4-BE49-F238E27FC236}">
                  <a16:creationId xmlns:a16="http://schemas.microsoft.com/office/drawing/2014/main" id="{FD7F1CCA-8339-03DE-9C92-80A8D90D9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15" y="2526904"/>
              <a:ext cx="1054194" cy="10492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38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9A676-EAE6-3018-9187-93173ECC8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D639BE47-C8AC-D870-A2D5-32AC9C3831C2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Agenda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BB33D21D-58FA-DAC3-0C8C-EAB9A26ED5D6}"/>
              </a:ext>
            </a:extLst>
          </p:cNvPr>
          <p:cNvSpPr txBox="1">
            <a:spLocks/>
          </p:cNvSpPr>
          <p:nvPr/>
        </p:nvSpPr>
        <p:spPr>
          <a:xfrm>
            <a:off x="548640" y="1628775"/>
            <a:ext cx="6773186" cy="1152153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Reporting in BC and Analytics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latin typeface="Segoe UI"/>
              </a:rPr>
              <a:t>Analytics under the hood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Segoe UI"/>
              </a:rPr>
              <a:t>What’s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Segoe UI"/>
              </a:rPr>
              <a:t>Architecture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" dirty="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srgbClr val="EDBD11"/>
                </a:solidFill>
                <a:latin typeface="Segoe UI"/>
              </a:rPr>
              <a:t>Customer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latin typeface="Segoe UI"/>
              </a:rPr>
              <a:t>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latin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192303-C4C0-7A14-3C82-DBA658686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97" t="26632" r="-1" b="9541"/>
          <a:stretch/>
        </p:blipFill>
        <p:spPr>
          <a:xfrm>
            <a:off x="7195279" y="0"/>
            <a:ext cx="49967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88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ouple of men in clothing holding boxes of candy&#10;&#10;Description automatically generated">
            <a:extLst>
              <a:ext uri="{FF2B5EF4-FFF2-40B4-BE49-F238E27FC236}">
                <a16:creationId xmlns:a16="http://schemas.microsoft.com/office/drawing/2014/main" id="{81C245EE-E35E-FD2F-5EA1-DA6387D159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2" r="244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8D9F61-A92A-B302-DAB6-00A3AC16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  <a:latin typeface="Segoe UI"/>
                <a:cs typeface="Segoe UI"/>
              </a:rPr>
              <a:t>IT'Sugar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997A8-A4CD-29F3-FC45-C04CF0A7E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200" dirty="0">
                <a:latin typeface="Segoe UI"/>
                <a:cs typeface="Segoe UI"/>
              </a:rPr>
              <a:t>IT'SUGAR has become one of the largest </a:t>
            </a:r>
            <a:br>
              <a:rPr lang="en-GB" sz="2200" dirty="0">
                <a:latin typeface="Segoe UI"/>
                <a:cs typeface="Segoe UI"/>
              </a:rPr>
            </a:br>
            <a:r>
              <a:rPr lang="en-GB" sz="2200" dirty="0">
                <a:latin typeface="Segoe UI"/>
                <a:cs typeface="Segoe UI"/>
              </a:rPr>
              <a:t>specialty candy "</a:t>
            </a:r>
            <a:r>
              <a:rPr lang="en-GB" sz="2200" dirty="0" err="1">
                <a:latin typeface="Segoe UI"/>
                <a:cs typeface="Segoe UI"/>
              </a:rPr>
              <a:t>retailtainers</a:t>
            </a:r>
            <a:r>
              <a:rPr lang="en-GB" sz="2200" dirty="0">
                <a:latin typeface="Segoe UI"/>
                <a:cs typeface="Segoe UI"/>
              </a:rPr>
              <a:t>" in the world. </a:t>
            </a:r>
            <a:br>
              <a:rPr lang="en-GB" sz="2200" dirty="0">
                <a:latin typeface="Segoe UI"/>
                <a:cs typeface="Segoe UI"/>
              </a:rPr>
            </a:br>
            <a:br>
              <a:rPr lang="en-GB" sz="800" dirty="0">
                <a:latin typeface="Segoe UI"/>
                <a:cs typeface="Segoe UI"/>
              </a:rPr>
            </a:br>
            <a:r>
              <a:rPr lang="en-GB" sz="2200" dirty="0">
                <a:latin typeface="Segoe UI"/>
                <a:cs typeface="Segoe UI"/>
              </a:rPr>
              <a:t>100 locations throughout the United States and Canada. </a:t>
            </a:r>
            <a:br>
              <a:rPr lang="en-GB" sz="2200" dirty="0">
                <a:latin typeface="Segoe UI"/>
                <a:cs typeface="Segoe UI"/>
              </a:rPr>
            </a:br>
            <a:br>
              <a:rPr lang="en-GB" sz="800" dirty="0">
                <a:latin typeface="Segoe UI"/>
                <a:cs typeface="Segoe UI"/>
              </a:rPr>
            </a:br>
            <a:r>
              <a:rPr lang="en-GB" sz="2200" dirty="0">
                <a:latin typeface="Segoe UI"/>
                <a:cs typeface="Segoe UI"/>
              </a:rPr>
              <a:t>IT'SUGAR is more than just a candy store - it's an experience.  </a:t>
            </a:r>
          </a:p>
          <a:p>
            <a:endParaRPr lang="en-GB" sz="1600" dirty="0">
              <a:latin typeface="Segoe UI"/>
              <a:cs typeface="Segoe UI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sz="2200" i="1" dirty="0">
                <a:latin typeface="Segoe UI"/>
                <a:cs typeface="Segoe UI"/>
              </a:rPr>
              <a:t>“All the information is available in Analytics.</a:t>
            </a:r>
            <a:br>
              <a:rPr lang="en-GB" sz="2200" i="1" dirty="0">
                <a:latin typeface="Segoe UI"/>
                <a:cs typeface="Segoe UI"/>
              </a:rPr>
            </a:br>
            <a:r>
              <a:rPr lang="en-GB" sz="2200" i="1" dirty="0">
                <a:latin typeface="Segoe UI"/>
                <a:cs typeface="Segoe UI"/>
              </a:rPr>
              <a:t>Whenever anyone asks for data all I have to do </a:t>
            </a:r>
            <a:br>
              <a:rPr lang="en-GB" sz="2200" i="1" dirty="0">
                <a:latin typeface="Segoe UI"/>
                <a:cs typeface="Segoe UI"/>
              </a:rPr>
            </a:br>
            <a:r>
              <a:rPr lang="en-GB" sz="2200" i="1" dirty="0">
                <a:latin typeface="Segoe UI"/>
                <a:cs typeface="Segoe UI"/>
              </a:rPr>
              <a:t>is bring it together” </a:t>
            </a:r>
            <a:br>
              <a:rPr lang="en-GB" sz="2200" i="1" dirty="0">
                <a:latin typeface="Segoe UI"/>
                <a:cs typeface="Segoe UI"/>
              </a:rPr>
            </a:br>
            <a:br>
              <a:rPr lang="en-GB" sz="500" i="1" dirty="0">
                <a:latin typeface="Segoe UI"/>
                <a:cs typeface="Segoe UI"/>
              </a:rPr>
            </a:br>
            <a:r>
              <a:rPr lang="en-GB" sz="2200" i="1" dirty="0">
                <a:latin typeface="Segoe UI"/>
                <a:cs typeface="Segoe UI"/>
              </a:rPr>
              <a:t>Steve – Consultant Power BI</a:t>
            </a:r>
            <a:br>
              <a:rPr lang="en-GB" sz="2000" i="1" dirty="0">
                <a:latin typeface="Segoe UI"/>
                <a:cs typeface="Segoe UI"/>
              </a:rPr>
            </a:br>
            <a:endParaRPr lang="en-GB" sz="2000" i="1" dirty="0">
              <a:latin typeface="Segoe UI"/>
              <a:cs typeface="Segoe UI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1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97F4B7-D30D-2CDA-CED7-0093F282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IT’Sugar</a:t>
            </a:r>
            <a:r>
              <a:rPr lang="en-GB" sz="3600" dirty="0">
                <a:solidFill>
                  <a:schemeClr val="bg1"/>
                </a:solidFill>
              </a:rPr>
              <a:t> – report highlights (custom report)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3F040EC-3497-3EE8-02D8-A869A616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09700"/>
            <a:ext cx="8051800" cy="4660899"/>
          </a:xfrm>
          <a:prstGeom prst="rect">
            <a:avLst/>
          </a:prstGeom>
        </p:spPr>
      </p:pic>
      <p:pic>
        <p:nvPicPr>
          <p:cNvPr id="7" name="Picture 6" descr="A black computer monitor with a black screen&#10;&#10;Description automatically generated">
            <a:extLst>
              <a:ext uri="{FF2B5EF4-FFF2-40B4-BE49-F238E27FC236}">
                <a16:creationId xmlns:a16="http://schemas.microsoft.com/office/drawing/2014/main" id="{248E9677-BD25-096A-4FFD-B45324D8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5" y="914400"/>
            <a:ext cx="12410510" cy="7569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FE69AD-EBE3-C629-6EF9-0472460670E1}"/>
              </a:ext>
            </a:extLst>
          </p:cNvPr>
          <p:cNvSpPr/>
          <p:nvPr/>
        </p:nvSpPr>
        <p:spPr>
          <a:xfrm>
            <a:off x="10572750" y="4391025"/>
            <a:ext cx="1619250" cy="2466975"/>
          </a:xfrm>
          <a:prstGeom prst="rect">
            <a:avLst/>
          </a:prstGeom>
          <a:solidFill>
            <a:srgbClr val="2B15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4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EFCA3-BF83-1EC1-3119-E5C276682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97" t="26632" r="-1" b="9541"/>
          <a:stretch/>
        </p:blipFill>
        <p:spPr>
          <a:xfrm>
            <a:off x="7195279" y="0"/>
            <a:ext cx="4996722" cy="6858001"/>
          </a:xfrm>
          <a:prstGeom prst="rect">
            <a:avLst/>
          </a:prstGeom>
        </p:spPr>
      </p:pic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Agenda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B7D9E7A4-C34D-23D7-CD91-806A16FB498D}"/>
              </a:ext>
            </a:extLst>
          </p:cNvPr>
          <p:cNvSpPr txBox="1">
            <a:spLocks/>
          </p:cNvSpPr>
          <p:nvPr/>
        </p:nvSpPr>
        <p:spPr>
          <a:xfrm>
            <a:off x="548640" y="1628775"/>
            <a:ext cx="6773186" cy="1152153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Reporting in BC and Analytics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latin typeface="Segoe UI"/>
              </a:rPr>
              <a:t>Analytics under the hood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Segoe UI"/>
              </a:rPr>
              <a:t>What’s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Segoe UI"/>
              </a:rPr>
              <a:t>Architecture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" dirty="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latin typeface="Segoe UI"/>
              </a:rPr>
              <a:t>Customer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latin typeface="Segoe UI"/>
              </a:rPr>
              <a:t>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latin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4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mpt: one viking sailing on a boat towards the setting sun">
            <a:extLst>
              <a:ext uri="{FF2B5EF4-FFF2-40B4-BE49-F238E27FC236}">
                <a16:creationId xmlns:a16="http://schemas.microsoft.com/office/drawing/2014/main" id="{3B227424-2046-E977-5371-4D5366D07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964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400" b="1" dirty="0">
              <a:solidFill>
                <a:srgbClr val="138890"/>
              </a:solidFill>
            </a:endParaRPr>
          </a:p>
          <a:p>
            <a:r>
              <a:rPr lang="en-US" sz="2400" b="1" dirty="0"/>
              <a:t>Report packs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sz="1600" dirty="0"/>
          </a:p>
          <a:p>
            <a:pPr lvl="1"/>
            <a:r>
              <a:rPr lang="en-US" sz="2000" dirty="0"/>
              <a:t>General improvements</a:t>
            </a:r>
            <a:endParaRPr lang="en-US" sz="1600" dirty="0"/>
          </a:p>
          <a:p>
            <a:pPr lvl="1"/>
            <a:r>
              <a:rPr lang="en-US" sz="2000" i="1" dirty="0"/>
              <a:t>Financials</a:t>
            </a:r>
            <a:r>
              <a:rPr lang="en-US" sz="2000" dirty="0"/>
              <a:t> report pack </a:t>
            </a:r>
          </a:p>
          <a:p>
            <a:pPr marL="457200" lvl="1" indent="0">
              <a:buNone/>
            </a:pPr>
            <a:br>
              <a:rPr lang="en-US" sz="1200" dirty="0"/>
            </a:br>
            <a:endParaRPr lang="en-US" sz="500" dirty="0"/>
          </a:p>
          <a:p>
            <a:r>
              <a:rPr lang="en-US" sz="2400" b="1" dirty="0"/>
              <a:t>Aggregated Inventory</a:t>
            </a:r>
          </a:p>
          <a:p>
            <a:r>
              <a:rPr lang="en-US" sz="2400" b="1" dirty="0"/>
              <a:t>LS Retail Academy courses</a:t>
            </a:r>
          </a:p>
          <a:p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We listen to you!</a:t>
            </a:r>
            <a:br>
              <a:rPr lang="en-US" sz="2400" b="1" dirty="0"/>
            </a:br>
            <a:br>
              <a:rPr lang="en-US" sz="1600" dirty="0"/>
            </a:br>
            <a:endParaRPr lang="en-US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8F14AB-6B18-D80B-C0F0-D9440F62D7C7}"/>
              </a:ext>
            </a:extLst>
          </p:cNvPr>
          <p:cNvGrpSpPr/>
          <p:nvPr/>
        </p:nvGrpSpPr>
        <p:grpSpPr>
          <a:xfrm>
            <a:off x="205646" y="4513011"/>
            <a:ext cx="4611629" cy="2260498"/>
            <a:chOff x="119921" y="388686"/>
            <a:chExt cx="4611629" cy="22604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900D4F-DFA5-3642-83D4-0CEBE3138C86}"/>
                </a:ext>
              </a:extLst>
            </p:cNvPr>
            <p:cNvGrpSpPr/>
            <p:nvPr/>
          </p:nvGrpSpPr>
          <p:grpSpPr>
            <a:xfrm>
              <a:off x="119921" y="1416051"/>
              <a:ext cx="4611629" cy="1233133"/>
              <a:chOff x="119921" y="1416051"/>
              <a:chExt cx="4611629" cy="123313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2BD3FAF-2668-7C60-812E-14D0C962D6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000"/>
              <a:stretch/>
            </p:blipFill>
            <p:spPr>
              <a:xfrm>
                <a:off x="119921" y="1416051"/>
                <a:ext cx="1457262" cy="122222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1C92866-C5C3-1E88-2C5A-B09E2EEDB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443"/>
              <a:stretch/>
            </p:blipFill>
            <p:spPr>
              <a:xfrm>
                <a:off x="1697104" y="1416051"/>
                <a:ext cx="1457263" cy="123313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CADE890-3BFE-0B86-52A8-EBCE3A6CE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443"/>
              <a:stretch/>
            </p:blipFill>
            <p:spPr>
              <a:xfrm>
                <a:off x="3274288" y="1416052"/>
                <a:ext cx="1457262" cy="12331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EA5BB8-F600-82DD-EF91-982BE7356AC5}"/>
                  </a:ext>
                </a:extLst>
              </p:cNvPr>
              <p:cNvSpPr txBox="1"/>
              <p:nvPr/>
            </p:nvSpPr>
            <p:spPr>
              <a:xfrm>
                <a:off x="3589082" y="1671117"/>
                <a:ext cx="816964" cy="307777"/>
              </a:xfrm>
              <a:prstGeom prst="rect">
                <a:avLst/>
              </a:prstGeom>
              <a:solidFill>
                <a:srgbClr val="EEEBF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2F1C5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CF-803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6748471-6CAD-A4FF-A43D-5DEF6C1A4B60}"/>
                  </a:ext>
                </a:extLst>
              </p:cNvPr>
              <p:cNvSpPr/>
              <p:nvPr/>
            </p:nvSpPr>
            <p:spPr>
              <a:xfrm>
                <a:off x="3356734" y="2125964"/>
                <a:ext cx="1289154" cy="52322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800" b="1">
                    <a:ln w="10160">
                      <a:noFill/>
                      <a:prstDash val="solid"/>
                    </a:ln>
                    <a:solidFill>
                      <a:srgbClr val="2A144A"/>
                    </a:solidFill>
                  </a:rPr>
                  <a:t>Soon</a:t>
                </a:r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65730EC-5F49-92C1-CBBB-94C60C1DB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1021" y="388686"/>
              <a:ext cx="1093262" cy="918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03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B9D5EA-839D-FED0-2D37-C2CB853A9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Data load with Microsoft Fabric</a:t>
            </a:r>
            <a:br>
              <a:rPr lang="en-US" b="1"/>
            </a:b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future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D82AD4-B12C-C84B-67E8-DD12901D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66" y="1997192"/>
            <a:ext cx="6625448" cy="381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7A14B69F-10A0-2C08-7901-0E28D0B0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9" y="3288923"/>
            <a:ext cx="1239568" cy="1233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3CA11C78-AE09-6F6F-74B5-1A429957AA9A}"/>
              </a:ext>
            </a:extLst>
          </p:cNvPr>
          <p:cNvSpPr txBox="1">
            <a:spLocks/>
          </p:cNvSpPr>
          <p:nvPr/>
        </p:nvSpPr>
        <p:spPr>
          <a:xfrm>
            <a:off x="288200" y="4572867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CCAF761-FF3E-0569-71B4-C297B4511E5E}"/>
              </a:ext>
            </a:extLst>
          </p:cNvPr>
          <p:cNvSpPr/>
          <p:nvPr/>
        </p:nvSpPr>
        <p:spPr>
          <a:xfrm>
            <a:off x="2178997" y="3558831"/>
            <a:ext cx="1828800" cy="693906"/>
          </a:xfrm>
          <a:prstGeom prst="rightArrow">
            <a:avLst/>
          </a:prstGeom>
          <a:solidFill>
            <a:srgbClr val="205A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4E0EEE63-D0B2-95B1-E66F-9540245080AD}"/>
              </a:ext>
            </a:extLst>
          </p:cNvPr>
          <p:cNvSpPr txBox="1">
            <a:spLocks/>
          </p:cNvSpPr>
          <p:nvPr/>
        </p:nvSpPr>
        <p:spPr>
          <a:xfrm>
            <a:off x="2166542" y="4106121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</a:effectLst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Database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mirroring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3D6E9-D081-C3B5-E02F-587F94A21229}"/>
              </a:ext>
            </a:extLst>
          </p:cNvPr>
          <p:cNvSpPr/>
          <p:nvPr/>
        </p:nvSpPr>
        <p:spPr>
          <a:xfrm>
            <a:off x="6590606" y="2963694"/>
            <a:ext cx="2203198" cy="869004"/>
          </a:xfrm>
          <a:prstGeom prst="rect">
            <a:avLst/>
          </a:prstGeom>
          <a:solidFill>
            <a:srgbClr val="339E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Microsoft</a:t>
            </a:r>
            <a:br>
              <a:rPr lang="en-US" sz="2000"/>
            </a:br>
            <a:r>
              <a:rPr lang="en-US" sz="2000"/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1087828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Your Questions please!</a:t>
            </a:r>
            <a:br>
              <a:rPr lang="en-US"/>
            </a:br>
            <a:r>
              <a:rPr lang="en-US"/>
              <a:t>(or feedback </a:t>
            </a:r>
            <a:r>
              <a:rPr lang="en-US">
                <a:sym typeface="Wingdings" panose="05000000000000000000" pitchFamily="2" charset="2"/>
              </a:rPr>
              <a:t>)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41C9-C427-D9A0-DD61-4A3DB136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50237-A5E4-8987-FDAA-8E7EA9E38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7" b="230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855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41C9-C427-D9A0-DD61-4A3DB136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50237-A5E4-8987-FDAA-8E7EA9E38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7" b="230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241CCC-4243-AA64-7770-B4F05C316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2378991"/>
            <a:ext cx="10718799" cy="1185620"/>
          </a:xfrm>
        </p:spPr>
        <p:txBody>
          <a:bodyPr/>
          <a:lstStyle/>
          <a:p>
            <a:pPr marL="0" indent="0" algn="ctr">
              <a:buNone/>
            </a:pPr>
            <a:r>
              <a:rPr lang="en-IS" sz="11500" b="1" dirty="0">
                <a:ln w="19050">
                  <a:solidFill>
                    <a:schemeClr val="bg1">
                      <a:lumMod val="65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262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223EA-6395-22E8-FD9D-2181C0F03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" b="6878"/>
          <a:stretch/>
        </p:blipFill>
        <p:spPr>
          <a:xfrm>
            <a:off x="1688369" y="825193"/>
            <a:ext cx="8706103" cy="4239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374B1-F1BC-49E4-4C73-025FA63A89AF}"/>
              </a:ext>
            </a:extLst>
          </p:cNvPr>
          <p:cNvSpPr txBox="1"/>
          <p:nvPr/>
        </p:nvSpPr>
        <p:spPr>
          <a:xfrm>
            <a:off x="8250782" y="5012964"/>
            <a:ext cx="2123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Kennie Pontoppidan</a:t>
            </a:r>
            <a:br>
              <a:rPr lang="en-US" sz="1600" dirty="0"/>
            </a:br>
            <a:r>
              <a:rPr lang="en-US" sz="1600" dirty="0"/>
              <a:t>Principal Program Mgr. </a:t>
            </a:r>
            <a:br>
              <a:rPr lang="en-US" sz="1600" dirty="0"/>
            </a:br>
            <a:r>
              <a:rPr lang="en-US" sz="1600" dirty="0"/>
              <a:t>Microsoft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00C55-9FE0-69D7-080B-E5ADD06D3B3F}"/>
              </a:ext>
            </a:extLst>
          </p:cNvPr>
          <p:cNvSpPr/>
          <p:nvPr/>
        </p:nvSpPr>
        <p:spPr>
          <a:xfrm>
            <a:off x="5306902" y="928264"/>
            <a:ext cx="1469036" cy="584616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computer monitor with a black screen&#10;&#10;Description automatically generated">
            <a:extLst>
              <a:ext uri="{FF2B5EF4-FFF2-40B4-BE49-F238E27FC236}">
                <a16:creationId xmlns:a16="http://schemas.microsoft.com/office/drawing/2014/main" id="{A7B0AD6A-450A-A54E-3D27-0C2DCD95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15" y="-123568"/>
            <a:ext cx="14338430" cy="91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9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80247-51BD-6B1D-A430-BB729252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E9C9F5D2-16DB-C00F-2267-BD3973D32BD2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Data </a:t>
            </a:r>
            <a:r>
              <a:rPr lang="en-US" b="1">
                <a:solidFill>
                  <a:sysClr val="window" lastClr="FFFFFF"/>
                </a:solidFill>
                <a:latin typeface="Segoe UI Bold"/>
              </a:rPr>
              <a:t>analysis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 in Business Central</a:t>
            </a:r>
          </a:p>
        </p:txBody>
      </p:sp>
      <p:pic>
        <p:nvPicPr>
          <p:cNvPr id="6" name="cX24 Analytics 1">
            <a:hlinkClick r:id="" action="ppaction://media"/>
            <a:extLst>
              <a:ext uri="{FF2B5EF4-FFF2-40B4-BE49-F238E27FC236}">
                <a16:creationId xmlns:a16="http://schemas.microsoft.com/office/drawing/2014/main" id="{299AC50A-0C19-E46B-D406-0146BED3AB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569" y="1470659"/>
            <a:ext cx="10240203" cy="578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80247-51BD-6B1D-A430-BB729252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X24 Analytics 3">
            <a:hlinkClick r:id="" action="ppaction://media"/>
            <a:extLst>
              <a:ext uri="{FF2B5EF4-FFF2-40B4-BE49-F238E27FC236}">
                <a16:creationId xmlns:a16="http://schemas.microsoft.com/office/drawing/2014/main" id="{774249EE-65F9-33F3-0AEA-7679B0C5D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569" y="1470658"/>
            <a:ext cx="10274341" cy="5387341"/>
          </a:xfrm>
          <a:prstGeom prst="rect">
            <a:avLst/>
          </a:prstGeom>
        </p:spPr>
      </p:pic>
      <p:sp>
        <p:nvSpPr>
          <p:cNvPr id="21" name="Title 11">
            <a:extLst>
              <a:ext uri="{FF2B5EF4-FFF2-40B4-BE49-F238E27FC236}">
                <a16:creationId xmlns:a16="http://schemas.microsoft.com/office/drawing/2014/main" id="{E9C9F5D2-16DB-C00F-2267-BD3973D32BD2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LS Central –Analysis </a:t>
            </a:r>
            <a:r>
              <a:rPr lang="en-US" b="1">
                <a:solidFill>
                  <a:sysClr val="window" lastClr="FFFFFF"/>
                </a:solidFill>
                <a:latin typeface="Segoe UI Bold"/>
              </a:rPr>
              <a:t>views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60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223EA-6395-22E8-FD9D-2181C0F03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" b="6878"/>
          <a:stretch/>
        </p:blipFill>
        <p:spPr>
          <a:xfrm>
            <a:off x="1688369" y="825193"/>
            <a:ext cx="8706103" cy="4239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374B1-F1BC-49E4-4C73-025FA63A89AF}"/>
              </a:ext>
            </a:extLst>
          </p:cNvPr>
          <p:cNvSpPr txBox="1"/>
          <p:nvPr/>
        </p:nvSpPr>
        <p:spPr>
          <a:xfrm>
            <a:off x="7976182" y="5012964"/>
            <a:ext cx="2443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Kennie Pontoppidan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 Program Mgr., 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00C55-9FE0-69D7-080B-E5ADD06D3B3F}"/>
              </a:ext>
            </a:extLst>
          </p:cNvPr>
          <p:cNvSpPr/>
          <p:nvPr/>
        </p:nvSpPr>
        <p:spPr>
          <a:xfrm>
            <a:off x="5306902" y="928264"/>
            <a:ext cx="1469036" cy="584616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computer monitor with a black screen&#10;&#10;Description automatically generated">
            <a:extLst>
              <a:ext uri="{FF2B5EF4-FFF2-40B4-BE49-F238E27FC236}">
                <a16:creationId xmlns:a16="http://schemas.microsoft.com/office/drawing/2014/main" id="{A7B0AD6A-450A-A54E-3D27-0C2DCD95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215" y="-123568"/>
            <a:ext cx="14338430" cy="9122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934CB-487C-1880-C306-621180925B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675" b="7727"/>
          <a:stretch/>
        </p:blipFill>
        <p:spPr>
          <a:xfrm>
            <a:off x="1567543" y="810679"/>
            <a:ext cx="8936088" cy="52221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54D520D-2C89-45E6-0FF8-97C539B95686}"/>
              </a:ext>
            </a:extLst>
          </p:cNvPr>
          <p:cNvSpPr/>
          <p:nvPr/>
        </p:nvSpPr>
        <p:spPr>
          <a:xfrm>
            <a:off x="3110139" y="1428750"/>
            <a:ext cx="638629" cy="429079"/>
          </a:xfrm>
          <a:prstGeom prst="ellipse">
            <a:avLst/>
          </a:prstGeom>
          <a:noFill/>
          <a:ln w="38100"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887B040-7710-3093-7A66-D07DA7D20B90}"/>
              </a:ext>
            </a:extLst>
          </p:cNvPr>
          <p:cNvSpPr/>
          <p:nvPr/>
        </p:nvSpPr>
        <p:spPr>
          <a:xfrm rot="7369578">
            <a:off x="3854263" y="1546309"/>
            <a:ext cx="598598" cy="952500"/>
          </a:xfrm>
          <a:prstGeom prst="downArrow">
            <a:avLst/>
          </a:prstGeom>
          <a:solidFill>
            <a:srgbClr val="943267"/>
          </a:solidFill>
          <a:ln>
            <a:solidFill>
              <a:srgbClr val="9432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6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Analytics 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 LS Central</a:t>
            </a:r>
            <a:endParaRPr lang="en-IS" sz="6600" b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8921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7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D29D2342-208B-EC40-A077-AD3593248B92}"/>
    </a:ext>
  </a:extLst>
</a:theme>
</file>

<file path=ppt/theme/theme8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CA6302-2F4F-49C2-9884-22F10436CE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71108-68D0-4099-B7AD-4CB350EF99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0</TotalTime>
  <Words>1128</Words>
  <Application>Microsoft Office PowerPoint</Application>
  <PresentationFormat>Widescreen</PresentationFormat>
  <Paragraphs>301</Paragraphs>
  <Slides>44</Slides>
  <Notes>41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Calibri</vt:lpstr>
      <vt:lpstr>Segoe UI</vt:lpstr>
      <vt:lpstr>Segoe UI Bold</vt:lpstr>
      <vt:lpstr>Symbol</vt:lpstr>
      <vt:lpstr>Wingdings</vt:lpstr>
      <vt:lpstr>Purple slides</vt:lpstr>
      <vt:lpstr>White slides</vt:lpstr>
      <vt:lpstr>Purple product slides</vt:lpstr>
      <vt:lpstr>White product slides</vt:lpstr>
      <vt:lpstr>1_Purple slides</vt:lpstr>
      <vt:lpstr>1_White slides</vt:lpstr>
      <vt:lpstr>Eggplant slides</vt:lpstr>
      <vt:lpstr>2_Purple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 for Business Central</vt:lpstr>
      <vt:lpstr>Analytics for LS Central</vt:lpstr>
      <vt:lpstr>Analytics for LS Central  </vt:lpstr>
      <vt:lpstr>Analytics for LS Central</vt:lpstr>
      <vt:lpstr>Analytics for LS Central</vt:lpstr>
      <vt:lpstr>PowerPoint Presentation</vt:lpstr>
      <vt:lpstr>PowerPoint Presentation</vt:lpstr>
      <vt:lpstr>PowerPoint Presentation</vt:lpstr>
      <vt:lpstr>PowerPoint Presentation</vt:lpstr>
      <vt:lpstr>Analytics for LS Central</vt:lpstr>
      <vt:lpstr>PowerPoint Presentation</vt:lpstr>
      <vt:lpstr>PowerPoint Presentation</vt:lpstr>
      <vt:lpstr>Analytics for LS Central</vt:lpstr>
      <vt:lpstr>PowerPoint Presentation</vt:lpstr>
      <vt:lpstr>Analytics for LS Central</vt:lpstr>
      <vt:lpstr>Aggregated Inventory </vt:lpstr>
      <vt:lpstr>Analytics for LS Central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started</vt:lpstr>
      <vt:lpstr>PowerPoint Presentation</vt:lpstr>
      <vt:lpstr>IT'Sugar</vt:lpstr>
      <vt:lpstr>IT’Sugar – report highlights (custom report)</vt:lpstr>
      <vt:lpstr>The future</vt:lpstr>
      <vt:lpstr>The future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2024-10-11T08:09:48Z</dcterms:created>
  <dcterms:modified xsi:type="dcterms:W3CDTF">2024-10-14T14:38:26Z</dcterms:modified>
</cp:coreProperties>
</file>