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33"/>
  </p:notesMasterIdLst>
  <p:sldIdLst>
    <p:sldId id="299" r:id="rId10"/>
    <p:sldId id="302" r:id="rId11"/>
    <p:sldId id="311" r:id="rId12"/>
    <p:sldId id="338" r:id="rId13"/>
    <p:sldId id="339" r:id="rId14"/>
    <p:sldId id="2146845810" r:id="rId15"/>
    <p:sldId id="2146845811" r:id="rId16"/>
    <p:sldId id="320" r:id="rId17"/>
    <p:sldId id="2146845813" r:id="rId18"/>
    <p:sldId id="301" r:id="rId19"/>
    <p:sldId id="2146845812" r:id="rId20"/>
    <p:sldId id="331" r:id="rId21"/>
    <p:sldId id="322" r:id="rId22"/>
    <p:sldId id="332" r:id="rId23"/>
    <p:sldId id="334" r:id="rId24"/>
    <p:sldId id="2146845807" r:id="rId25"/>
    <p:sldId id="323" r:id="rId26"/>
    <p:sldId id="341" r:id="rId27"/>
    <p:sldId id="328" r:id="rId28"/>
    <p:sldId id="344" r:id="rId29"/>
    <p:sldId id="343" r:id="rId30"/>
    <p:sldId id="2146845808" r:id="rId31"/>
    <p:sldId id="304" r:id="rId32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299"/>
            <p14:sldId id="302"/>
            <p14:sldId id="311"/>
            <p14:sldId id="338"/>
            <p14:sldId id="339"/>
            <p14:sldId id="2146845810"/>
            <p14:sldId id="2146845811"/>
            <p14:sldId id="320"/>
            <p14:sldId id="2146845813"/>
            <p14:sldId id="301"/>
            <p14:sldId id="2146845812"/>
            <p14:sldId id="331"/>
            <p14:sldId id="322"/>
            <p14:sldId id="332"/>
          </p14:sldIdLst>
        </p14:section>
        <p14:section name="Challenges" id="{39E10DF2-D3E0-4E1C-9BD3-163B44DA8407}">
          <p14:sldIdLst>
            <p14:sldId id="334"/>
            <p14:sldId id="2146845807"/>
            <p14:sldId id="323"/>
            <p14:sldId id="341"/>
            <p14:sldId id="328"/>
            <p14:sldId id="344"/>
            <p14:sldId id="343"/>
            <p14:sldId id="2146845808"/>
            <p14:sldId id="304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" userId="S::wojciechja@lsretail.com::283006d7-7365-4ce6-9b04-25a42527db96" providerId="AD"/>
  <p188:author id="{147886A2-195D-D055-D93E-998DBE180E47}" name="Bjorn Jonsson" initials="BJ" userId="S::bjornj@lsretail.com::0ba677ab-dff8-4d69-911d-adef4ed2de49" providerId="AD"/>
  <p188:author id="{1CD50AA7-ECFD-29BE-4641-AB1E045EBAE8}" name="Alejandro Vazquez" initials="AV" userId="S::alejandrova@lsretail.com::37305020-e960-42a8-8ec7-a672ace352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2F5"/>
    <a:srgbClr val="F2A0C5"/>
    <a:srgbClr val="200B3B"/>
    <a:srgbClr val="328C85"/>
    <a:srgbClr val="6057C1"/>
    <a:srgbClr val="351C5C"/>
    <a:srgbClr val="F1BE71"/>
    <a:srgbClr val="27B2A7"/>
    <a:srgbClr val="7E7C80"/>
    <a:srgbClr val="751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B60BB2-E878-4893-888D-A1C780304FC3}" v="43" dt="2024-10-02T10:34:02.576"/>
    <p1510:client id="{9FCFDDE3-BAB9-394B-A3C4-9BAD4A8FB5FF}" v="3" dt="2024-10-02T07:54:16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1283" autoAdjust="0"/>
  </p:normalViewPr>
  <p:slideViewPr>
    <p:cSldViewPr snapToGrid="0" snapToObjects="1">
      <p:cViewPr varScale="1">
        <p:scale>
          <a:sx n="101" d="100"/>
          <a:sy n="101" d="100"/>
        </p:scale>
        <p:origin x="15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microsoft.com/office/2018/10/relationships/authors" Target="authors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10/14/2024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3188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09013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21319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61571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12694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87749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14238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12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76662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84766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1304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37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3043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72407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23602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7936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57200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28078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1C8ED-77DD-4749-BEE9-2892CDD9D8E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901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1C8ED-77DD-4749-BEE9-2892CDD9D8E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67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 dirty="0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607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10177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9476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7DD5CE-B55E-A763-3D0E-F9D460450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910" y="4002816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F0FDE7-D852-75F7-FA9A-4A2FA6C19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10" y="4731865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F8F1C-99FC-A8ED-6CDE-615B92BCB519}"/>
              </a:ext>
            </a:extLst>
          </p:cNvPr>
          <p:cNvSpPr txBox="1"/>
          <p:nvPr userDrawn="1"/>
        </p:nvSpPr>
        <p:spPr>
          <a:xfrm>
            <a:off x="10157254" y="753762"/>
            <a:ext cx="164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b="1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BEE33A-22C7-9A07-1749-76333A5967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291" y="1159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E79A68-0854-702C-D5F6-DCE75B72F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0291" y="1638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126858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6024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54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 dirty="0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798" r:id="rId17"/>
    <p:sldLayoutId id="2147483799" r:id="rId18"/>
    <p:sldLayoutId id="214748380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00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62E38800-1192-9115-0CD2-D246FED66E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9FC4537-8B75-52C9-7D42-9483E6E949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crosoft/BCTech/blob/master/samples/AppInsights/FAQ.md" TargetMode="External"/><Relationship Id="rId2" Type="http://schemas.openxmlformats.org/officeDocument/2006/relationships/hyperlink" Target="https://aka.ms/bctelemetry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aka.ms/bctelemetrysamples" TargetMode="External"/><Relationship Id="rId5" Type="http://schemas.openxmlformats.org/officeDocument/2006/relationships/hyperlink" Target="https://github.com/microsoft/BCTech/tree/master/samples/AppInsights/Presentations" TargetMode="External"/><Relationship Id="rId4" Type="http://schemas.openxmlformats.org/officeDocument/2006/relationships/hyperlink" Target="https://github.com/microsoft/BCTech/blob/master/samples/AppInsights/VIDEOS.m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8.png"/><Relationship Id="rId4" Type="http://schemas.openxmlformats.org/officeDocument/2006/relationships/hyperlink" Target="https://help.lscentral.lsretail.com/Content/Implementation-Guide/LS-Core/LS-Central-SaaS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0.jpeg"/><Relationship Id="rId4" Type="http://schemas.openxmlformats.org/officeDocument/2006/relationships/hyperlink" Target="https://learn.microsoft.com/en-us/dynamics365/business-central/dev-itpro/administration/update-rollout-timeline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76.pn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svg"/><Relationship Id="rId11" Type="http://schemas.openxmlformats.org/officeDocument/2006/relationships/image" Target="../media/image60.sv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svg"/><Relationship Id="rId9" Type="http://schemas.openxmlformats.org/officeDocument/2006/relationships/image" Target="../media/image58.svg"/><Relationship Id="rId14" Type="http://schemas.openxmlformats.org/officeDocument/2006/relationships/image" Target="../media/image6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sv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8.png"/><Relationship Id="rId7" Type="http://schemas.openxmlformats.org/officeDocument/2006/relationships/image" Target="../media/image75.png"/><Relationship Id="rId12" Type="http://schemas.openxmlformats.org/officeDocument/2006/relationships/image" Target="../media/image8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svg"/><Relationship Id="rId11" Type="http://schemas.openxmlformats.org/officeDocument/2006/relationships/image" Target="../media/image84.svg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image" Target="../media/image69.svg"/><Relationship Id="rId9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6E8E1F-1D59-1130-8692-EDEFB7D23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71" y="537149"/>
            <a:ext cx="11187659" cy="584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4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A649-55BD-43CD-9CB9-9F49B925D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300" dirty="0">
              <a:solidFill>
                <a:srgbClr val="F1BE7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7816F-BC90-4D2A-B543-BFDE6194F5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456740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Documentation: </a:t>
            </a: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https://aka.ms/bctelemetry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Telemetry FAQ: </a:t>
            </a:r>
            <a:r>
              <a:rPr lang="en-US" dirty="0">
                <a:solidFill>
                  <a:srgbClr val="006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FAQ.md at </a:t>
            </a:r>
            <a:r>
              <a:rPr lang="en-US" dirty="0" err="1">
                <a:solidFill>
                  <a:srgbClr val="006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</a:t>
            </a:r>
            <a:r>
              <a:rPr lang="en-US" dirty="0">
                <a:solidFill>
                  <a:srgbClr val="006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solidFill>
                  <a:srgbClr val="006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BCTech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(github.com)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Videos: </a:t>
            </a:r>
            <a:r>
              <a:rPr lang="en-US" dirty="0">
                <a:solidFill>
                  <a:srgbClr val="006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VIDEOS.md at </a:t>
            </a:r>
            <a:r>
              <a:rPr lang="en-US" dirty="0" err="1">
                <a:solidFill>
                  <a:srgbClr val="006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</a:t>
            </a:r>
            <a:r>
              <a:rPr lang="en-US" dirty="0">
                <a:solidFill>
                  <a:srgbClr val="006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solidFill>
                  <a:srgbClr val="006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BCTech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(github.com)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Powerpoint</a:t>
            </a:r>
            <a:r>
              <a:rPr lang="en-US" dirty="0">
                <a:solidFill>
                  <a:schemeClr val="bg1"/>
                </a:solidFill>
              </a:rPr>
              <a:t> decks: </a:t>
            </a:r>
            <a:r>
              <a:rPr lang="en-US" dirty="0">
                <a:solidFill>
                  <a:srgbClr val="006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Presentations at </a:t>
            </a:r>
            <a:r>
              <a:rPr lang="en-US" dirty="0" err="1">
                <a:solidFill>
                  <a:srgbClr val="006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</a:t>
            </a:r>
            <a:r>
              <a:rPr lang="en-US" dirty="0">
                <a:solidFill>
                  <a:srgbClr val="006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solidFill>
                  <a:srgbClr val="006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BCTech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(github.com)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Sample code and </a:t>
            </a:r>
            <a:r>
              <a:rPr lang="en-US" dirty="0" err="1">
                <a:solidFill>
                  <a:schemeClr val="bg1"/>
                </a:solidFill>
              </a:rPr>
              <a:t>tips&amp;tricks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https://aka.ms/bctelemetrysamples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E8E40D5-318E-B84C-0FE3-D9343080F3E4}"/>
              </a:ext>
            </a:extLst>
          </p:cNvPr>
          <p:cNvSpPr txBox="1">
            <a:spLocks/>
          </p:cNvSpPr>
          <p:nvPr/>
        </p:nvSpPr>
        <p:spPr>
          <a:xfrm>
            <a:off x="334930" y="188527"/>
            <a:ext cx="9983029" cy="588637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300" dirty="0">
                <a:solidFill>
                  <a:srgbClr val="F1BE71"/>
                </a:solidFill>
              </a:rPr>
              <a:t>Want to learn more about telemetry?</a:t>
            </a:r>
            <a:endParaRPr lang="en-GB" sz="3300" dirty="0">
              <a:solidFill>
                <a:srgbClr val="F1B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8564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lue circle with people icons on it&#10;&#10;Description automatically generated">
            <a:extLst>
              <a:ext uri="{FF2B5EF4-FFF2-40B4-BE49-F238E27FC236}">
                <a16:creationId xmlns:a16="http://schemas.microsoft.com/office/drawing/2014/main" id="{5E8003E4-2E6C-9002-4899-9033997E6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3003" r="13302" b="1"/>
          <a:stretch/>
        </p:blipFill>
        <p:spPr>
          <a:xfrm>
            <a:off x="5523980" y="1172845"/>
            <a:ext cx="6244017" cy="4236371"/>
          </a:xfr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9869B7-0570-8558-FCFE-611D3723D2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4765665" cy="5369482"/>
          </a:xfrm>
        </p:spPr>
        <p:txBody>
          <a:bodyPr lIns="91440" tIns="45720" rIns="91440" bIns="45720" anchor="t">
            <a:normAutofit lnSpcReduction="10000"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Architecture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Telemetry</a:t>
            </a:r>
            <a:endParaRPr lang="en-GB" dirty="0"/>
          </a:p>
          <a:p>
            <a:r>
              <a:rPr lang="en-GB" b="1" dirty="0">
                <a:latin typeface="Segoe UI"/>
                <a:cs typeface="Segoe UI"/>
              </a:rPr>
              <a:t>Admin Center</a:t>
            </a:r>
            <a:endParaRPr lang="en-GB" b="1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Users</a:t>
            </a:r>
            <a:endParaRPr lang="en-GB" dirty="0">
              <a:solidFill>
                <a:schemeClr val="bg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Device users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latin typeface="Segoe UI"/>
                <a:cs typeface="Segoe UI"/>
              </a:rPr>
              <a:t>Azure Cloud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S2S Authentication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Webservices</a:t>
            </a:r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BC API’s / KDS (s2s OAuth)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Logic-Apps / Az. Functions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Replication</a:t>
            </a:r>
          </a:p>
          <a:p>
            <a:r>
              <a:rPr lang="en-GB" b="1" dirty="0">
                <a:latin typeface="Segoe UI"/>
                <a:cs typeface="Segoe UI"/>
              </a:rPr>
              <a:t>POS</a:t>
            </a:r>
          </a:p>
          <a:p>
            <a:pPr lvl="1"/>
            <a:r>
              <a:rPr lang="en-GB" dirty="0" err="1">
                <a:solidFill>
                  <a:schemeClr val="bg1"/>
                </a:solidFill>
                <a:latin typeface="Segoe UI"/>
                <a:cs typeface="Segoe UI"/>
              </a:rPr>
              <a:t>WebClient</a:t>
            </a:r>
            <a:endParaRPr lang="en-GB" dirty="0">
              <a:solidFill>
                <a:schemeClr val="bg1"/>
              </a:solidFill>
              <a:latin typeface="Segoe UI"/>
              <a:cs typeface="Segoe UI"/>
            </a:endParaRPr>
          </a:p>
          <a:p>
            <a:pPr lvl="1"/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AppShell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C7CEB-8EB6-3C37-0C93-C1607CAF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03935" cy="588637"/>
          </a:xfrm>
        </p:spPr>
        <p:txBody>
          <a:bodyPr anchor="t">
            <a:normAutofit/>
          </a:bodyPr>
          <a:lstStyle/>
          <a:p>
            <a:r>
              <a:rPr lang="en-GB" sz="3300" dirty="0">
                <a:solidFill>
                  <a:srgbClr val="F1BE71"/>
                </a:solidFill>
              </a:rPr>
              <a:t>Authentication &amp; connectivity</a:t>
            </a:r>
            <a:endParaRPr lang="en-US" sz="3300" dirty="0">
              <a:solidFill>
                <a:srgbClr val="F1B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3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8794491-0192-71E9-FC2A-42FC56ABE6BF}"/>
              </a:ext>
            </a:extLst>
          </p:cNvPr>
          <p:cNvSpPr txBox="1">
            <a:spLocks/>
          </p:cNvSpPr>
          <p:nvPr/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Architecture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Telemetry</a:t>
            </a:r>
            <a:endParaRPr lang="en-US" dirty="0">
              <a:solidFill>
                <a:schemeClr val="bg1">
                  <a:lumMod val="50000"/>
                </a:schemeClr>
              </a:solidFill>
              <a:latin typeface="Segoe UI"/>
              <a:cs typeface="Segoe UI"/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Authentication &amp; connectivity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Segoe UI"/>
              <a:cs typeface="Segoe UI"/>
            </a:endParaRPr>
          </a:p>
          <a:p>
            <a:r>
              <a:rPr lang="en-GB" b="1" dirty="0">
                <a:solidFill>
                  <a:schemeClr val="bg1"/>
                </a:solidFill>
                <a:latin typeface="Segoe UI"/>
                <a:cs typeface="Segoe UI"/>
              </a:rPr>
              <a:t>Update Service for LS Central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rgbClr val="FFFFFF"/>
                </a:solidFill>
                <a:latin typeface="Segoe UI"/>
                <a:cs typeface="Segoe UI"/>
              </a:rPr>
              <a:t>Package manager and deployment tool</a:t>
            </a:r>
            <a:endParaRPr lang="en-GB" b="1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rgbClr val="FFFFFF"/>
                </a:solidFill>
                <a:latin typeface="Segoe UI"/>
                <a:cs typeface="Segoe UI"/>
              </a:rPr>
              <a:t>Server – Client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rgbClr val="FFFFFF"/>
                </a:solidFill>
                <a:latin typeface="Segoe UI"/>
                <a:cs typeface="Segoe UI"/>
              </a:rPr>
              <a:t>Packages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rgbClr val="FFFFFF"/>
                </a:solidFill>
                <a:latin typeface="Segoe UI"/>
                <a:cs typeface="Segoe UI"/>
              </a:rPr>
              <a:t>PowerShell Cmdlets</a:t>
            </a:r>
            <a:endParaRPr lang="en-GB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rgbClr val="FFFFFF"/>
                </a:solidFill>
                <a:latin typeface="Segoe UI"/>
                <a:cs typeface="Segoe UI"/>
              </a:rPr>
              <a:t>VS Code extension</a:t>
            </a:r>
            <a:endParaRPr lang="en-GB" dirty="0">
              <a:solidFill>
                <a:srgbClr val="FFFFFF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rgbClr val="FFFFFF"/>
                </a:solidFill>
                <a:latin typeface="Segoe UI"/>
                <a:cs typeface="Segoe UI"/>
              </a:rPr>
              <a:t>LS Retail Update Service Workspace</a:t>
            </a:r>
            <a:endParaRPr lang="en-GB" dirty="0">
              <a:solidFill>
                <a:srgbClr val="FFFFFF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GB" dirty="0">
              <a:solidFill>
                <a:srgbClr val="FFFFFF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56C856E-0DBC-747B-C637-339440C07C42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dirty="0">
                <a:solidFill>
                  <a:srgbClr val="F1BE71"/>
                </a:solidFill>
              </a:rPr>
              <a:t>Update Services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80307888-2744-A5DB-85A5-C01F4351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67" y="0"/>
            <a:ext cx="270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0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CD8D9B-0B9F-847E-69A4-FF908D8CA2E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 t="16077" b="16077"/>
          <a:stretch/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293" y="1710037"/>
            <a:ext cx="4649331" cy="4063484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GB" dirty="0">
                <a:latin typeface="Segoe UI"/>
                <a:cs typeface="Segoe UI"/>
              </a:rPr>
              <a:t>CAP &amp; Onboarding process</a:t>
            </a:r>
          </a:p>
          <a:p>
            <a:pPr>
              <a:buFont typeface="Arial"/>
            </a:pPr>
            <a:r>
              <a:rPr lang="en-GB" dirty="0">
                <a:latin typeface="Segoe UI"/>
                <a:cs typeface="Segoe UI"/>
              </a:rPr>
              <a:t>Upgrade from older version</a:t>
            </a:r>
          </a:p>
          <a:p>
            <a:pPr>
              <a:buFont typeface="Arial"/>
            </a:pPr>
            <a:r>
              <a:rPr lang="en-GB" dirty="0">
                <a:latin typeface="Segoe UI"/>
                <a:cs typeface="Segoe UI"/>
              </a:rPr>
              <a:t>Testing in sandbox</a:t>
            </a:r>
            <a:endParaRPr lang="en-GB" dirty="0"/>
          </a:p>
          <a:p>
            <a:pPr>
              <a:buFont typeface="Arial"/>
            </a:pPr>
            <a:r>
              <a:rPr lang="en-GB" dirty="0">
                <a:latin typeface="Segoe UI"/>
                <a:cs typeface="Segoe UI"/>
              </a:rPr>
              <a:t>Hybrid model</a:t>
            </a:r>
          </a:p>
          <a:p>
            <a:pPr>
              <a:buFont typeface="Arial"/>
            </a:pPr>
            <a:r>
              <a:rPr lang="en-GB" dirty="0">
                <a:latin typeface="Segoe UI"/>
                <a:cs typeface="Segoe UI"/>
              </a:rPr>
              <a:t>Support</a:t>
            </a:r>
          </a:p>
          <a:p>
            <a:pPr>
              <a:buFont typeface="Arial"/>
              <a:buChar char="•"/>
            </a:pPr>
            <a:r>
              <a:rPr lang="en-GB" dirty="0">
                <a:latin typeface="Segoe UI"/>
                <a:cs typeface="Segoe UI"/>
              </a:rPr>
              <a:t>pops@lsretail.com</a:t>
            </a:r>
          </a:p>
          <a:p>
            <a:pPr>
              <a:buFont typeface="Arial"/>
            </a:pPr>
            <a:endParaRPr lang="en-GB" dirty="0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3400" dirty="0">
                <a:solidFill>
                  <a:srgbClr val="F1BE71"/>
                </a:solidFill>
              </a:rPr>
              <a:t>SaaS Implementation</a:t>
            </a:r>
            <a:endParaRPr lang="en-US" sz="3400" dirty="0">
              <a:solidFill>
                <a:srgbClr val="F1BE7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E9235B-E73F-0C7D-2CDC-A427B7CD47D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0291" y="888500"/>
            <a:ext cx="11302266" cy="36692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000">
                <a:solidFill>
                  <a:schemeClr val="bg1">
                    <a:lumMod val="95000"/>
                  </a:schemeClr>
                </a:solidFill>
                <a:latin typeface="Segoe UI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https://help.lscentral.lsretail.com/Content/Implementation-Guide/LS-Core/LS-Central-SaaS.htm</a:t>
            </a:r>
            <a:endParaRPr lang="en-GB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BD4ADD-1389-4DE7-256D-F5E1CE434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23695" r="-23695"/>
          <a:stretch/>
        </p:blipFill>
        <p:spPr bwMode="auto">
          <a:xfrm>
            <a:off x="7596158" y="4574137"/>
            <a:ext cx="2821091" cy="191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52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D8E214A-B104-E16F-69D8-3D4B2C655C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53741" b="-53741"/>
          <a:stretch/>
        </p:blipFill>
        <p:spPr>
          <a:xfrm>
            <a:off x="4614447" y="0"/>
            <a:ext cx="7146738" cy="484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6694" y="1461744"/>
            <a:ext cx="3514123" cy="1913351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Segoe UI"/>
                <a:cs typeface="Segoe UI"/>
              </a:rPr>
              <a:t>Major updates</a:t>
            </a:r>
          </a:p>
          <a:p>
            <a:r>
              <a:rPr lang="en-US">
                <a:latin typeface="Segoe UI"/>
                <a:cs typeface="Segoe UI"/>
              </a:rPr>
              <a:t>Minor updates</a:t>
            </a:r>
          </a:p>
          <a:p>
            <a:r>
              <a:rPr lang="en-US">
                <a:latin typeface="Segoe UI"/>
                <a:cs typeface="Segoe UI"/>
              </a:rPr>
              <a:t>Notifications</a:t>
            </a:r>
          </a:p>
          <a:p>
            <a:r>
              <a:rPr lang="en-US">
                <a:latin typeface="Segoe UI"/>
                <a:cs typeface="Segoe UI"/>
              </a:rPr>
              <a:t>Schedule update</a:t>
            </a:r>
            <a:endParaRPr lang="en-US" sz="1600"/>
          </a:p>
          <a:p>
            <a:endParaRPr lang="en-US">
              <a:latin typeface="Calibri"/>
              <a:cs typeface="Calibri"/>
            </a:endParaRPr>
          </a:p>
          <a:p>
            <a:endParaRPr lang="en-GB" sz="16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64A642-35F5-267A-0559-E345FE7B9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694" y="4119143"/>
            <a:ext cx="3835779" cy="1913351"/>
          </a:xfrm>
        </p:spPr>
        <p:txBody>
          <a:bodyPr lIns="91440" tIns="45720" rIns="91440" bIns="45720" anchor="t"/>
          <a:lstStyle/>
          <a:p>
            <a:r>
              <a:rPr lang="en-GB" sz="1800" b="1">
                <a:solidFill>
                  <a:srgbClr val="943267"/>
                </a:solidFill>
                <a:latin typeface="Segoe UI"/>
                <a:cs typeface="Segoe UI"/>
              </a:rPr>
              <a:t>Environments</a:t>
            </a:r>
          </a:p>
          <a:p>
            <a:r>
              <a:rPr lang="en-GB" sz="1800" b="1">
                <a:latin typeface="Segoe UI"/>
                <a:cs typeface="Segoe UI"/>
              </a:rPr>
              <a:t>Country availability</a:t>
            </a:r>
          </a:p>
          <a:p>
            <a:r>
              <a:rPr lang="en-GB" sz="1800" b="1">
                <a:solidFill>
                  <a:srgbClr val="943267"/>
                </a:solidFill>
                <a:latin typeface="Segoe UI"/>
                <a:cs typeface="Segoe UI"/>
              </a:rPr>
              <a:t>Hotfixes are released when needed</a:t>
            </a:r>
          </a:p>
          <a:p>
            <a:r>
              <a:rPr lang="en-GB" sz="1800" b="1">
                <a:latin typeface="Segoe UI"/>
                <a:cs typeface="Segoe UI"/>
              </a:rPr>
              <a:t>New events are released weekly</a:t>
            </a:r>
          </a:p>
          <a:p>
            <a:endParaRPr lang="en-GB" sz="1800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3400" dirty="0">
                <a:solidFill>
                  <a:srgbClr val="F1BE71"/>
                </a:solidFill>
                <a:latin typeface="Segoe UI"/>
                <a:cs typeface="Segoe UI"/>
              </a:rPr>
              <a:t>Challenge: Automatic updates</a:t>
            </a:r>
            <a:endParaRPr lang="en-US" sz="3400" dirty="0">
              <a:solidFill>
                <a:srgbClr val="F1BE7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1DEB3-EF55-A829-E07C-F1C63BCBA044}"/>
              </a:ext>
            </a:extLst>
          </p:cNvPr>
          <p:cNvSpPr txBox="1"/>
          <p:nvPr/>
        </p:nvSpPr>
        <p:spPr>
          <a:xfrm>
            <a:off x="338078" y="736002"/>
            <a:ext cx="115043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Major updates and minor updates for Business Central online - Business Central | Microsoft Learn</a:t>
            </a:r>
            <a:endParaRPr lang="en-GB" sz="17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F4796E32-F429-E2F2-2594-863BC94253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58691" b="-58691"/>
          <a:stretch/>
        </p:blipFill>
        <p:spPr>
          <a:xfrm>
            <a:off x="4656198" y="2424419"/>
            <a:ext cx="7146738" cy="484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276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8F403-BC18-4A19-8487-47B2ED822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600"/>
          </a:p>
          <a:p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F8846-5F87-115C-BE80-7DB82388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u="none" strike="noStrike" dirty="0">
                <a:solidFill>
                  <a:srgbClr val="F1BE71"/>
                </a:solidFill>
                <a:effectLst/>
                <a:latin typeface="Segoe UI" panose="020B0502040204020203" pitchFamily="34" charset="0"/>
              </a:rPr>
              <a:t>What do I need to do when a new update is released?​</a:t>
            </a:r>
            <a:endParaRPr lang="en-DE" dirty="0">
              <a:solidFill>
                <a:srgbClr val="F1BE7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F51AA-188A-9B38-FF87-13FE1AE14616}"/>
              </a:ext>
            </a:extLst>
          </p:cNvPr>
          <p:cNvSpPr/>
          <p:nvPr/>
        </p:nvSpPr>
        <p:spPr>
          <a:xfrm>
            <a:off x="891892" y="3495801"/>
            <a:ext cx="2771774" cy="452336"/>
          </a:xfrm>
          <a:prstGeom prst="rect">
            <a:avLst/>
          </a:prstGeom>
          <a:solidFill>
            <a:srgbClr val="94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LS Central preview</a:t>
            </a:r>
            <a:endParaRPr lang="en-GB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C56F5-762A-CE1E-1E99-AFF4BD504E10}"/>
              </a:ext>
            </a:extLst>
          </p:cNvPr>
          <p:cNvCxnSpPr>
            <a:cxnSpLocks/>
          </p:cNvCxnSpPr>
          <p:nvPr/>
        </p:nvCxnSpPr>
        <p:spPr>
          <a:xfrm flipH="1">
            <a:off x="880543" y="2938892"/>
            <a:ext cx="1" cy="1566154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">
            <a:extLst>
              <a:ext uri="{FF2B5EF4-FFF2-40B4-BE49-F238E27FC236}">
                <a16:creationId xmlns:a16="http://schemas.microsoft.com/office/drawing/2014/main" id="{6E102FE3-8AF7-DD3D-205A-DA73A87080D3}"/>
              </a:ext>
            </a:extLst>
          </p:cNvPr>
          <p:cNvSpPr txBox="1"/>
          <p:nvPr/>
        </p:nvSpPr>
        <p:spPr>
          <a:xfrm>
            <a:off x="2722079" y="2041865"/>
            <a:ext cx="20403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is available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3ECA1-7D1B-2C4C-A5FC-AF1512460352}"/>
              </a:ext>
            </a:extLst>
          </p:cNvPr>
          <p:cNvSpPr/>
          <p:nvPr/>
        </p:nvSpPr>
        <p:spPr>
          <a:xfrm>
            <a:off x="3667313" y="3495801"/>
            <a:ext cx="4562262" cy="452336"/>
          </a:xfrm>
          <a:prstGeom prst="rect">
            <a:avLst/>
          </a:prstGeom>
          <a:solidFill>
            <a:srgbClr val="29B4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Upgrade window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E76CF7-2A78-44B1-57E6-31CC880D2583}"/>
              </a:ext>
            </a:extLst>
          </p:cNvPr>
          <p:cNvCxnSpPr>
            <a:cxnSpLocks/>
          </p:cNvCxnSpPr>
          <p:nvPr/>
        </p:nvCxnSpPr>
        <p:spPr>
          <a:xfrm flipH="1">
            <a:off x="3663666" y="2989577"/>
            <a:ext cx="1" cy="1566154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">
            <a:extLst>
              <a:ext uri="{FF2B5EF4-FFF2-40B4-BE49-F238E27FC236}">
                <a16:creationId xmlns:a16="http://schemas.microsoft.com/office/drawing/2014/main" id="{AB1D4890-53AB-B285-2502-DA41104AC9A8}"/>
              </a:ext>
            </a:extLst>
          </p:cNvPr>
          <p:cNvSpPr txBox="1"/>
          <p:nvPr/>
        </p:nvSpPr>
        <p:spPr>
          <a:xfrm>
            <a:off x="7641863" y="2085616"/>
            <a:ext cx="17793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Last date to schedule update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FA9A4FF-C740-7CD3-C09C-FCB62C4B1C38}"/>
              </a:ext>
            </a:extLst>
          </p:cNvPr>
          <p:cNvSpPr txBox="1"/>
          <p:nvPr/>
        </p:nvSpPr>
        <p:spPr>
          <a:xfrm>
            <a:off x="3068252" y="4565669"/>
            <a:ext cx="1213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Day 1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CB99E1B-5290-1D6F-A72E-16E94FEB967A}"/>
              </a:ext>
            </a:extLst>
          </p:cNvPr>
          <p:cNvSpPr txBox="1"/>
          <p:nvPr/>
        </p:nvSpPr>
        <p:spPr>
          <a:xfrm>
            <a:off x="7641863" y="4555731"/>
            <a:ext cx="1213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Day 60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29AD3A-836C-6140-B5FA-8EEC5D547381}"/>
              </a:ext>
            </a:extLst>
          </p:cNvPr>
          <p:cNvCxnSpPr>
            <a:cxnSpLocks/>
          </p:cNvCxnSpPr>
          <p:nvPr/>
        </p:nvCxnSpPr>
        <p:spPr>
          <a:xfrm flipH="1">
            <a:off x="8239099" y="2938892"/>
            <a:ext cx="1" cy="1566154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0B5B24E-EEAF-5DBB-9E16-D333B89AA61C}"/>
              </a:ext>
            </a:extLst>
          </p:cNvPr>
          <p:cNvSpPr/>
          <p:nvPr/>
        </p:nvSpPr>
        <p:spPr>
          <a:xfrm>
            <a:off x="8248625" y="3271862"/>
            <a:ext cx="3625592" cy="902017"/>
          </a:xfrm>
          <a:prstGeom prst="rightArrow">
            <a:avLst/>
          </a:prstGeom>
          <a:solidFill>
            <a:srgbClr val="FBD9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bg1"/>
                </a:solidFill>
              </a:rPr>
              <a:t>Outside upgrade window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113EA54-4ACD-CCF3-867E-567F5718C6E8}"/>
              </a:ext>
            </a:extLst>
          </p:cNvPr>
          <p:cNvSpPr txBox="1"/>
          <p:nvPr/>
        </p:nvSpPr>
        <p:spPr>
          <a:xfrm>
            <a:off x="1049387" y="5123051"/>
            <a:ext cx="2290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Get familiar with the new release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A930B2-4008-78A4-A0C4-B00933760EC5}"/>
              </a:ext>
            </a:extLst>
          </p:cNvPr>
          <p:cNvCxnSpPr/>
          <p:nvPr/>
        </p:nvCxnSpPr>
        <p:spPr>
          <a:xfrm>
            <a:off x="3339816" y="5253856"/>
            <a:ext cx="941960" cy="0"/>
          </a:xfrm>
          <a:prstGeom prst="straightConnector1">
            <a:avLst/>
          </a:prstGeom>
          <a:ln>
            <a:solidFill>
              <a:srgbClr val="9432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3">
            <a:extLst>
              <a:ext uri="{FF2B5EF4-FFF2-40B4-BE49-F238E27FC236}">
                <a16:creationId xmlns:a16="http://schemas.microsoft.com/office/drawing/2014/main" id="{74A36A56-97BF-2017-8B71-19767DA50E68}"/>
              </a:ext>
            </a:extLst>
          </p:cNvPr>
          <p:cNvSpPr txBox="1"/>
          <p:nvPr/>
        </p:nvSpPr>
        <p:spPr>
          <a:xfrm>
            <a:off x="4457273" y="4999940"/>
            <a:ext cx="3020441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AutoNum type="arabicPeriod"/>
            </a:pPr>
            <a:r>
              <a:rPr lang="en-GB" sz="1100">
                <a:solidFill>
                  <a:schemeClr val="bg1"/>
                </a:solidFill>
                <a:latin typeface="Segoe UI"/>
                <a:cs typeface="Segoe UI"/>
              </a:rPr>
              <a:t>Test your add-ons on the new release </a:t>
            </a:r>
            <a:endParaRPr lang="en-GB" sz="11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AutoNum type="arabicPeriod"/>
            </a:pPr>
            <a:r>
              <a:rPr lang="en-GB" sz="1100">
                <a:solidFill>
                  <a:schemeClr val="bg1"/>
                </a:solidFill>
                <a:latin typeface="Segoe UI"/>
                <a:cs typeface="Segoe UI"/>
              </a:rPr>
              <a:t>Set scheduled update date and define update time window in the Business Central Admin Center</a:t>
            </a:r>
          </a:p>
          <a:p>
            <a:pPr marL="228600" indent="-228600">
              <a:buAutoNum type="arabicPeriod"/>
            </a:pPr>
            <a:r>
              <a:rPr lang="en-GB" sz="1100">
                <a:solidFill>
                  <a:schemeClr val="bg1"/>
                </a:solidFill>
                <a:latin typeface="Segoe UI"/>
                <a:cs typeface="Segoe UI"/>
              </a:rPr>
              <a:t>Notify customers</a:t>
            </a:r>
          </a:p>
        </p:txBody>
      </p:sp>
    </p:spTree>
    <p:extLst>
      <p:ext uri="{BB962C8B-B14F-4D97-AF65-F5344CB8AC3E}">
        <p14:creationId xmlns:p14="http://schemas.microsoft.com/office/powerpoint/2010/main" val="1952536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ircular blue background with white circles&#10;&#10;Description automatically generated">
            <a:extLst>
              <a:ext uri="{FF2B5EF4-FFF2-40B4-BE49-F238E27FC236}">
                <a16:creationId xmlns:a16="http://schemas.microsoft.com/office/drawing/2014/main" id="{896DFE44-1056-99ED-940B-F081CBB573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573" r="20573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Segoe UI"/>
                <a:cs typeface="Segoe UI"/>
              </a:rPr>
              <a:t>Implementation</a:t>
            </a:r>
          </a:p>
          <a:p>
            <a:r>
              <a:rPr lang="en-GB">
                <a:latin typeface="Segoe UI"/>
                <a:cs typeface="Segoe UI"/>
              </a:rPr>
              <a:t>Automatic updates</a:t>
            </a:r>
          </a:p>
          <a:p>
            <a:r>
              <a:rPr lang="en-GB" b="1">
                <a:latin typeface="Segoe UI"/>
                <a:cs typeface="Segoe UI"/>
              </a:rPr>
              <a:t>Achieving 24/7 operations, minimizing update impact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1BE71"/>
                </a:solidFill>
                <a:latin typeface="Segoe UI"/>
                <a:cs typeface="Segoe UI"/>
              </a:rPr>
              <a:t>Challenge: 24/7 operations</a:t>
            </a:r>
            <a:endParaRPr lang="en-US" dirty="0">
              <a:solidFill>
                <a:srgbClr val="F1B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39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6DAF5F8-B8F8-0341-0CDB-10D804AA06D3}"/>
              </a:ext>
            </a:extLst>
          </p:cNvPr>
          <p:cNvSpPr txBox="1">
            <a:spLocks/>
          </p:cNvSpPr>
          <p:nvPr/>
        </p:nvSpPr>
        <p:spPr>
          <a:xfrm>
            <a:off x="340290" y="1006934"/>
            <a:ext cx="6424403" cy="554315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  <a:latin typeface="Segoe UI"/>
                <a:cs typeface="Segoe UI"/>
              </a:rPr>
              <a:t>Operational limits of BC have been expanding constantly in the past years</a:t>
            </a:r>
          </a:p>
          <a:p>
            <a:r>
              <a:rPr lang="en-GB" sz="2400" dirty="0">
                <a:solidFill>
                  <a:schemeClr val="bg1"/>
                </a:solidFill>
                <a:latin typeface="Segoe UI"/>
                <a:cs typeface="Segoe UI"/>
              </a:rPr>
              <a:t>Today there are no operational limits for:</a:t>
            </a:r>
          </a:p>
          <a:p>
            <a:pPr lvl="1"/>
            <a:r>
              <a:rPr lang="en-GB" sz="1800" dirty="0">
                <a:solidFill>
                  <a:schemeClr val="bg1"/>
                </a:solidFill>
                <a:latin typeface="Segoe UI"/>
                <a:cs typeface="Segoe UI"/>
              </a:rPr>
              <a:t>Number of users (sessions)</a:t>
            </a:r>
          </a:p>
          <a:p>
            <a:pPr lvl="1"/>
            <a:r>
              <a:rPr lang="en-GB" sz="1800" dirty="0">
                <a:solidFill>
                  <a:schemeClr val="bg1"/>
                </a:solidFill>
                <a:latin typeface="Segoe UI"/>
                <a:cs typeface="Segoe UI"/>
              </a:rPr>
              <a:t>Database size</a:t>
            </a:r>
          </a:p>
          <a:p>
            <a:pPr lvl="1"/>
            <a:r>
              <a:rPr lang="en-GB" sz="1800" dirty="0">
                <a:solidFill>
                  <a:schemeClr val="bg1"/>
                </a:solidFill>
                <a:latin typeface="Segoe UI"/>
                <a:cs typeface="Segoe UI"/>
              </a:rPr>
              <a:t>Transactions</a:t>
            </a:r>
          </a:p>
          <a:p>
            <a:r>
              <a:rPr lang="en-GB" sz="2400" dirty="0">
                <a:solidFill>
                  <a:schemeClr val="bg1"/>
                </a:solidFill>
                <a:latin typeface="Segoe UI"/>
                <a:cs typeface="Segoe UI"/>
              </a:rPr>
              <a:t>Throughput is improved</a:t>
            </a:r>
          </a:p>
          <a:p>
            <a:pPr lvl="1"/>
            <a:r>
              <a:rPr lang="en-GB" sz="1800" dirty="0">
                <a:solidFill>
                  <a:schemeClr val="bg1"/>
                </a:solidFill>
                <a:latin typeface="Segoe UI"/>
                <a:cs typeface="Segoe UI"/>
              </a:rPr>
              <a:t>BC can handle 6,000 web service requests per 5 minutes per user</a:t>
            </a:r>
          </a:p>
          <a:p>
            <a:pPr lvl="1"/>
            <a:r>
              <a:rPr lang="en-GB" sz="1800" dirty="0">
                <a:solidFill>
                  <a:schemeClr val="bg1"/>
                </a:solidFill>
                <a:latin typeface="Segoe UI"/>
                <a:cs typeface="Segoe UI"/>
              </a:rPr>
              <a:t>Over 25,000 web requests per minute</a:t>
            </a:r>
          </a:p>
          <a:p>
            <a:r>
              <a:rPr lang="en-GB" sz="2400" dirty="0">
                <a:solidFill>
                  <a:schemeClr val="bg1"/>
                </a:solidFill>
                <a:latin typeface="Segoe UI"/>
                <a:cs typeface="Segoe UI"/>
              </a:rPr>
              <a:t>There are continuous performance enhancements</a:t>
            </a:r>
          </a:p>
          <a:p>
            <a:r>
              <a:rPr lang="en-GB" sz="2400" dirty="0">
                <a:solidFill>
                  <a:schemeClr val="bg1"/>
                </a:solidFill>
                <a:latin typeface="Segoe UI"/>
                <a:cs typeface="Segoe UI"/>
              </a:rPr>
              <a:t>More effective SQL compression</a:t>
            </a:r>
          </a:p>
          <a:p>
            <a:r>
              <a:rPr lang="en-GB" sz="2400" dirty="0">
                <a:solidFill>
                  <a:schemeClr val="bg1"/>
                </a:solidFill>
                <a:latin typeface="Segoe UI"/>
                <a:cs typeface="Segoe UI"/>
              </a:rPr>
              <a:t>Microsoft Concierge Program</a:t>
            </a:r>
          </a:p>
          <a:p>
            <a:endParaRPr lang="en-GB" sz="2400" dirty="0">
              <a:solidFill>
                <a:schemeClr val="bg1"/>
              </a:solidFill>
              <a:latin typeface="Segoe UI"/>
              <a:cs typeface="Segoe UI"/>
            </a:endParaRPr>
          </a:p>
          <a:p>
            <a:endParaRPr lang="en-GB" sz="2400" dirty="0">
              <a:solidFill>
                <a:schemeClr val="bg1"/>
              </a:solidFill>
              <a:latin typeface="Segoe UI"/>
              <a:cs typeface="Segoe UI"/>
            </a:endParaRPr>
          </a:p>
          <a:p>
            <a:endParaRPr lang="en-GB" sz="2400" dirty="0">
              <a:solidFill>
                <a:schemeClr val="bg1"/>
              </a:solidFill>
              <a:latin typeface="Segoe UI"/>
              <a:cs typeface="Segoe UI"/>
            </a:endParaRPr>
          </a:p>
          <a:p>
            <a:pPr lvl="1"/>
            <a:endParaRPr lang="en-GB" sz="2000" dirty="0">
              <a:solidFill>
                <a:schemeClr val="bg1"/>
              </a:solidFill>
              <a:latin typeface="Segoe UI"/>
              <a:cs typeface="Segoe UI"/>
            </a:endParaRPr>
          </a:p>
          <a:p>
            <a:endParaRPr lang="en-GB" sz="240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967D7C6-38DC-00F1-AF30-32BA85F89756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Challenge: Large scale implementation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98CADA59-0BFE-A7E4-F8C4-9FE87FB9DD90}"/>
              </a:ext>
            </a:extLst>
          </p:cNvPr>
          <p:cNvSpPr/>
          <p:nvPr/>
        </p:nvSpPr>
        <p:spPr>
          <a:xfrm>
            <a:off x="8158231" y="1006934"/>
            <a:ext cx="3455480" cy="2093552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CD3E87E-71A8-0A07-5DC9-700AE7E2FA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36464" y="1220327"/>
            <a:ext cx="964594" cy="15572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798F63-5F08-5C67-EBEE-D0D858B96C7C}"/>
              </a:ext>
            </a:extLst>
          </p:cNvPr>
          <p:cNvSpPr txBox="1"/>
          <p:nvPr/>
        </p:nvSpPr>
        <p:spPr>
          <a:xfrm>
            <a:off x="10350295" y="1250104"/>
            <a:ext cx="1025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803A9F-E319-EB88-1EFD-D2F8A1B44972}"/>
              </a:ext>
            </a:extLst>
          </p:cNvPr>
          <p:cNvSpPr/>
          <p:nvPr/>
        </p:nvSpPr>
        <p:spPr>
          <a:xfrm>
            <a:off x="9293141" y="3527631"/>
            <a:ext cx="1991419" cy="730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82456AF-D798-8C2A-D8FE-FC0FF388F9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01567" y="5605271"/>
            <a:ext cx="414957" cy="414957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8165DDDC-AC92-8444-3217-38A31BBB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1864" y="5669978"/>
            <a:ext cx="511049" cy="41495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DB8CA68-19D1-5647-7275-DD624D8E29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6524" y="4866796"/>
            <a:ext cx="414957" cy="414957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">
            <a:extLst>
              <a:ext uri="{FF2B5EF4-FFF2-40B4-BE49-F238E27FC236}">
                <a16:creationId xmlns:a16="http://schemas.microsoft.com/office/drawing/2014/main" id="{24500F4D-BA34-95CA-6629-D81441BC84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6821" y="4931503"/>
            <a:ext cx="511049" cy="41495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2056E7E-78DA-62A8-0007-91684E96E5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5663" y="5138199"/>
            <a:ext cx="414957" cy="414957"/>
          </a:xfrm>
          <a:prstGeom prst="rect">
            <a:avLst/>
          </a:prstGeom>
        </p:spPr>
      </p:pic>
      <p:pic>
        <p:nvPicPr>
          <p:cNvPr id="27" name="Picture 26" descr="Graphical user interface&#10;&#10;Description automatically generated">
            <a:extLst>
              <a:ext uri="{FF2B5EF4-FFF2-40B4-BE49-F238E27FC236}">
                <a16:creationId xmlns:a16="http://schemas.microsoft.com/office/drawing/2014/main" id="{1C256D1E-8209-9B52-FDAB-826C1135E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5960" y="5202906"/>
            <a:ext cx="511049" cy="4149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9CC9D07-7D73-87EE-C6DF-565ED2094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5200" y="4784540"/>
            <a:ext cx="401207" cy="42282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00DC8C1-715C-7A0D-899E-314BBBC6CB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715" y="5202906"/>
            <a:ext cx="401207" cy="42282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9021FB76-B10B-0AB4-0B56-6CC95AB75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4930" y="5534793"/>
            <a:ext cx="401207" cy="422823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9E00064-5C88-B484-902D-1E4A9FF5DF4C}"/>
              </a:ext>
            </a:extLst>
          </p:cNvPr>
          <p:cNvCxnSpPr>
            <a:cxnSpLocks/>
          </p:cNvCxnSpPr>
          <p:nvPr/>
        </p:nvCxnSpPr>
        <p:spPr>
          <a:xfrm flipV="1">
            <a:off x="6816055" y="2777539"/>
            <a:ext cx="1708181" cy="1915361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DF7A6A5-BD65-7F6B-2FA4-D34F6CBD6390}"/>
              </a:ext>
            </a:extLst>
          </p:cNvPr>
          <p:cNvCxnSpPr>
            <a:cxnSpLocks/>
          </p:cNvCxnSpPr>
          <p:nvPr/>
        </p:nvCxnSpPr>
        <p:spPr>
          <a:xfrm flipV="1">
            <a:off x="7225625" y="2985064"/>
            <a:ext cx="1487326" cy="2169133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57CF8BE-BF61-2936-F2F6-CEE44BB9DE83}"/>
              </a:ext>
            </a:extLst>
          </p:cNvPr>
          <p:cNvCxnSpPr>
            <a:cxnSpLocks/>
          </p:cNvCxnSpPr>
          <p:nvPr/>
        </p:nvCxnSpPr>
        <p:spPr>
          <a:xfrm flipV="1">
            <a:off x="7813038" y="3100486"/>
            <a:ext cx="1147399" cy="2401953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A90F1A9-2BCA-B067-7FBA-D28BBFD7BE02}"/>
              </a:ext>
            </a:extLst>
          </p:cNvPr>
          <p:cNvCxnSpPr>
            <a:cxnSpLocks/>
          </p:cNvCxnSpPr>
          <p:nvPr/>
        </p:nvCxnSpPr>
        <p:spPr>
          <a:xfrm flipV="1">
            <a:off x="8842038" y="4323150"/>
            <a:ext cx="905322" cy="839958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31A6F36-7CAB-8C1C-35A6-C212EB481685}"/>
              </a:ext>
            </a:extLst>
          </p:cNvPr>
          <p:cNvCxnSpPr>
            <a:cxnSpLocks/>
          </p:cNvCxnSpPr>
          <p:nvPr/>
        </p:nvCxnSpPr>
        <p:spPr>
          <a:xfrm flipV="1">
            <a:off x="9710670" y="4323150"/>
            <a:ext cx="161916" cy="1369919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FAC412A-4B9D-AC53-C25A-6226827899C0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10074822" y="4323150"/>
            <a:ext cx="117524" cy="608353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4A78835-02BC-F675-DDDF-CEB50838375B}"/>
              </a:ext>
            </a:extLst>
          </p:cNvPr>
          <p:cNvCxnSpPr>
            <a:cxnSpLocks/>
          </p:cNvCxnSpPr>
          <p:nvPr/>
        </p:nvCxnSpPr>
        <p:spPr>
          <a:xfrm flipH="1" flipV="1">
            <a:off x="9904094" y="3112676"/>
            <a:ext cx="170728" cy="419979"/>
          </a:xfrm>
          <a:prstGeom prst="straightConnector1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FF97D49-D645-884E-7579-1E5445CE73AC}"/>
              </a:ext>
            </a:extLst>
          </p:cNvPr>
          <p:cNvSpPr txBox="1"/>
          <p:nvPr/>
        </p:nvSpPr>
        <p:spPr>
          <a:xfrm>
            <a:off x="9067265" y="6161507"/>
            <a:ext cx="142024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Segoe UI"/>
                <a:cs typeface="Segoe UI"/>
              </a:rPr>
              <a:t>POS´s Offline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350008-FA1B-73CC-F98A-1863040D3060}"/>
              </a:ext>
            </a:extLst>
          </p:cNvPr>
          <p:cNvSpPr txBox="1"/>
          <p:nvPr/>
        </p:nvSpPr>
        <p:spPr>
          <a:xfrm>
            <a:off x="6368840" y="5853730"/>
            <a:ext cx="119198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Segoe UI"/>
                <a:cs typeface="Segoe UI"/>
              </a:rPr>
              <a:t>POS’s Online</a:t>
            </a:r>
          </a:p>
        </p:txBody>
      </p:sp>
    </p:spTree>
    <p:extLst>
      <p:ext uri="{BB962C8B-B14F-4D97-AF65-F5344CB8AC3E}">
        <p14:creationId xmlns:p14="http://schemas.microsoft.com/office/powerpoint/2010/main" val="12804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Implementation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Automatic updates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Achieving 24/7 operations in SaaS, minimizing maintenance window impact 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Large scale implementations: 1000+ POS</a:t>
            </a:r>
          </a:p>
          <a:p>
            <a:r>
              <a:rPr lang="en-GB" b="1" dirty="0">
                <a:latin typeface="Segoe UI"/>
                <a:cs typeface="Segoe UI"/>
              </a:rPr>
              <a:t>LS Central is cloud ready (no DLL) - is your app ready?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1BE71"/>
                </a:solidFill>
                <a:latin typeface="Segoe UI"/>
                <a:cs typeface="Segoe UI"/>
              </a:rPr>
              <a:t>Challenge: Cloud Ready</a:t>
            </a:r>
            <a:endParaRPr lang="en-US" dirty="0">
              <a:solidFill>
                <a:srgbClr val="F1BE71"/>
              </a:solidFill>
            </a:endParaRPr>
          </a:p>
        </p:txBody>
      </p:sp>
      <p:pic>
        <p:nvPicPr>
          <p:cNvPr id="10" name="Picture Placeholder 9" descr="A child in a pink helmet and a pink backpack&#10;&#10;Description automatically generated">
            <a:extLst>
              <a:ext uri="{FF2B5EF4-FFF2-40B4-BE49-F238E27FC236}">
                <a16:creationId xmlns:a16="http://schemas.microsoft.com/office/drawing/2014/main" id="{F6FD258F-41D2-066B-5059-9A9FC7A89B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6391" r="6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5232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E65640-62AD-8EAA-60B2-2A4ADDB27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Technical SaaS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6655A-FA1B-497C-81C4-49A7744991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Best practices &amp; Challenges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AD21-3D68-5C98-1D08-295690081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Alejandro Vázquez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5175-CC15-87B8-6180-110B81D3D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12690" y="2900658"/>
            <a:ext cx="5140411" cy="469814"/>
          </a:xfrm>
        </p:spPr>
        <p:txBody>
          <a:bodyPr/>
          <a:lstStyle/>
          <a:p>
            <a:r>
              <a:rPr lang="en-GB" dirty="0"/>
              <a:t>Senior Developer</a:t>
            </a:r>
            <a:endParaRPr lang="en-I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996D5B-E81D-FF85-7ECC-80559F5BABC8}"/>
              </a:ext>
            </a:extLst>
          </p:cNvPr>
          <p:cNvSpPr txBox="1">
            <a:spLocks/>
          </p:cNvSpPr>
          <p:nvPr/>
        </p:nvSpPr>
        <p:spPr>
          <a:xfrm>
            <a:off x="6892591" y="2345550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Johann Sveinsson</a:t>
            </a:r>
            <a:endParaRPr lang="en-I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1E6FF0E-6253-E6B0-C9E9-0CC23BAE80F6}"/>
              </a:ext>
            </a:extLst>
          </p:cNvPr>
          <p:cNvSpPr txBox="1">
            <a:spLocks/>
          </p:cNvSpPr>
          <p:nvPr/>
        </p:nvSpPr>
        <p:spPr>
          <a:xfrm>
            <a:off x="6812691" y="17905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Principal Senior Consultant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87129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6426140" cy="542867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latin typeface="Segoe UI"/>
                <a:cs typeface="Segoe UI"/>
              </a:rPr>
              <a:t>Challenge</a:t>
            </a:r>
          </a:p>
          <a:p>
            <a:pPr marL="0" indent="0">
              <a:buNone/>
            </a:pPr>
            <a:endParaRPr lang="en-GB" sz="1000" b="1">
              <a:latin typeface="Segoe UI"/>
              <a:cs typeface="Segoe UI"/>
            </a:endParaRPr>
          </a:p>
          <a:p>
            <a:r>
              <a:rPr lang="en-GB">
                <a:latin typeface="Segoe UI"/>
                <a:cs typeface="Segoe UI"/>
              </a:rPr>
              <a:t>Read data from a device with socket communication through a DLL</a:t>
            </a:r>
          </a:p>
          <a:p>
            <a:endParaRPr lang="en-GB" sz="100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GB" b="1">
                <a:latin typeface="Segoe UI"/>
                <a:cs typeface="Segoe UI"/>
              </a:rPr>
              <a:t>Solution</a:t>
            </a:r>
          </a:p>
          <a:p>
            <a:pPr marL="0" indent="0">
              <a:buNone/>
            </a:pPr>
            <a:endParaRPr lang="en-GB" sz="1000" b="1">
              <a:latin typeface="Segoe UI"/>
              <a:cs typeface="Segoe UI"/>
            </a:endParaRPr>
          </a:p>
          <a:p>
            <a:r>
              <a:rPr lang="en-GB">
                <a:latin typeface="Segoe UI"/>
                <a:cs typeface="Segoe UI"/>
              </a:rPr>
              <a:t>Create a service that is executing the DLL task</a:t>
            </a:r>
          </a:p>
          <a:p>
            <a:pPr marL="0" indent="0">
              <a:buNone/>
            </a:pPr>
            <a:endParaRPr lang="en-GB" sz="1000">
              <a:latin typeface="Segoe UI"/>
              <a:cs typeface="Segoe UI"/>
            </a:endParaRPr>
          </a:p>
          <a:p>
            <a:r>
              <a:rPr lang="en-GB">
                <a:latin typeface="Segoe UI"/>
                <a:cs typeface="Segoe UI"/>
              </a:rPr>
              <a:t>Communicate with web service requests between the service and LS Central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rgbClr val="F1BE71"/>
                </a:solidFill>
              </a:rPr>
              <a:t>Cloud ready with no DLL - Example</a:t>
            </a:r>
            <a:endParaRPr lang="en-US" sz="3600" dirty="0">
              <a:solidFill>
                <a:srgbClr val="F1BE7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1BC33-9964-93F4-05F2-50AD89A76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207" y="676900"/>
            <a:ext cx="825446" cy="1205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7E4FEC-7DD6-BD0E-E3EC-9BFDD4053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608" y="3154367"/>
            <a:ext cx="793748" cy="77787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67F46FE-14CB-2788-C7D8-0B5DE0732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807" y="4943734"/>
            <a:ext cx="519021" cy="54698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DDA4E9-F669-E284-3C8A-9386E315AFBB}"/>
              </a:ext>
            </a:extLst>
          </p:cNvPr>
          <p:cNvCxnSpPr>
            <a:cxnSpLocks/>
          </p:cNvCxnSpPr>
          <p:nvPr/>
        </p:nvCxnSpPr>
        <p:spPr>
          <a:xfrm flipH="1">
            <a:off x="8467272" y="3396736"/>
            <a:ext cx="1235935" cy="14233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A3B00E-9868-6B05-AF95-8DA173A0C9CC}"/>
              </a:ext>
            </a:extLst>
          </p:cNvPr>
          <p:cNvCxnSpPr>
            <a:cxnSpLocks/>
          </p:cNvCxnSpPr>
          <p:nvPr/>
        </p:nvCxnSpPr>
        <p:spPr>
          <a:xfrm flipH="1">
            <a:off x="8685757" y="3809430"/>
            <a:ext cx="938676" cy="10681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87F6BA-A2DA-B925-E007-710C58A7DF6B}"/>
              </a:ext>
            </a:extLst>
          </p:cNvPr>
          <p:cNvCxnSpPr>
            <a:cxnSpLocks/>
          </p:cNvCxnSpPr>
          <p:nvPr/>
        </p:nvCxnSpPr>
        <p:spPr>
          <a:xfrm flipV="1">
            <a:off x="10145482" y="1948262"/>
            <a:ext cx="0" cy="11167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641A78D-E61B-F31D-B1A6-E2D73BA7666A}"/>
              </a:ext>
            </a:extLst>
          </p:cNvPr>
          <p:cNvSpPr txBox="1"/>
          <p:nvPr/>
        </p:nvSpPr>
        <p:spPr>
          <a:xfrm>
            <a:off x="7963093" y="3685802"/>
            <a:ext cx="128778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Web Service – Get Setup</a:t>
            </a:r>
            <a:endParaRPr lang="en-US" sz="1400" dirty="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C6BA1-5D8A-D3B7-FD25-A4A56586459F}"/>
              </a:ext>
            </a:extLst>
          </p:cNvPr>
          <p:cNvSpPr txBox="1"/>
          <p:nvPr/>
        </p:nvSpPr>
        <p:spPr>
          <a:xfrm>
            <a:off x="9143608" y="4317320"/>
            <a:ext cx="155616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Web Service – Send coordinates</a:t>
            </a:r>
            <a:endParaRPr lang="en-US" sz="1400" dirty="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258106-6E6A-41B5-7938-6E49F9C6C385}"/>
              </a:ext>
            </a:extLst>
          </p:cNvPr>
          <p:cNvSpPr txBox="1"/>
          <p:nvPr/>
        </p:nvSpPr>
        <p:spPr>
          <a:xfrm>
            <a:off x="10145482" y="2168795"/>
            <a:ext cx="119037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Telnet - IP address and port</a:t>
            </a:r>
            <a:endParaRPr lang="en-US" sz="1400" dirty="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84BB92-541A-FE04-6377-F14AE1C507BD}"/>
              </a:ext>
            </a:extLst>
          </p:cNvPr>
          <p:cNvSpPr txBox="1"/>
          <p:nvPr/>
        </p:nvSpPr>
        <p:spPr>
          <a:xfrm>
            <a:off x="8719501" y="1125945"/>
            <a:ext cx="98370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Device</a:t>
            </a:r>
            <a:endParaRPr lang="en-US" sz="1400" dirty="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49AE93-29D2-CC19-C3CF-DA7759F55B41}"/>
              </a:ext>
            </a:extLst>
          </p:cNvPr>
          <p:cNvSpPr txBox="1"/>
          <p:nvPr/>
        </p:nvSpPr>
        <p:spPr>
          <a:xfrm>
            <a:off x="10542356" y="3286168"/>
            <a:ext cx="82387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Service</a:t>
            </a:r>
            <a:endParaRPr lang="en-US" sz="1400" dirty="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4E61B-827C-D78D-1862-E84CFB13490C}"/>
              </a:ext>
            </a:extLst>
          </p:cNvPr>
          <p:cNvSpPr txBox="1"/>
          <p:nvPr/>
        </p:nvSpPr>
        <p:spPr>
          <a:xfrm>
            <a:off x="7749413" y="5584085"/>
            <a:ext cx="93634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LS Central</a:t>
            </a:r>
            <a:endParaRPr lang="en-US" sz="1400" dirty="0">
              <a:solidFill>
                <a:schemeClr val="bg2"/>
              </a:solidFill>
              <a:ea typeface="Calibri"/>
              <a:cs typeface="Calibri"/>
            </a:endParaRPr>
          </a:p>
        </p:txBody>
      </p:sp>
      <p:pic>
        <p:nvPicPr>
          <p:cNvPr id="1026" name="Picture 2" descr="How to open Services in Windows 11">
            <a:extLst>
              <a:ext uri="{FF2B5EF4-FFF2-40B4-BE49-F238E27FC236}">
                <a16:creationId xmlns:a16="http://schemas.microsoft.com/office/drawing/2014/main" id="{6B65ED0F-BC05-86EB-00C6-AE451DA08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546" y="2244736"/>
            <a:ext cx="1244376" cy="122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6AC871B-1152-05B8-41C9-C4D432967E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5413" y="4781350"/>
            <a:ext cx="709511" cy="7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working on computers&#10;&#10;Description automatically generated">
            <a:extLst>
              <a:ext uri="{FF2B5EF4-FFF2-40B4-BE49-F238E27FC236}">
                <a16:creationId xmlns:a16="http://schemas.microsoft.com/office/drawing/2014/main" id="{725A4CBF-EBC2-3338-130B-C79A4B5DED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97" r="897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latin typeface="Segoe UI"/>
                <a:cs typeface="Segoe UI"/>
              </a:rPr>
              <a:t>Full extension. No customization in the base application.</a:t>
            </a:r>
          </a:p>
          <a:p>
            <a:pPr marL="0" indent="0">
              <a:buNone/>
            </a:pPr>
            <a:endParaRPr lang="en-US" sz="5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Program for cloud </a:t>
            </a:r>
            <a:r>
              <a:rPr lang="en-US" sz="1800" dirty="0">
                <a:latin typeface="Segoe UI"/>
                <a:cs typeface="Segoe UI"/>
              </a:rPr>
              <a:t>(“</a:t>
            </a:r>
            <a:r>
              <a:rPr lang="en-US" sz="1800" dirty="0" err="1">
                <a:latin typeface="Segoe UI"/>
                <a:cs typeface="Segoe UI"/>
              </a:rPr>
              <a:t>target”:”Cloud</a:t>
            </a:r>
            <a:r>
              <a:rPr lang="en-US" sz="1800" dirty="0">
                <a:latin typeface="Segoe UI"/>
                <a:cs typeface="Segoe UI"/>
              </a:rPr>
              <a:t>”).</a:t>
            </a:r>
            <a:endParaRPr lang="en-US" sz="2000" dirty="0"/>
          </a:p>
          <a:p>
            <a:pPr marL="0" indent="0">
              <a:buNone/>
            </a:pPr>
            <a:endParaRPr lang="en-US" sz="5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All .nets must be replaced with the Azure functions or some 3rd party application with the use of </a:t>
            </a:r>
            <a:r>
              <a:rPr lang="en-US" sz="2000" dirty="0" err="1">
                <a:latin typeface="Segoe UI"/>
                <a:cs typeface="Segoe UI"/>
              </a:rPr>
              <a:t>WebService</a:t>
            </a:r>
            <a:r>
              <a:rPr lang="en-US" sz="2000" dirty="0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endParaRPr lang="en-US" sz="5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For any file storage in the FTP must be switched to OneDrive or SharePoint.</a:t>
            </a:r>
          </a:p>
          <a:p>
            <a:pPr marL="0" indent="0">
              <a:buNone/>
            </a:pPr>
            <a:endParaRPr lang="en-US" sz="5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No direct database access. Access through web service requests.</a:t>
            </a:r>
            <a:endParaRPr lang="en-US" sz="2000" dirty="0"/>
          </a:p>
          <a:p>
            <a:pPr marL="0" indent="0">
              <a:buNone/>
            </a:pPr>
            <a:endParaRPr lang="en-GB" sz="2000" dirty="0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1BE71"/>
                </a:solidFill>
              </a:rPr>
              <a:t>Challenge: Universal Code Initiative</a:t>
            </a:r>
          </a:p>
        </p:txBody>
      </p:sp>
    </p:spTree>
    <p:extLst>
      <p:ext uri="{BB962C8B-B14F-4D97-AF65-F5344CB8AC3E}">
        <p14:creationId xmlns:p14="http://schemas.microsoft.com/office/powerpoint/2010/main" val="117476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D5D1-AD49-004E-E2B6-0A8A14F3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04" y="2433257"/>
            <a:ext cx="7038066" cy="1618044"/>
          </a:xfrm>
        </p:spPr>
        <p:txBody>
          <a:bodyPr>
            <a:normAutofit/>
          </a:bodyPr>
          <a:lstStyle/>
          <a:p>
            <a:r>
              <a:rPr lang="en-IS" sz="10300">
                <a:solidFill>
                  <a:srgbClr val="F1BE71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734991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163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0F84B-4B41-C1A9-BBC8-7890465A0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334" y="1867439"/>
            <a:ext cx="10465019" cy="4447903"/>
          </a:xfrm>
        </p:spPr>
        <p:txBody>
          <a:bodyPr lIns="91440" tIns="45720" rIns="91440" bIns="45720" anchor="t"/>
          <a:lstStyle/>
          <a:p>
            <a:pPr marL="216000" indent="0">
              <a:lnSpc>
                <a:spcPct val="200000"/>
              </a:lnSpc>
              <a:buNone/>
            </a:pPr>
            <a:r>
              <a:rPr lang="en-GB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Best Practices</a:t>
            </a:r>
            <a:endParaRPr lang="en-GB" sz="2800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16000" indent="0">
              <a:lnSpc>
                <a:spcPct val="200000"/>
              </a:lnSpc>
              <a:buNone/>
            </a:pPr>
            <a:r>
              <a:rPr lang="en-GB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Challenges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56E01-3427-2CF8-1F50-8145B11291F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rtl="0"/>
            <a:r>
              <a:rPr lang="en-GB"/>
              <a:t>Agenda</a:t>
            </a:r>
          </a:p>
        </p:txBody>
      </p:sp>
      <p:pic>
        <p:nvPicPr>
          <p:cNvPr id="7" name="Picture 6" descr="A computer and laptops connected to a cloud&#10;&#10;Description automatically generated">
            <a:extLst>
              <a:ext uri="{FF2B5EF4-FFF2-40B4-BE49-F238E27FC236}">
                <a16:creationId xmlns:a16="http://schemas.microsoft.com/office/drawing/2014/main" id="{77730BF2-3660-0A86-C897-049DC646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119" y="1132026"/>
            <a:ext cx="4985201" cy="4520926"/>
          </a:xfrm>
          <a:prstGeom prst="rect">
            <a:avLst/>
          </a:prstGeom>
        </p:spPr>
      </p:pic>
      <p:pic>
        <p:nvPicPr>
          <p:cNvPr id="6" name="Picture 5" descr="A purple square with black lines&#10;&#10;Description automatically generated">
            <a:extLst>
              <a:ext uri="{FF2B5EF4-FFF2-40B4-BE49-F238E27FC236}">
                <a16:creationId xmlns:a16="http://schemas.microsoft.com/office/drawing/2014/main" id="{8640B715-60F6-3B8B-C37E-B983B90F3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30" y="3186549"/>
            <a:ext cx="787797" cy="387165"/>
          </a:xfrm>
          <a:prstGeom prst="rect">
            <a:avLst/>
          </a:prstGeom>
        </p:spPr>
      </p:pic>
      <p:pic>
        <p:nvPicPr>
          <p:cNvPr id="8" name="Picture 7" descr="A purple square with black lines&#10;&#10;Description automatically generated">
            <a:extLst>
              <a:ext uri="{FF2B5EF4-FFF2-40B4-BE49-F238E27FC236}">
                <a16:creationId xmlns:a16="http://schemas.microsoft.com/office/drawing/2014/main" id="{33EC4E7E-0417-DD00-298F-0EC07080B5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31" y="2202650"/>
            <a:ext cx="787797" cy="3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93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9869B7-0570-8558-FCFE-611D3723D21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2199" y="1052762"/>
            <a:ext cx="4992688" cy="531018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spcAft>
                <a:spcPts val="200"/>
              </a:spcAft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Clients are web browsers</a:t>
            </a:r>
          </a:p>
          <a:p>
            <a:pPr marL="0" indent="0">
              <a:spcAft>
                <a:spcPts val="200"/>
              </a:spcAft>
              <a:buNone/>
            </a:pPr>
            <a:endParaRPr lang="en-GB" sz="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200"/>
              </a:spcAft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 is using AppShell for LS Central</a:t>
            </a:r>
          </a:p>
          <a:p>
            <a:pPr marL="0" indent="0">
              <a:spcAft>
                <a:spcPts val="200"/>
              </a:spcAft>
              <a:buNone/>
            </a:pPr>
            <a:endParaRPr lang="en-GB" sz="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200"/>
              </a:spcAft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 Station for LS Central</a:t>
            </a:r>
          </a:p>
          <a:p>
            <a:pPr marL="0" indent="0">
              <a:spcAft>
                <a:spcPts val="200"/>
              </a:spcAft>
              <a:buNone/>
            </a:pPr>
            <a:endParaRPr lang="en-GB" sz="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200"/>
              </a:spcAft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Service for LS Central and client</a:t>
            </a:r>
          </a:p>
          <a:p>
            <a:pPr lvl="1">
              <a:spcAft>
                <a:spcPts val="200"/>
              </a:spcAft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 Station</a:t>
            </a:r>
          </a:p>
          <a:p>
            <a:pPr lvl="1">
              <a:spcAft>
                <a:spcPts val="200"/>
              </a:spcAft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 drivers</a:t>
            </a:r>
          </a:p>
          <a:p>
            <a:pPr lvl="1">
              <a:spcAft>
                <a:spcPts val="200"/>
              </a:spcAft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AppShell</a:t>
            </a:r>
          </a:p>
          <a:p>
            <a:pPr marL="0" indent="0">
              <a:spcAft>
                <a:spcPts val="200"/>
              </a:spcAft>
              <a:buNone/>
            </a:pPr>
            <a:endParaRPr lang="en-GB" sz="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200"/>
              </a:spcAft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 Service Replication</a:t>
            </a:r>
          </a:p>
          <a:p>
            <a:pPr lvl="1"/>
            <a:endParaRPr lang="en-GB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C7CEB-8EB6-3C37-0C93-C1607CAF3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4496" y="212725"/>
            <a:ext cx="9719292" cy="587375"/>
          </a:xfrm>
          <a:prstGeom prst="rect">
            <a:avLst/>
          </a:prstGeom>
        </p:spPr>
        <p:txBody>
          <a:bodyPr/>
          <a:lstStyle/>
          <a:p>
            <a:r>
              <a:rPr lang="en-GB" sz="3300" dirty="0">
                <a:solidFill>
                  <a:srgbClr val="F1BE71"/>
                </a:solidFill>
              </a:rPr>
              <a:t>Architecture – Pure SaaS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F2ACE41-D623-486B-3AD4-035C496AB8E3}"/>
              </a:ext>
            </a:extLst>
          </p:cNvPr>
          <p:cNvSpPr/>
          <p:nvPr/>
        </p:nvSpPr>
        <p:spPr>
          <a:xfrm>
            <a:off x="7289895" y="861174"/>
            <a:ext cx="4453075" cy="3464464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0545A29-D54B-0768-5BC8-4DC5187FF0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24058" y="1126640"/>
            <a:ext cx="1815160" cy="293033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8AE6EB-0AF5-7B06-126D-1DA842AB6750}"/>
              </a:ext>
            </a:extLst>
          </p:cNvPr>
          <p:cNvCxnSpPr>
            <a:cxnSpLocks/>
          </p:cNvCxnSpPr>
          <p:nvPr/>
        </p:nvCxnSpPr>
        <p:spPr>
          <a:xfrm flipH="1" flipV="1">
            <a:off x="9794333" y="2269640"/>
            <a:ext cx="774662" cy="4019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D033D8F-9FED-41EB-DB42-410BBF63DD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82069" y="2027863"/>
            <a:ext cx="563946" cy="56394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EA5D4C-3166-6C00-E27F-FD501F396CEA}"/>
              </a:ext>
            </a:extLst>
          </p:cNvPr>
          <p:cNvCxnSpPr>
            <a:cxnSpLocks/>
          </p:cNvCxnSpPr>
          <p:nvPr/>
        </p:nvCxnSpPr>
        <p:spPr>
          <a:xfrm flipH="1">
            <a:off x="9794333" y="2515947"/>
            <a:ext cx="929916" cy="74440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4F6536-537B-4AB2-76C1-AA176D94039A}"/>
              </a:ext>
            </a:extLst>
          </p:cNvPr>
          <p:cNvSpPr txBox="1"/>
          <p:nvPr/>
        </p:nvSpPr>
        <p:spPr>
          <a:xfrm>
            <a:off x="8853844" y="2269640"/>
            <a:ext cx="1114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Master 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E534D-C0AF-FBE7-0257-F419960431FC}"/>
              </a:ext>
            </a:extLst>
          </p:cNvPr>
          <p:cNvSpPr txBox="1"/>
          <p:nvPr/>
        </p:nvSpPr>
        <p:spPr>
          <a:xfrm>
            <a:off x="8832580" y="2802305"/>
            <a:ext cx="111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Company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C08AE-CA57-4500-DE26-3EE223A1A1D0}"/>
              </a:ext>
            </a:extLst>
          </p:cNvPr>
          <p:cNvSpPr txBox="1"/>
          <p:nvPr/>
        </p:nvSpPr>
        <p:spPr>
          <a:xfrm>
            <a:off x="8822758" y="3278523"/>
            <a:ext cx="111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Company 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9F1D2D-9CEA-0149-CCA0-E55288C4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863" y="5168094"/>
            <a:ext cx="1082389" cy="9433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0E5955-E0A4-4B60-AA12-164D3C3E2435}"/>
              </a:ext>
            </a:extLst>
          </p:cNvPr>
          <p:cNvSpPr txBox="1"/>
          <p:nvPr/>
        </p:nvSpPr>
        <p:spPr>
          <a:xfrm>
            <a:off x="7633294" y="5435504"/>
            <a:ext cx="727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22676A-F57E-5BE0-4A23-73E3DF91A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1167" y="5105256"/>
            <a:ext cx="1075655" cy="93749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C196B3-6B39-805E-0BD7-6EA341791FCD}"/>
              </a:ext>
            </a:extLst>
          </p:cNvPr>
          <p:cNvCxnSpPr>
            <a:cxnSpLocks/>
          </p:cNvCxnSpPr>
          <p:nvPr/>
        </p:nvCxnSpPr>
        <p:spPr>
          <a:xfrm flipH="1">
            <a:off x="7204292" y="5413162"/>
            <a:ext cx="263009" cy="187283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412EC76-A567-5D2D-27EA-EC71DA99B9BA}"/>
              </a:ext>
            </a:extLst>
          </p:cNvPr>
          <p:cNvSpPr txBox="1"/>
          <p:nvPr/>
        </p:nvSpPr>
        <p:spPr>
          <a:xfrm>
            <a:off x="10231565" y="5363468"/>
            <a:ext cx="57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126096-6184-3D0B-DF74-1DC8956B8AA8}"/>
              </a:ext>
            </a:extLst>
          </p:cNvPr>
          <p:cNvSpPr txBox="1"/>
          <p:nvPr/>
        </p:nvSpPr>
        <p:spPr>
          <a:xfrm>
            <a:off x="10342022" y="950445"/>
            <a:ext cx="1025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4F6B63-ED71-273B-AFCD-D02C014D8FBA}"/>
              </a:ext>
            </a:extLst>
          </p:cNvPr>
          <p:cNvGrpSpPr/>
          <p:nvPr/>
        </p:nvGrpSpPr>
        <p:grpSpPr>
          <a:xfrm>
            <a:off x="6724773" y="5482167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B39EB6-FEB6-0AF0-7A31-109605ED7EDA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B255BBB-0633-D717-DA31-C1CA7555A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722B4B40-BC36-AF5A-663B-04A662C8A7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20320" y="5678763"/>
            <a:ext cx="520289" cy="52028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56EF265-354C-3105-78F4-0898D379286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10455" y="6185740"/>
            <a:ext cx="500118" cy="500118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EEE76E9-99F6-3B22-EA42-58EA446CE989}"/>
              </a:ext>
            </a:extLst>
          </p:cNvPr>
          <p:cNvCxnSpPr>
            <a:cxnSpLocks/>
          </p:cNvCxnSpPr>
          <p:nvPr/>
        </p:nvCxnSpPr>
        <p:spPr>
          <a:xfrm flipH="1" flipV="1">
            <a:off x="6926629" y="3932353"/>
            <a:ext cx="758312" cy="798099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80C3FDD-366E-82E6-C5E2-5A7E25404B31}"/>
              </a:ext>
            </a:extLst>
          </p:cNvPr>
          <p:cNvCxnSpPr>
            <a:cxnSpLocks/>
          </p:cNvCxnSpPr>
          <p:nvPr/>
        </p:nvCxnSpPr>
        <p:spPr>
          <a:xfrm>
            <a:off x="10117798" y="4198405"/>
            <a:ext cx="481165" cy="969689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564C8C6-39FF-770C-E862-A47891845D56}"/>
              </a:ext>
            </a:extLst>
          </p:cNvPr>
          <p:cNvCxnSpPr>
            <a:cxnSpLocks/>
          </p:cNvCxnSpPr>
          <p:nvPr/>
        </p:nvCxnSpPr>
        <p:spPr>
          <a:xfrm flipH="1">
            <a:off x="8897812" y="4239078"/>
            <a:ext cx="208088" cy="887394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DC795C1-3C63-B669-33E3-005D2B757273}"/>
              </a:ext>
            </a:extLst>
          </p:cNvPr>
          <p:cNvCxnSpPr>
            <a:cxnSpLocks/>
          </p:cNvCxnSpPr>
          <p:nvPr/>
        </p:nvCxnSpPr>
        <p:spPr>
          <a:xfrm flipH="1">
            <a:off x="6439357" y="5793235"/>
            <a:ext cx="340213" cy="73233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199E670-708C-14B2-F93B-EB1F57D93B64}"/>
              </a:ext>
            </a:extLst>
          </p:cNvPr>
          <p:cNvCxnSpPr>
            <a:cxnSpLocks/>
          </p:cNvCxnSpPr>
          <p:nvPr/>
        </p:nvCxnSpPr>
        <p:spPr>
          <a:xfrm flipH="1">
            <a:off x="6751117" y="5897571"/>
            <a:ext cx="221834" cy="220461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A58283A3-60E9-D864-7602-94F9F0EFCB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4038" y="4770193"/>
            <a:ext cx="397901" cy="39790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B09B3D1-B27E-D48F-D41A-DA705CF63524}"/>
              </a:ext>
            </a:extLst>
          </p:cNvPr>
          <p:cNvSpPr/>
          <p:nvPr/>
        </p:nvSpPr>
        <p:spPr>
          <a:xfrm>
            <a:off x="6020320" y="4591104"/>
            <a:ext cx="3313150" cy="2192756"/>
          </a:xfrm>
          <a:prstGeom prst="rect">
            <a:avLst/>
          </a:prstGeom>
          <a:noFill/>
          <a:ln w="63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52E9EE-EDAD-5BDE-3E5A-6B01DE95D629}"/>
              </a:ext>
            </a:extLst>
          </p:cNvPr>
          <p:cNvSpPr txBox="1"/>
          <p:nvPr/>
        </p:nvSpPr>
        <p:spPr>
          <a:xfrm>
            <a:off x="7522722" y="6350802"/>
            <a:ext cx="58093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Segoe UI"/>
                <a:cs typeface="Segoe UI"/>
              </a:rPr>
              <a:t>POS</a:t>
            </a:r>
            <a:endParaRPr lang="en-US" sz="1400" b="1" dirty="0">
              <a:solidFill>
                <a:schemeClr val="bg2"/>
              </a:solidFill>
              <a:latin typeface="Segoe UI"/>
              <a:ea typeface="Calibri"/>
              <a:cs typeface="Segoe U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56EF30-48FA-37D0-EA6C-F07B98245232}"/>
              </a:ext>
            </a:extLst>
          </p:cNvPr>
          <p:cNvSpPr txBox="1"/>
          <p:nvPr/>
        </p:nvSpPr>
        <p:spPr>
          <a:xfrm>
            <a:off x="6020551" y="5201016"/>
            <a:ext cx="1351766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Segoe UI"/>
                <a:cs typeface="Segoe UI"/>
              </a:rPr>
              <a:t>Hardware Station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D872BA-A2DD-B75D-6188-4328B24DC76C}"/>
              </a:ext>
            </a:extLst>
          </p:cNvPr>
          <p:cNvSpPr txBox="1"/>
          <p:nvPr/>
        </p:nvSpPr>
        <p:spPr>
          <a:xfrm>
            <a:off x="6099187" y="4683009"/>
            <a:ext cx="157559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Segoe UI"/>
                <a:cs typeface="Segoe UI"/>
              </a:rPr>
              <a:t>Update Service Client for LS Central</a:t>
            </a:r>
            <a:endParaRPr lang="en-US" sz="1600" dirty="0">
              <a:solidFill>
                <a:schemeClr val="bg2"/>
              </a:solidFill>
              <a:latin typeface="Segoe UI"/>
              <a:cs typeface="Segoe U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3F3D9A-0287-93BC-25C3-14985740CE07}"/>
              </a:ext>
            </a:extLst>
          </p:cNvPr>
          <p:cNvSpPr txBox="1"/>
          <p:nvPr/>
        </p:nvSpPr>
        <p:spPr>
          <a:xfrm>
            <a:off x="5416582" y="3858674"/>
            <a:ext cx="130871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Segoe UI"/>
                <a:cs typeface="Segoe UI"/>
              </a:rPr>
              <a:t>Update Service for LS Central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5F1BDF-47EF-9337-3047-1BC68C4EDB19}"/>
              </a:ext>
            </a:extLst>
          </p:cNvPr>
          <p:cNvSpPr txBox="1"/>
          <p:nvPr/>
        </p:nvSpPr>
        <p:spPr>
          <a:xfrm>
            <a:off x="8438611" y="6009818"/>
            <a:ext cx="982181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Segoe UI"/>
                <a:cs typeface="Segoe UI"/>
              </a:rPr>
              <a:t>App Shell for LS Central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74BAFD3-4C83-21CF-1534-7B521A86EC4F}"/>
              </a:ext>
            </a:extLst>
          </p:cNvPr>
          <p:cNvSpPr/>
          <p:nvPr/>
        </p:nvSpPr>
        <p:spPr>
          <a:xfrm>
            <a:off x="5417742" y="3068476"/>
            <a:ext cx="1728928" cy="1259056"/>
          </a:xfrm>
          <a:prstGeom prst="rect">
            <a:avLst/>
          </a:prstGeom>
          <a:noFill/>
          <a:ln w="63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986B5CB-78E2-FB3C-E187-78534966D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4481" y="3297504"/>
            <a:ext cx="650701" cy="56712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4CE8539-6B75-6B08-F922-3E42258FF95E}"/>
              </a:ext>
            </a:extLst>
          </p:cNvPr>
          <p:cNvSpPr txBox="1"/>
          <p:nvPr/>
        </p:nvSpPr>
        <p:spPr>
          <a:xfrm>
            <a:off x="5387262" y="3070719"/>
            <a:ext cx="87350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Segoe UI"/>
                <a:cs typeface="Segoe UI"/>
              </a:rPr>
              <a:t>On-Prem</a:t>
            </a:r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661BA668-3449-8414-75FC-FCB86D29CB5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52886" y="1602398"/>
            <a:ext cx="1073907" cy="84304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34D16F6-6DDC-1BF8-90BD-E4113F533A64}"/>
              </a:ext>
            </a:extLst>
          </p:cNvPr>
          <p:cNvSpPr txBox="1"/>
          <p:nvPr/>
        </p:nvSpPr>
        <p:spPr>
          <a:xfrm>
            <a:off x="5639185" y="1130189"/>
            <a:ext cx="137828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  <a:latin typeface="Segoe UI"/>
                <a:cs typeface="Segoe UI"/>
              </a:rPr>
              <a:t>Update Server for LS Central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E5C71F2-1D14-D444-F78F-1EF3C091A11D}"/>
              </a:ext>
            </a:extLst>
          </p:cNvPr>
          <p:cNvCxnSpPr>
            <a:cxnSpLocks/>
          </p:cNvCxnSpPr>
          <p:nvPr/>
        </p:nvCxnSpPr>
        <p:spPr>
          <a:xfrm flipH="1" flipV="1">
            <a:off x="6425182" y="2419681"/>
            <a:ext cx="273267" cy="803177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232AC0A-A75D-B88C-D60F-D069FD7B41DC}"/>
              </a:ext>
            </a:extLst>
          </p:cNvPr>
          <p:cNvSpPr txBox="1"/>
          <p:nvPr/>
        </p:nvSpPr>
        <p:spPr>
          <a:xfrm>
            <a:off x="10529247" y="1601864"/>
            <a:ext cx="1013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Web Service Replication</a:t>
            </a:r>
          </a:p>
        </p:txBody>
      </p:sp>
      <p:pic>
        <p:nvPicPr>
          <p:cNvPr id="13" name="Picture 12" descr="A blue and green cube with white text&#10;&#10;Description automatically generated">
            <a:extLst>
              <a:ext uri="{FF2B5EF4-FFF2-40B4-BE49-F238E27FC236}">
                <a16:creationId xmlns:a16="http://schemas.microsoft.com/office/drawing/2014/main" id="{7E8C7841-8CFC-6AA0-B330-FF20132C03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86494" y="3283331"/>
            <a:ext cx="602350" cy="602350"/>
          </a:xfrm>
          <a:prstGeom prst="rect">
            <a:avLst/>
          </a:prstGeom>
        </p:spPr>
      </p:pic>
      <p:pic>
        <p:nvPicPr>
          <p:cNvPr id="21" name="Picture 20" descr="A blue box with white letters&#10;&#10;Description automatically generated">
            <a:extLst>
              <a:ext uri="{FF2B5EF4-FFF2-40B4-BE49-F238E27FC236}">
                <a16:creationId xmlns:a16="http://schemas.microsoft.com/office/drawing/2014/main" id="{54925A4E-4375-7F95-6ECC-0CEB3507E9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94811" y="5266244"/>
            <a:ext cx="649138" cy="6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3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735DD95-D383-2A27-F811-A7A4F315A3BA}"/>
              </a:ext>
            </a:extLst>
          </p:cNvPr>
          <p:cNvCxnSpPr>
            <a:cxnSpLocks/>
          </p:cNvCxnSpPr>
          <p:nvPr/>
        </p:nvCxnSpPr>
        <p:spPr>
          <a:xfrm flipV="1">
            <a:off x="8327932" y="1694211"/>
            <a:ext cx="541430" cy="3811816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9869B7-0570-8558-FCFE-611D3723D21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0145" y="1166813"/>
            <a:ext cx="6025718" cy="54959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spcAft>
                <a:spcPts val="100"/>
              </a:spcAft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HCS is an on-prem SQL database</a:t>
            </a:r>
            <a:endParaRPr lang="en-GB" sz="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Aft>
                <a:spcPts val="100"/>
              </a:spcAft>
              <a:buNone/>
            </a:pPr>
            <a:endParaRPr lang="en-GB" sz="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Director for LS Central used to move data to and from the SaaS database</a:t>
            </a:r>
          </a:p>
          <a:p>
            <a:pPr>
              <a:spcAft>
                <a:spcPts val="100"/>
              </a:spcAft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 replication using Azure Storage </a:t>
            </a:r>
          </a:p>
          <a:p>
            <a:pPr marL="0" indent="0">
              <a:spcAft>
                <a:spcPts val="100"/>
              </a:spcAft>
              <a:buNone/>
            </a:pPr>
            <a:endParaRPr lang="en-GB" sz="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Online functionality with web services</a:t>
            </a:r>
          </a:p>
          <a:p>
            <a:pPr marL="0" indent="0">
              <a:spcAft>
                <a:spcPts val="100"/>
              </a:spcAft>
              <a:buNone/>
            </a:pPr>
            <a:endParaRPr lang="en-GB" sz="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Service for LS Central and client</a:t>
            </a:r>
          </a:p>
          <a:p>
            <a:pPr lvl="1">
              <a:spcAft>
                <a:spcPts val="100"/>
              </a:spcAft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 Station</a:t>
            </a:r>
          </a:p>
          <a:p>
            <a:pPr lvl="1">
              <a:spcAft>
                <a:spcPts val="100"/>
              </a:spcAft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 drivers</a:t>
            </a:r>
          </a:p>
          <a:p>
            <a:pPr lvl="1">
              <a:spcAft>
                <a:spcPts val="100"/>
              </a:spcAft>
            </a:pPr>
            <a:r>
              <a:rPr lang="en-GB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AppShell</a:t>
            </a:r>
            <a:endParaRPr lang="en-GB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Aft>
                <a:spcPts val="100"/>
              </a:spcAft>
            </a:pPr>
            <a:r>
              <a:rPr lang="en-GB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 BC versions</a:t>
            </a:r>
          </a:p>
          <a:p>
            <a:pPr marL="0" indent="0">
              <a:spcAft>
                <a:spcPts val="100"/>
              </a:spcAft>
              <a:buNone/>
            </a:pPr>
            <a:endParaRPr lang="en-GB" sz="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 is a standalone SQL database</a:t>
            </a:r>
          </a:p>
          <a:p>
            <a:pPr lvl="1"/>
            <a:endParaRPr lang="en-GB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C7CEB-8EB6-3C37-0C93-C1607CAF3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272" y="212725"/>
            <a:ext cx="9660515" cy="587375"/>
          </a:xfrm>
          <a:prstGeom prst="rect">
            <a:avLst/>
          </a:prstGeom>
        </p:spPr>
        <p:txBody>
          <a:bodyPr/>
          <a:lstStyle/>
          <a:p>
            <a:r>
              <a:rPr lang="en-GB" sz="3300" dirty="0">
                <a:solidFill>
                  <a:srgbClr val="F1BE71"/>
                </a:solidFill>
              </a:rPr>
              <a:t>Hybrid Component Server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B8C2672B-289A-FEF8-55E2-3A5F7FAF3AD1}"/>
              </a:ext>
            </a:extLst>
          </p:cNvPr>
          <p:cNvSpPr/>
          <p:nvPr/>
        </p:nvSpPr>
        <p:spPr>
          <a:xfrm>
            <a:off x="8482237" y="712852"/>
            <a:ext cx="1887925" cy="1011578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A4F35E6-C8AD-A3A4-F516-EDE6D433B4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3951" y="960620"/>
            <a:ext cx="420311" cy="4203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B462E3-6A9B-AC78-106A-2D1D12287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821" y="1172304"/>
            <a:ext cx="518662" cy="40691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2C2021C-D4EE-7125-D917-18BB5EC6BD66}"/>
              </a:ext>
            </a:extLst>
          </p:cNvPr>
          <p:cNvSpPr/>
          <p:nvPr/>
        </p:nvSpPr>
        <p:spPr>
          <a:xfrm>
            <a:off x="6670093" y="2039070"/>
            <a:ext cx="4817273" cy="2683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1B1C5CA-7E6B-5E79-E4D1-4DE7FDA634B1}"/>
              </a:ext>
            </a:extLst>
          </p:cNvPr>
          <p:cNvCxnSpPr>
            <a:cxnSpLocks/>
          </p:cNvCxnSpPr>
          <p:nvPr/>
        </p:nvCxnSpPr>
        <p:spPr>
          <a:xfrm flipH="1" flipV="1">
            <a:off x="8440147" y="3664588"/>
            <a:ext cx="944184" cy="1563860"/>
          </a:xfrm>
          <a:prstGeom prst="straightConnector1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>
            <a:extLst>
              <a:ext uri="{FF2B5EF4-FFF2-40B4-BE49-F238E27FC236}">
                <a16:creationId xmlns:a16="http://schemas.microsoft.com/office/drawing/2014/main" id="{EA81424A-516B-F6E2-8E59-0B14FD855A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2844" y="5312930"/>
            <a:ext cx="513815" cy="513815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DB27055D-2E94-5017-BC85-35EBEAFCE7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0772" y="5462030"/>
            <a:ext cx="414957" cy="414957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FC88F1A-3FC5-3560-09DA-6FC34D7E5C3A}"/>
              </a:ext>
            </a:extLst>
          </p:cNvPr>
          <p:cNvCxnSpPr>
            <a:cxnSpLocks/>
            <a:endCxn id="43" idx="3"/>
          </p:cNvCxnSpPr>
          <p:nvPr/>
        </p:nvCxnSpPr>
        <p:spPr>
          <a:xfrm flipH="1">
            <a:off x="8935729" y="5487701"/>
            <a:ext cx="255038" cy="181808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F64BF44-60A6-D815-52C1-923BF548C09E}"/>
              </a:ext>
            </a:extLst>
          </p:cNvPr>
          <p:cNvSpPr txBox="1"/>
          <p:nvPr/>
        </p:nvSpPr>
        <p:spPr>
          <a:xfrm>
            <a:off x="7976936" y="6001579"/>
            <a:ext cx="77880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Segoe UI"/>
                <a:cs typeface="Segoe UI"/>
              </a:rPr>
              <a:t>Offline POS’s</a:t>
            </a:r>
          </a:p>
        </p:txBody>
      </p:sp>
      <p:pic>
        <p:nvPicPr>
          <p:cNvPr id="55" name="Picture 54" descr="Graphical user interface&#10;&#10;Description automatically generated">
            <a:extLst>
              <a:ext uri="{FF2B5EF4-FFF2-40B4-BE49-F238E27FC236}">
                <a16:creationId xmlns:a16="http://schemas.microsoft.com/office/drawing/2014/main" id="{2D2F2190-EBB2-8EAE-2E39-CFB103CA5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1069" y="5526737"/>
            <a:ext cx="511049" cy="414955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5DEEC2-F4C9-6F61-21A7-C1225B499948}"/>
              </a:ext>
            </a:extLst>
          </p:cNvPr>
          <p:cNvCxnSpPr>
            <a:cxnSpLocks/>
          </p:cNvCxnSpPr>
          <p:nvPr/>
        </p:nvCxnSpPr>
        <p:spPr>
          <a:xfrm flipV="1">
            <a:off x="6477587" y="5087076"/>
            <a:ext cx="4973256" cy="530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1" name="Picture 60" descr="Graphical user interface&#10;&#10;Description automatically generated">
            <a:extLst>
              <a:ext uri="{FF2B5EF4-FFF2-40B4-BE49-F238E27FC236}">
                <a16:creationId xmlns:a16="http://schemas.microsoft.com/office/drawing/2014/main" id="{D9952658-C9B5-7FF7-4A3B-879470D4E1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0144" y="6108296"/>
            <a:ext cx="462874" cy="375838"/>
          </a:xfrm>
          <a:prstGeom prst="rect">
            <a:avLst/>
          </a:prstGeom>
        </p:spPr>
      </p:pic>
      <p:pic>
        <p:nvPicPr>
          <p:cNvPr id="62" name="Picture 61" descr="Graphical user interface&#10;&#10;Description automatically generated">
            <a:extLst>
              <a:ext uri="{FF2B5EF4-FFF2-40B4-BE49-F238E27FC236}">
                <a16:creationId xmlns:a16="http://schemas.microsoft.com/office/drawing/2014/main" id="{E4327CFE-E128-BC82-9787-2ADA985E3A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9922" y="6143760"/>
            <a:ext cx="515128" cy="418266"/>
          </a:xfrm>
          <a:prstGeom prst="rect">
            <a:avLst/>
          </a:prstGeom>
        </p:spPr>
      </p:pic>
      <p:pic>
        <p:nvPicPr>
          <p:cNvPr id="63" name="Picture 62" descr="Graphical user interface&#10;&#10;Description automatically generated">
            <a:extLst>
              <a:ext uri="{FF2B5EF4-FFF2-40B4-BE49-F238E27FC236}">
                <a16:creationId xmlns:a16="http://schemas.microsoft.com/office/drawing/2014/main" id="{83045370-7D4A-D3B6-0A4F-082D8EC737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514" y="6089910"/>
            <a:ext cx="515909" cy="418901"/>
          </a:xfrm>
          <a:prstGeom prst="rect">
            <a:avLst/>
          </a:prstGeom>
        </p:spPr>
      </p:pic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6B7221C-42BD-5E0A-E600-BE1743D869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7981" y="5451755"/>
            <a:ext cx="401207" cy="42282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3D4C359-AEFE-3408-2489-EF002DF5896B}"/>
              </a:ext>
            </a:extLst>
          </p:cNvPr>
          <p:cNvSpPr txBox="1"/>
          <p:nvPr/>
        </p:nvSpPr>
        <p:spPr>
          <a:xfrm>
            <a:off x="6096000" y="5864045"/>
            <a:ext cx="195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BackOffice user</a:t>
            </a:r>
            <a:endParaRPr kumimoji="0" lang="en-I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9C04D469-F9C2-13A9-BB13-37DDBEFA46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39802" y="2697039"/>
            <a:ext cx="1151422" cy="1151422"/>
          </a:xfrm>
          <a:prstGeom prst="rect">
            <a:avLst/>
          </a:prstGeom>
        </p:spPr>
      </p:pic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2AE7736D-AAD8-C44E-06DD-9DA64C0681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2112" y="2886866"/>
            <a:ext cx="844029" cy="889503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51E4CA22-78D0-ABD1-9C66-D1CC464CB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25704" y="2740657"/>
            <a:ext cx="1107574" cy="104242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F85A00D-FFBD-C444-7A61-88B3BC7E69A9}"/>
              </a:ext>
            </a:extLst>
          </p:cNvPr>
          <p:cNvSpPr txBox="1"/>
          <p:nvPr/>
        </p:nvSpPr>
        <p:spPr>
          <a:xfrm>
            <a:off x="9487558" y="3794888"/>
            <a:ext cx="119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8EB3C57-B1D7-AFD2-E717-C6604B0A18BE}"/>
              </a:ext>
            </a:extLst>
          </p:cNvPr>
          <p:cNvSpPr txBox="1"/>
          <p:nvPr/>
        </p:nvSpPr>
        <p:spPr>
          <a:xfrm>
            <a:off x="7653708" y="3820889"/>
            <a:ext cx="110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S" sz="1400" b="1"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A66CD94-068C-1331-C5F5-05F933FA7E13}"/>
              </a:ext>
            </a:extLst>
          </p:cNvPr>
          <p:cNvSpPr txBox="1"/>
          <p:nvPr/>
        </p:nvSpPr>
        <p:spPr>
          <a:xfrm>
            <a:off x="6410598" y="3819990"/>
            <a:ext cx="155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UPDATE SERVICE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8EA56D3-7709-4946-50B7-85851B41BDBA}"/>
              </a:ext>
            </a:extLst>
          </p:cNvPr>
          <p:cNvCxnSpPr>
            <a:cxnSpLocks/>
          </p:cNvCxnSpPr>
          <p:nvPr/>
        </p:nvCxnSpPr>
        <p:spPr>
          <a:xfrm flipH="1">
            <a:off x="8835793" y="3293648"/>
            <a:ext cx="334725" cy="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90C3870-2FF3-B423-2FFE-D3AE3CCBE8E6}"/>
              </a:ext>
            </a:extLst>
          </p:cNvPr>
          <p:cNvCxnSpPr>
            <a:cxnSpLocks/>
          </p:cNvCxnSpPr>
          <p:nvPr/>
        </p:nvCxnSpPr>
        <p:spPr>
          <a:xfrm>
            <a:off x="9689677" y="5497784"/>
            <a:ext cx="309673" cy="130670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A3C4F6BC-5AB9-640A-5DC2-D8DD4F45A4AB}"/>
              </a:ext>
            </a:extLst>
          </p:cNvPr>
          <p:cNvSpPr txBox="1"/>
          <p:nvPr/>
        </p:nvSpPr>
        <p:spPr>
          <a:xfrm>
            <a:off x="6422018" y="5092376"/>
            <a:ext cx="798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STORE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48486C9-B988-7AAB-4DF7-BAB7EC77A2D8}"/>
              </a:ext>
            </a:extLst>
          </p:cNvPr>
          <p:cNvSpPr txBox="1"/>
          <p:nvPr/>
        </p:nvSpPr>
        <p:spPr>
          <a:xfrm>
            <a:off x="10418011" y="5363172"/>
            <a:ext cx="77880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Segoe UI"/>
                <a:cs typeface="Segoe UI"/>
              </a:rPr>
              <a:t>Offline POS’s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1EFC915-8F09-2095-6D75-D85AE675EED1}"/>
              </a:ext>
            </a:extLst>
          </p:cNvPr>
          <p:cNvSpPr txBox="1"/>
          <p:nvPr/>
        </p:nvSpPr>
        <p:spPr>
          <a:xfrm>
            <a:off x="9280967" y="2118183"/>
            <a:ext cx="2284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553DB5F-21AC-E34C-9714-24A49FD6A79E}"/>
              </a:ext>
            </a:extLst>
          </p:cNvPr>
          <p:cNvCxnSpPr>
            <a:cxnSpLocks/>
          </p:cNvCxnSpPr>
          <p:nvPr/>
        </p:nvCxnSpPr>
        <p:spPr>
          <a:xfrm flipV="1">
            <a:off x="8544398" y="1390880"/>
            <a:ext cx="1004172" cy="1369195"/>
          </a:xfrm>
          <a:prstGeom prst="straightConnector1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9B85405-8A9D-87A7-04AA-BA73F625E397}"/>
              </a:ext>
            </a:extLst>
          </p:cNvPr>
          <p:cNvSpPr txBox="1"/>
          <p:nvPr/>
        </p:nvSpPr>
        <p:spPr>
          <a:xfrm>
            <a:off x="9711867" y="864527"/>
            <a:ext cx="64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41D0FCC-BA02-4E3C-7C20-9D7257C3C8D2}"/>
              </a:ext>
            </a:extLst>
          </p:cNvPr>
          <p:cNvSpPr txBox="1"/>
          <p:nvPr/>
        </p:nvSpPr>
        <p:spPr>
          <a:xfrm>
            <a:off x="7655297" y="1505869"/>
            <a:ext cx="118049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Segoe UI"/>
                <a:cs typeface="Segoe UI"/>
              </a:rPr>
              <a:t>Web Requests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1941E58-F30D-3ED8-366D-DAA55D04FC43}"/>
              </a:ext>
            </a:extLst>
          </p:cNvPr>
          <p:cNvCxnSpPr>
            <a:cxnSpLocks/>
          </p:cNvCxnSpPr>
          <p:nvPr/>
        </p:nvCxnSpPr>
        <p:spPr>
          <a:xfrm flipV="1">
            <a:off x="9172788" y="1139792"/>
            <a:ext cx="212383" cy="15562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071E463-A806-B14E-55EC-F9B4FB3670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62456" y="2875842"/>
            <a:ext cx="759361" cy="759361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49DE702E-017B-639C-DBDC-55A382D67D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45122" y="5301432"/>
            <a:ext cx="375720" cy="375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201CDE7-CCA0-6617-DDEA-C1165566B232}"/>
              </a:ext>
            </a:extLst>
          </p:cNvPr>
          <p:cNvCxnSpPr>
            <a:cxnSpLocks/>
          </p:cNvCxnSpPr>
          <p:nvPr/>
        </p:nvCxnSpPr>
        <p:spPr>
          <a:xfrm>
            <a:off x="10393062" y="5815982"/>
            <a:ext cx="535760" cy="222779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EF146C-1D62-5040-FB48-4F41AD3E4352}"/>
              </a:ext>
            </a:extLst>
          </p:cNvPr>
          <p:cNvCxnSpPr>
            <a:cxnSpLocks/>
          </p:cNvCxnSpPr>
          <p:nvPr/>
        </p:nvCxnSpPr>
        <p:spPr>
          <a:xfrm flipH="1">
            <a:off x="9597415" y="5807609"/>
            <a:ext cx="519316" cy="273021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12C889-DD2E-19F6-2CD6-0023AF40A3A8}"/>
              </a:ext>
            </a:extLst>
          </p:cNvPr>
          <p:cNvCxnSpPr>
            <a:cxnSpLocks/>
          </p:cNvCxnSpPr>
          <p:nvPr/>
        </p:nvCxnSpPr>
        <p:spPr>
          <a:xfrm flipH="1">
            <a:off x="10222138" y="5839131"/>
            <a:ext cx="67143" cy="214407"/>
          </a:xfrm>
          <a:prstGeom prst="straightConnector1">
            <a:avLst/>
          </a:prstGeom>
          <a:ln w="25400">
            <a:solidFill>
              <a:schemeClr val="tx2">
                <a:lumMod val="20000"/>
                <a:lumOff val="8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9791E7F-C470-F083-97C4-B353F8B14012}"/>
              </a:ext>
            </a:extLst>
          </p:cNvPr>
          <p:cNvSpPr/>
          <p:nvPr/>
        </p:nvSpPr>
        <p:spPr>
          <a:xfrm>
            <a:off x="8426325" y="1233412"/>
            <a:ext cx="3393231" cy="1792605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9869B7-0570-8558-FCFE-611D3723D21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0144" y="1166813"/>
            <a:ext cx="5594329" cy="54959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spcAft>
                <a:spcPts val="100"/>
              </a:spcAft>
            </a:pPr>
            <a:r>
              <a:rPr lang="en-GB" sz="2400" dirty="0">
                <a:solidFill>
                  <a:schemeClr val="bg2"/>
                </a:solidFill>
                <a:latin typeface="Segoe UI"/>
                <a:cs typeface="Segoe UI"/>
              </a:rPr>
              <a:t>Web Replication job in the Scheduler creates package in Azure Storage and updates the table Azure Storage Packet Queue</a:t>
            </a:r>
          </a:p>
          <a:p>
            <a:pPr>
              <a:spcAft>
                <a:spcPts val="100"/>
              </a:spcAft>
            </a:pPr>
            <a:r>
              <a:rPr lang="en-GB" sz="2400" dirty="0">
                <a:solidFill>
                  <a:schemeClr val="bg2"/>
                </a:solidFill>
                <a:latin typeface="Segoe UI"/>
                <a:cs typeface="Segoe UI"/>
              </a:rPr>
              <a:t>The POS is monitoring the Packet Queue with web request. Running in a Background Session</a:t>
            </a:r>
          </a:p>
          <a:p>
            <a:pPr>
              <a:spcAft>
                <a:spcPts val="100"/>
              </a:spcAft>
            </a:pPr>
            <a:r>
              <a:rPr lang="en-GB" sz="2400" dirty="0">
                <a:solidFill>
                  <a:schemeClr val="bg2"/>
                </a:solidFill>
                <a:latin typeface="Segoe UI"/>
                <a:cs typeface="Segoe UI"/>
              </a:rPr>
              <a:t>If there is a packet waiting, then the package is download from Azure Storage and the data inserted</a:t>
            </a:r>
          </a:p>
          <a:p>
            <a:pPr>
              <a:spcAft>
                <a:spcPts val="100"/>
              </a:spcAft>
            </a:pPr>
            <a:r>
              <a:rPr lang="en-GB" sz="2400" dirty="0">
                <a:solidFill>
                  <a:schemeClr val="bg2"/>
                </a:solidFill>
                <a:latin typeface="Segoe UI"/>
                <a:cs typeface="Segoe UI"/>
              </a:rPr>
              <a:t>The POS updates the status in Packet Queue </a:t>
            </a:r>
          </a:p>
          <a:p>
            <a:pPr>
              <a:spcAft>
                <a:spcPts val="100"/>
              </a:spcAft>
            </a:pPr>
            <a:endParaRPr lang="en-GB" sz="2000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C7CEB-8EB6-3C37-0C93-C1607CAF3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272" y="212725"/>
            <a:ext cx="10036786" cy="5873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GB" sz="3300" dirty="0">
                <a:solidFill>
                  <a:srgbClr val="F1BE71"/>
                </a:solidFill>
              </a:rPr>
              <a:t>Web Replication using Azure Storage</a:t>
            </a:r>
            <a:endParaRPr lang="en-GB" sz="3300">
              <a:solidFill>
                <a:srgbClr val="F1BE71"/>
              </a:solidFill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B8C2672B-289A-FEF8-55E2-3A5F7FAF3AD1}"/>
              </a:ext>
            </a:extLst>
          </p:cNvPr>
          <p:cNvSpPr/>
          <p:nvPr/>
        </p:nvSpPr>
        <p:spPr>
          <a:xfrm>
            <a:off x="5846222" y="1116498"/>
            <a:ext cx="3393231" cy="2225416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A4F35E6-C8AD-A3A4-F516-EDE6D433B4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1307" y="1740046"/>
            <a:ext cx="824587" cy="824587"/>
          </a:xfrm>
          <a:prstGeom prst="rect">
            <a:avLst/>
          </a:prstGeom>
        </p:spPr>
      </p:pic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E3252C4B-BADB-5519-F92D-3B2560691882}"/>
              </a:ext>
            </a:extLst>
          </p:cNvPr>
          <p:cNvSpPr txBox="1">
            <a:spLocks/>
          </p:cNvSpPr>
          <p:nvPr/>
        </p:nvSpPr>
        <p:spPr>
          <a:xfrm>
            <a:off x="9012472" y="4576011"/>
            <a:ext cx="346264" cy="360436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S" sz="1600">
              <a:solidFill>
                <a:srgbClr val="361D5C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1B1C5CA-7E6B-5E79-E4D1-4DE7FDA634B1}"/>
              </a:ext>
            </a:extLst>
          </p:cNvPr>
          <p:cNvCxnSpPr>
            <a:cxnSpLocks/>
          </p:cNvCxnSpPr>
          <p:nvPr/>
        </p:nvCxnSpPr>
        <p:spPr>
          <a:xfrm flipH="1" flipV="1">
            <a:off x="7326346" y="3049449"/>
            <a:ext cx="861998" cy="1706780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42">
            <a:extLst>
              <a:ext uri="{FF2B5EF4-FFF2-40B4-BE49-F238E27FC236}">
                <a16:creationId xmlns:a16="http://schemas.microsoft.com/office/drawing/2014/main" id="{DB27055D-2E94-5017-BC85-35EBEAFCE7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3083" y="4756229"/>
            <a:ext cx="617402" cy="61740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F64BF44-60A6-D815-52C1-923BF548C09E}"/>
              </a:ext>
            </a:extLst>
          </p:cNvPr>
          <p:cNvSpPr txBox="1"/>
          <p:nvPr/>
        </p:nvSpPr>
        <p:spPr>
          <a:xfrm>
            <a:off x="8106119" y="5586716"/>
            <a:ext cx="7083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latin typeface="Segoe UI"/>
                <a:cs typeface="Segoe UI"/>
              </a:rPr>
              <a:t>Offline POS’s</a:t>
            </a:r>
          </a:p>
        </p:txBody>
      </p:sp>
      <p:pic>
        <p:nvPicPr>
          <p:cNvPr id="55" name="Picture 54" descr="Graphical user interface&#10;&#10;Description automatically generated">
            <a:extLst>
              <a:ext uri="{FF2B5EF4-FFF2-40B4-BE49-F238E27FC236}">
                <a16:creationId xmlns:a16="http://schemas.microsoft.com/office/drawing/2014/main" id="{2D2F2190-EBB2-8EAE-2E39-CFB103CA5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5906" y="4801807"/>
            <a:ext cx="778580" cy="632181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5DEEC2-F4C9-6F61-21A7-C1225B499948}"/>
              </a:ext>
            </a:extLst>
          </p:cNvPr>
          <p:cNvCxnSpPr>
            <a:cxnSpLocks/>
          </p:cNvCxnSpPr>
          <p:nvPr/>
        </p:nvCxnSpPr>
        <p:spPr>
          <a:xfrm flipV="1">
            <a:off x="6472424" y="4362146"/>
            <a:ext cx="4973256" cy="5300"/>
          </a:xfrm>
          <a:prstGeom prst="line">
            <a:avLst/>
          </a:prstGeom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6B7221C-42BD-5E0A-E600-BE1743D86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1409" y="4863388"/>
            <a:ext cx="541429" cy="57060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3D4C359-AEFE-3408-2489-EF002DF5896B}"/>
              </a:ext>
            </a:extLst>
          </p:cNvPr>
          <p:cNvSpPr txBox="1"/>
          <p:nvPr/>
        </p:nvSpPr>
        <p:spPr>
          <a:xfrm>
            <a:off x="6641192" y="5534440"/>
            <a:ext cx="118527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egoe UI Semibold"/>
                <a:cs typeface="Segoe UI Semibold"/>
              </a:rPr>
              <a:t>BackOffice user</a:t>
            </a:r>
            <a:endParaRPr lang="en-US" sz="1200" b="1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Segoe UI Semibold"/>
              <a:cs typeface="Segoe UI Semibold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3C4F6BC-5AB9-640A-5DC2-D8DD4F45A4AB}"/>
              </a:ext>
            </a:extLst>
          </p:cNvPr>
          <p:cNvSpPr txBox="1"/>
          <p:nvPr/>
        </p:nvSpPr>
        <p:spPr>
          <a:xfrm>
            <a:off x="6416855" y="4367446"/>
            <a:ext cx="79809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Segoe UI"/>
                <a:cs typeface="Segoe UI"/>
              </a:rPr>
              <a:t>STORE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553DB5F-21AC-E34C-9714-24A49FD6A79E}"/>
              </a:ext>
            </a:extLst>
          </p:cNvPr>
          <p:cNvCxnSpPr>
            <a:cxnSpLocks/>
          </p:cNvCxnSpPr>
          <p:nvPr/>
        </p:nvCxnSpPr>
        <p:spPr>
          <a:xfrm flipV="1">
            <a:off x="8407301" y="2482510"/>
            <a:ext cx="1689941" cy="2273719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9B85405-8A9D-87A7-04AA-BA73F625E397}"/>
              </a:ext>
            </a:extLst>
          </p:cNvPr>
          <p:cNvSpPr txBox="1"/>
          <p:nvPr/>
        </p:nvSpPr>
        <p:spPr>
          <a:xfrm>
            <a:off x="9873768" y="1496034"/>
            <a:ext cx="1833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Azure Storage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9C192-6792-E396-5C5E-16E4756FAA2E}"/>
              </a:ext>
            </a:extLst>
          </p:cNvPr>
          <p:cNvSpPr txBox="1"/>
          <p:nvPr/>
        </p:nvSpPr>
        <p:spPr>
          <a:xfrm>
            <a:off x="7012391" y="1321750"/>
            <a:ext cx="123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BC - SaaS</a:t>
            </a:r>
          </a:p>
        </p:txBody>
      </p:sp>
      <p:pic>
        <p:nvPicPr>
          <p:cNvPr id="10" name="Picture 9" descr="A blu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6A4CF8E3-5840-4492-6196-E9907B20E3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1019" y="1957741"/>
            <a:ext cx="1695792" cy="389195"/>
          </a:xfrm>
          <a:prstGeom prst="rect">
            <a:avLst/>
          </a:prstGeom>
        </p:spPr>
      </p:pic>
      <p:pic>
        <p:nvPicPr>
          <p:cNvPr id="11" name="Picture 10" descr="A blue box with black stripes&#10;&#10;Description automatically generated">
            <a:extLst>
              <a:ext uri="{FF2B5EF4-FFF2-40B4-BE49-F238E27FC236}">
                <a16:creationId xmlns:a16="http://schemas.microsoft.com/office/drawing/2014/main" id="{1FF4BBDF-9187-0F94-7583-45825F551D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3581" y="1957741"/>
            <a:ext cx="413994" cy="43239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2AE34F5-D015-ECEC-07EE-9314087402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32370" y="4756229"/>
            <a:ext cx="617402" cy="6174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40FA2E-ACC1-750A-9D09-3E1011336B9E}"/>
              </a:ext>
            </a:extLst>
          </p:cNvPr>
          <p:cNvSpPr txBox="1"/>
          <p:nvPr/>
        </p:nvSpPr>
        <p:spPr>
          <a:xfrm>
            <a:off x="9885406" y="5586716"/>
            <a:ext cx="7083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latin typeface="Segoe UI"/>
                <a:cs typeface="Segoe UI"/>
              </a:rPr>
              <a:t>Offline POS’s</a:t>
            </a: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57B9ED97-8022-8FB5-232D-47F71D556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5193" y="4801807"/>
            <a:ext cx="778580" cy="6321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EBD0CE-12CA-B6CF-5C95-FE5D72BFC5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6437" y="2173938"/>
            <a:ext cx="777217" cy="78506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9A209E-7F49-3A6A-B1B1-BC03B829616A}"/>
              </a:ext>
            </a:extLst>
          </p:cNvPr>
          <p:cNvSpPr txBox="1"/>
          <p:nvPr/>
        </p:nvSpPr>
        <p:spPr>
          <a:xfrm>
            <a:off x="6250319" y="1746541"/>
            <a:ext cx="1502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Azure Storage Packet Queue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A329AF7-7AC4-1E4B-E6B1-06ADBA55E724}"/>
              </a:ext>
            </a:extLst>
          </p:cNvPr>
          <p:cNvCxnSpPr>
            <a:cxnSpLocks/>
          </p:cNvCxnSpPr>
          <p:nvPr/>
        </p:nvCxnSpPr>
        <p:spPr>
          <a:xfrm flipH="1" flipV="1">
            <a:off x="7430997" y="2744796"/>
            <a:ext cx="888754" cy="2003431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27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EC7CEB-8EB6-3C37-0C93-C1607CAF3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272" y="212725"/>
            <a:ext cx="10036786" cy="5873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GB" sz="3300" dirty="0">
                <a:solidFill>
                  <a:srgbClr val="F1BE71"/>
                </a:solidFill>
              </a:rPr>
              <a:t>Microsoft</a:t>
            </a:r>
            <a:r>
              <a:rPr lang="en-GB" b="1" dirty="0">
                <a:solidFill>
                  <a:srgbClr val="351C5C"/>
                </a:solidFill>
                <a:latin typeface="Segoe UI"/>
                <a:cs typeface="Segoe UI"/>
              </a:rPr>
              <a:t> </a:t>
            </a:r>
            <a:r>
              <a:rPr lang="en-GB" sz="3300" dirty="0">
                <a:solidFill>
                  <a:srgbClr val="F1BE71"/>
                </a:solidFill>
              </a:rPr>
              <a:t>Azure Storage Explorer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B86FCA0-C9BB-6FDE-6FD3-312DCBEF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9" y="891874"/>
            <a:ext cx="10280760" cy="422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35FF869-3871-1DAB-9662-883B98B2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86" y="1779223"/>
            <a:ext cx="10345428" cy="449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2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9869B7-0570-8558-FCFE-611D3723D2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Architecture</a:t>
            </a:r>
          </a:p>
          <a:p>
            <a:r>
              <a:rPr lang="en-GB" b="1" dirty="0">
                <a:latin typeface="Segoe UI"/>
                <a:cs typeface="Segoe UI"/>
              </a:rPr>
              <a:t>Telemetry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Environment and app/extension-level telemetry (BC2020+)</a:t>
            </a:r>
            <a:endParaRPr lang="en-GB" b="1" dirty="0">
              <a:solidFill>
                <a:schemeClr val="bg1"/>
              </a:solidFill>
              <a:latin typeface="Segoe UI"/>
              <a:cs typeface="Segoe U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Available telemetry (errors, database, long running, job queue, and more)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Enabling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Controlling cost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Microsoft Power BI apps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KQL – github.com/</a:t>
            </a:r>
            <a:r>
              <a:rPr lang="en-GB" dirty="0" err="1">
                <a:solidFill>
                  <a:schemeClr val="bg1"/>
                </a:solidFill>
                <a:latin typeface="Segoe UI"/>
                <a:cs typeface="Segoe UI"/>
              </a:rPr>
              <a:t>microsoft</a:t>
            </a:r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/</a:t>
            </a:r>
            <a:r>
              <a:rPr lang="en-GB" dirty="0" err="1">
                <a:solidFill>
                  <a:schemeClr val="bg1"/>
                </a:solidFill>
                <a:latin typeface="Segoe UI"/>
                <a:cs typeface="Segoe UI"/>
              </a:rPr>
              <a:t>BCTech</a:t>
            </a:r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/tree/master/samples/AppInsights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dirty="0">
                <a:solidFill>
                  <a:schemeClr val="bg1"/>
                </a:solidFill>
                <a:latin typeface="Segoe UI"/>
                <a:cs typeface="Segoe UI"/>
              </a:rPr>
              <a:t>Alerts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 dirty="0">
              <a:solidFill>
                <a:schemeClr val="bg1"/>
              </a:solidFill>
              <a:latin typeface="Segoe UI"/>
              <a:cs typeface="Segoe U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GB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C7CEB-8EB6-3C37-0C93-C1607CAF3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300" dirty="0">
                <a:solidFill>
                  <a:srgbClr val="F1BE71"/>
                </a:solidFill>
              </a:rPr>
              <a:t>Telemetry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81BF74-3F4E-9A3F-ABEF-B491B2ABA58A}"/>
              </a:ext>
            </a:extLst>
          </p:cNvPr>
          <p:cNvGrpSpPr/>
          <p:nvPr/>
        </p:nvGrpSpPr>
        <p:grpSpPr>
          <a:xfrm>
            <a:off x="2286000" y="4377457"/>
            <a:ext cx="6539947" cy="2158016"/>
            <a:chOff x="2286000" y="4377457"/>
            <a:chExt cx="6539947" cy="2158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240AD5-8291-632D-2921-0E555E6EE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4377457"/>
              <a:ext cx="6096000" cy="215801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5DFB76-B009-3E33-519F-DDB7116AE9F8}"/>
                </a:ext>
              </a:extLst>
            </p:cNvPr>
            <p:cNvSpPr/>
            <p:nvPr/>
          </p:nvSpPr>
          <p:spPr>
            <a:xfrm>
              <a:off x="7585544" y="4492487"/>
              <a:ext cx="1017766" cy="2042986"/>
            </a:xfrm>
            <a:prstGeom prst="rect">
              <a:avLst/>
            </a:prstGeom>
            <a:solidFill>
              <a:srgbClr val="F4F2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B7A8ED-6AC7-FFA5-57ED-82A0A588CC56}"/>
                </a:ext>
              </a:extLst>
            </p:cNvPr>
            <p:cNvSpPr txBox="1"/>
            <p:nvPr/>
          </p:nvSpPr>
          <p:spPr>
            <a:xfrm>
              <a:off x="7649154" y="4667416"/>
              <a:ext cx="1152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S" sz="1600">
                  <a:solidFill>
                    <a:srgbClr val="351C5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AppTraces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B18955-627B-50E8-17B2-7B152CFC9D0E}"/>
                </a:ext>
              </a:extLst>
            </p:cNvPr>
            <p:cNvSpPr txBox="1"/>
            <p:nvPr/>
          </p:nvSpPr>
          <p:spPr>
            <a:xfrm>
              <a:off x="7673008" y="5335326"/>
              <a:ext cx="1152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S" sz="1600">
                  <a:solidFill>
                    <a:srgbClr val="351C5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Event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FDDD52-F0B2-5E6F-6D7C-8C6DE82CC8BB}"/>
                </a:ext>
              </a:extLst>
            </p:cNvPr>
            <p:cNvSpPr txBox="1"/>
            <p:nvPr/>
          </p:nvSpPr>
          <p:spPr>
            <a:xfrm>
              <a:off x="7673008" y="5971430"/>
              <a:ext cx="1152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S" sz="1600">
                  <a:solidFill>
                    <a:srgbClr val="351C5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30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CC5BF3-A82B-AFCA-89EC-F7829B3B4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29" y="580149"/>
            <a:ext cx="6039693" cy="326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AB10A4-63C3-3716-65ED-0213D8DFD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Segoe UI"/>
                <a:cs typeface="Segoe UI"/>
              </a:rPr>
              <a:t> 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8526A-435F-F67E-437D-1C9AF0576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>
                <a:latin typeface="Segoe UI"/>
                <a:cs typeface="Segoe UI"/>
              </a:rPr>
              <a:t> 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4C0214-B271-8CED-E6C5-8F3C6EC4E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86" y="3644720"/>
            <a:ext cx="4243967" cy="26252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A9ACE1-D4B1-DE01-E651-6F2D44561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196" y="2595936"/>
            <a:ext cx="7841730" cy="30538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C9F7D3-9703-6329-6FE0-4E190E330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501" y="5087144"/>
            <a:ext cx="8653398" cy="1495197"/>
          </a:xfrm>
          <a:prstGeom prst="rect">
            <a:avLst/>
          </a:prstGeom>
        </p:spPr>
      </p:pic>
      <p:pic>
        <p:nvPicPr>
          <p:cNvPr id="4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942C1518-BE86-6D31-DFB4-E7D99E8C2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534" y="530045"/>
            <a:ext cx="6722533" cy="298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7619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 2024 APAC template" id="{8047BB01-1321-214B-BA58-EF4D758FADD8}" vid="{EEC6E55F-3198-6D49-8349-E67E07631C43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 2024 APAC template" id="{8047BB01-1321-214B-BA58-EF4D758FADD8}" vid="{A9C90A2D-5EFD-7242-8AEB-5A8CAEE4F783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 2024 APAC template" id="{8047BB01-1321-214B-BA58-EF4D758FADD8}" vid="{83DCF7B3-4034-7949-ADDA-BF0B75FA1435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mpass 2024 APAC template" id="{8047BB01-1321-214B-BA58-EF4D758FADD8}" vid="{620D8093-C4BE-0146-8BB2-986812CD0939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 2024 APAC template" id="{8047BB01-1321-214B-BA58-EF4D758FADD8}" vid="{B5BD0DD0-4528-1143-BB2B-7F0D5CD4F5D1}"/>
    </a:ext>
  </a:extLst>
</a:theme>
</file>

<file path=ppt/theme/theme6.xml><?xml version="1.0" encoding="utf-8"?>
<a:theme xmlns:a="http://schemas.openxmlformats.org/drawingml/2006/main" name="Compass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pass 2024 APAC template" id="{8047BB01-1321-214B-BA58-EF4D758FADD8}" vid="{CA3A21DB-583D-8C47-8A16-C327A873004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7512A1870CB9479B8ADCB3D884B7C1" ma:contentTypeVersion="18" ma:contentTypeDescription="Create a new document." ma:contentTypeScope="" ma:versionID="a703e80429fb1934e2c40a1384ac9292">
  <xsd:schema xmlns:xsd="http://www.w3.org/2001/XMLSchema" xmlns:xs="http://www.w3.org/2001/XMLSchema" xmlns:p="http://schemas.microsoft.com/office/2006/metadata/properties" xmlns:ns2="dde86807-75dd-46c1-b569-001a2b21afd5" xmlns:ns3="b63d37ac-bd57-41b1-b396-69837d4a7853" targetNamespace="http://schemas.microsoft.com/office/2006/metadata/properties" ma:root="true" ma:fieldsID="a603ee8ea2631d2fbbd1757746de1e30" ns2:_="" ns3:_="">
    <xsd:import namespace="dde86807-75dd-46c1-b569-001a2b21afd5"/>
    <xsd:import namespace="b63d37ac-bd57-41b1-b396-69837d4a78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86807-75dd-46c1-b569-001a2b21a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d37ac-bd57-41b1-b396-69837d4a78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aed1fc8-70d9-4d73-a5b0-680dc2522507}" ma:internalName="TaxCatchAll" ma:showField="CatchAllData" ma:web="b63d37ac-bd57-41b1-b396-69837d4a78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e86807-75dd-46c1-b569-001a2b21afd5">
      <Terms xmlns="http://schemas.microsoft.com/office/infopath/2007/PartnerControls"/>
    </lcf76f155ced4ddcb4097134ff3c332f>
    <TaxCatchAll xmlns="b63d37ac-bd57-41b1-b396-69837d4a7853" xsi:nil="true"/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62063E-06D1-4576-8C68-56ECF03EC9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86807-75dd-46c1-b569-001a2b21afd5"/>
    <ds:schemaRef ds:uri="b63d37ac-bd57-41b1-b396-69837d4a78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dde86807-75dd-46c1-b569-001a2b21afd5"/>
    <ds:schemaRef ds:uri="b63d37ac-bd57-41b1-b396-69837d4a785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Compass 2024 Europe template</Template>
  <TotalTime>195</TotalTime>
  <Words>872</Words>
  <Application>Microsoft Office PowerPoint</Application>
  <PresentationFormat>Widescreen</PresentationFormat>
  <Paragraphs>231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Courier New</vt:lpstr>
      <vt:lpstr>Segoe UI</vt:lpstr>
      <vt:lpstr>Segoe UI Semibold</vt:lpstr>
      <vt:lpstr>Eggplant slides</vt:lpstr>
      <vt:lpstr>White slides</vt:lpstr>
      <vt:lpstr>Grey slides</vt:lpstr>
      <vt:lpstr>Presenter image title slides</vt:lpstr>
      <vt:lpstr>Title/chapter slides</vt:lpstr>
      <vt:lpstr>Compass slides</vt:lpstr>
      <vt:lpstr>PowerPoint Presentation</vt:lpstr>
      <vt:lpstr>PowerPoint Presentation</vt:lpstr>
      <vt:lpstr>Agenda</vt:lpstr>
      <vt:lpstr>Architecture – Pure SaaS</vt:lpstr>
      <vt:lpstr>Hybrid Component Server</vt:lpstr>
      <vt:lpstr>Web Replication using Azure Storage</vt:lpstr>
      <vt:lpstr>Microsoft Azure Storage Explorer</vt:lpstr>
      <vt:lpstr>Telemetry</vt:lpstr>
      <vt:lpstr>  </vt:lpstr>
      <vt:lpstr>PowerPoint Presentation</vt:lpstr>
      <vt:lpstr>PowerPoint Presentation</vt:lpstr>
      <vt:lpstr>Authentication &amp; connectivity</vt:lpstr>
      <vt:lpstr>PowerPoint Presentation</vt:lpstr>
      <vt:lpstr>SaaS Implementation</vt:lpstr>
      <vt:lpstr>Challenge: Automatic updates</vt:lpstr>
      <vt:lpstr>What do I need to do when a new update is released?​</vt:lpstr>
      <vt:lpstr>Challenge: 24/7 operations</vt:lpstr>
      <vt:lpstr>PowerPoint Presentation</vt:lpstr>
      <vt:lpstr>Challenge: Cloud Ready</vt:lpstr>
      <vt:lpstr>Cloud ready with no DLL - Example</vt:lpstr>
      <vt:lpstr>Challenge: Universal Code Initiative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Katja Ocvirk</dc:creator>
  <cp:lastModifiedBy>Bjorn Jonsson</cp:lastModifiedBy>
  <cp:revision>138</cp:revision>
  <dcterms:created xsi:type="dcterms:W3CDTF">2024-09-05T12:48:02Z</dcterms:created>
  <dcterms:modified xsi:type="dcterms:W3CDTF">2024-10-14T14:59:57Z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0x010100BEBA066CC5A2DF458568E4AFEB402259</vt:lpwstr>
  </property>
  <property fmtid="{D5CDD505-2E9C-101B-9397-08002B2CF9AE}" pid="3" name="_dlc_DocIdItemGuid">
    <vt:lpwstr>c1ba7755-03e4-4373-a2c6-e3291bf0ac95</vt:lpwstr>
  </property>
</Properties>
</file>