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  <p:sldMasterId id="2147483681" r:id="rId4"/>
    <p:sldMasterId id="2147483723" r:id="rId5"/>
    <p:sldMasterId id="2147483735" r:id="rId6"/>
    <p:sldMasterId id="2147483745" r:id="rId7"/>
    <p:sldMasterId id="2147483797" r:id="rId8"/>
    <p:sldMasterId id="2147483805" r:id="rId9"/>
    <p:sldMasterId id="2147483822" r:id="rId10"/>
    <p:sldMasterId id="2147483841" r:id="rId11"/>
  </p:sldMasterIdLst>
  <p:notesMasterIdLst>
    <p:notesMasterId r:id="rId57"/>
  </p:notesMasterIdLst>
  <p:sldIdLst>
    <p:sldId id="299" r:id="rId12"/>
    <p:sldId id="305" r:id="rId13"/>
    <p:sldId id="2147475106" r:id="rId14"/>
    <p:sldId id="2147475105" r:id="rId15"/>
    <p:sldId id="2147475028" r:id="rId16"/>
    <p:sldId id="2147475104" r:id="rId17"/>
    <p:sldId id="2147475033" r:id="rId18"/>
    <p:sldId id="2147475059" r:id="rId19"/>
    <p:sldId id="2147475032" r:id="rId20"/>
    <p:sldId id="2147475064" r:id="rId21"/>
    <p:sldId id="2147475036" r:id="rId22"/>
    <p:sldId id="2147475034" r:id="rId23"/>
    <p:sldId id="2147475042" r:id="rId24"/>
    <p:sldId id="2147475035" r:id="rId25"/>
    <p:sldId id="2147475037" r:id="rId26"/>
    <p:sldId id="2147475038" r:id="rId27"/>
    <p:sldId id="2147475039" r:id="rId28"/>
    <p:sldId id="2147475095" r:id="rId29"/>
    <p:sldId id="2147475140" r:id="rId30"/>
    <p:sldId id="2147475143" r:id="rId31"/>
    <p:sldId id="2147475096" r:id="rId32"/>
    <p:sldId id="2147475050" r:id="rId33"/>
    <p:sldId id="2147475088" r:id="rId34"/>
    <p:sldId id="2147475094" r:id="rId35"/>
    <p:sldId id="2147475084" r:id="rId36"/>
    <p:sldId id="317" r:id="rId37"/>
    <p:sldId id="2147475118" r:id="rId38"/>
    <p:sldId id="2147475103" r:id="rId39"/>
    <p:sldId id="2147475146" r:id="rId40"/>
    <p:sldId id="2147475147" r:id="rId41"/>
    <p:sldId id="2147475149" r:id="rId42"/>
    <p:sldId id="2147475150" r:id="rId43"/>
    <p:sldId id="2147475141" r:id="rId44"/>
    <p:sldId id="2147475112" r:id="rId45"/>
    <p:sldId id="2147475124" r:id="rId46"/>
    <p:sldId id="2147475122" r:id="rId47"/>
    <p:sldId id="2147475125" r:id="rId48"/>
    <p:sldId id="2147475128" r:id="rId49"/>
    <p:sldId id="2147475129" r:id="rId50"/>
    <p:sldId id="2147475123" r:id="rId51"/>
    <p:sldId id="2147475144" r:id="rId52"/>
    <p:sldId id="2147475097" r:id="rId53"/>
    <p:sldId id="2147475137" r:id="rId54"/>
    <p:sldId id="2147475138" r:id="rId55"/>
    <p:sldId id="301" r:id="rId56"/>
  </p:sldIdLst>
  <p:sldSz cx="12192000" cy="6858000"/>
  <p:notesSz cx="6799263" cy="9929813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299"/>
            <p14:sldId id="305"/>
            <p14:sldId id="2147475106"/>
            <p14:sldId id="2147475105"/>
            <p14:sldId id="2147475028"/>
            <p14:sldId id="2147475104"/>
            <p14:sldId id="2147475033"/>
            <p14:sldId id="2147475059"/>
            <p14:sldId id="2147475032"/>
            <p14:sldId id="2147475064"/>
            <p14:sldId id="2147475036"/>
            <p14:sldId id="2147475034"/>
            <p14:sldId id="2147475042"/>
            <p14:sldId id="2147475035"/>
            <p14:sldId id="2147475037"/>
            <p14:sldId id="2147475038"/>
            <p14:sldId id="2147475039"/>
            <p14:sldId id="2147475095"/>
            <p14:sldId id="2147475140"/>
            <p14:sldId id="2147475143"/>
            <p14:sldId id="2147475096"/>
            <p14:sldId id="2147475050"/>
            <p14:sldId id="2147475088"/>
            <p14:sldId id="2147475094"/>
            <p14:sldId id="2147475084"/>
            <p14:sldId id="317"/>
            <p14:sldId id="2147475118"/>
            <p14:sldId id="2147475103"/>
            <p14:sldId id="2147475146"/>
            <p14:sldId id="2147475147"/>
            <p14:sldId id="2147475149"/>
            <p14:sldId id="2147475150"/>
            <p14:sldId id="2147475141"/>
            <p14:sldId id="2147475112"/>
            <p14:sldId id="2147475124"/>
            <p14:sldId id="2147475122"/>
            <p14:sldId id="2147475125"/>
            <p14:sldId id="2147475128"/>
            <p14:sldId id="2147475129"/>
            <p14:sldId id="2147475123"/>
            <p14:sldId id="2147475144"/>
            <p14:sldId id="2147475097"/>
            <p14:sldId id="2147475137"/>
            <p14:sldId id="2147475138"/>
            <p14:sldId id="301"/>
          </p14:sldIdLst>
        </p14:section>
        <p14:section name="Default Section" id="{1717138E-E308-C940-A345-391241ED4264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6C370"/>
    <a:srgbClr val="404040"/>
    <a:srgbClr val="333F50"/>
    <a:srgbClr val="328C85"/>
    <a:srgbClr val="361D5C"/>
    <a:srgbClr val="F79747"/>
    <a:srgbClr val="E46C0A"/>
    <a:srgbClr val="EE7E31"/>
    <a:srgbClr val="936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61" Type="http://schemas.openxmlformats.org/officeDocument/2006/relationships/tableStyles" Target="tableStyle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8EAA05-F878-459D-ACC6-466C96196C21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A2DEB0-87A8-4F4A-9DFE-716A5F17BAB5}">
      <dgm:prSet phldrT="[Text]"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 tIns="0"/>
        <a:lstStyle/>
        <a:p>
          <a:r>
            <a:rPr lang="en-US">
              <a:solidFill>
                <a:schemeClr val="bg1"/>
              </a:solidFill>
            </a:rPr>
            <a:t>Purchase</a:t>
          </a:r>
        </a:p>
      </dgm:t>
    </dgm:pt>
    <dgm:pt modelId="{5B1FC944-BE40-4C69-9EC8-98BA1FE592F5}" type="parTrans" cxnId="{C76D6D9D-5D11-4188-8736-C18AE1B291E1}">
      <dgm:prSet/>
      <dgm:spPr/>
      <dgm:t>
        <a:bodyPr/>
        <a:lstStyle/>
        <a:p>
          <a:endParaRPr lang="en-US"/>
        </a:p>
      </dgm:t>
    </dgm:pt>
    <dgm:pt modelId="{540DEE69-15CE-432F-829C-9781A3688A73}" type="sibTrans" cxnId="{C76D6D9D-5D11-4188-8736-C18AE1B291E1}">
      <dgm:prSet/>
      <dgm:spPr/>
      <dgm:t>
        <a:bodyPr/>
        <a:lstStyle/>
        <a:p>
          <a:endParaRPr lang="en-US"/>
        </a:p>
      </dgm:t>
    </dgm:pt>
    <dgm:pt modelId="{0206E8E9-4A3E-436A-B5A2-75920734E904}">
      <dgm:prSet phldrT="[Text]"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Orders</a:t>
          </a:r>
        </a:p>
      </dgm:t>
    </dgm:pt>
    <dgm:pt modelId="{A1B341C7-E9AB-426B-BB30-16327E46572D}" type="parTrans" cxnId="{9E9967B5-9D72-4AC0-90D4-388F095F1B56}">
      <dgm:prSet/>
      <dgm:spPr/>
      <dgm:t>
        <a:bodyPr/>
        <a:lstStyle/>
        <a:p>
          <a:endParaRPr lang="en-US"/>
        </a:p>
      </dgm:t>
    </dgm:pt>
    <dgm:pt modelId="{3FF34264-17B4-4092-B77F-6416FA9E6A99}" type="sibTrans" cxnId="{9E9967B5-9D72-4AC0-90D4-388F095F1B56}">
      <dgm:prSet/>
      <dgm:spPr/>
      <dgm:t>
        <a:bodyPr/>
        <a:lstStyle/>
        <a:p>
          <a:endParaRPr lang="en-US"/>
        </a:p>
      </dgm:t>
    </dgm:pt>
    <dgm:pt modelId="{961664CA-9EE3-4500-915C-48004F2F9439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Quotes</a:t>
          </a:r>
        </a:p>
      </dgm:t>
    </dgm:pt>
    <dgm:pt modelId="{08709738-0D4C-4D82-828B-4DAB2D7A0702}" type="parTrans" cxnId="{E07C5918-8E68-49E3-98D8-3A1E296EFA2E}">
      <dgm:prSet/>
      <dgm:spPr/>
      <dgm:t>
        <a:bodyPr/>
        <a:lstStyle/>
        <a:p>
          <a:endParaRPr lang="en-US"/>
        </a:p>
      </dgm:t>
    </dgm:pt>
    <dgm:pt modelId="{7936F8AB-89E6-4BD2-9A0B-890B84723FED}" type="sibTrans" cxnId="{E07C5918-8E68-49E3-98D8-3A1E296EFA2E}">
      <dgm:prSet/>
      <dgm:spPr/>
      <dgm:t>
        <a:bodyPr/>
        <a:lstStyle/>
        <a:p>
          <a:endParaRPr lang="en-US"/>
        </a:p>
      </dgm:t>
    </dgm:pt>
    <dgm:pt modelId="{2F3FCB50-3B8C-4C0E-BB9A-C38CB481ABE6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Orders</a:t>
          </a:r>
        </a:p>
      </dgm:t>
    </dgm:pt>
    <dgm:pt modelId="{1C17F170-1703-4A14-9CA6-C3A3C81FE07B}" type="parTrans" cxnId="{2F7F8008-FAFC-417D-98E6-49531D8812B5}">
      <dgm:prSet/>
      <dgm:spPr/>
      <dgm:t>
        <a:bodyPr/>
        <a:lstStyle/>
        <a:p>
          <a:endParaRPr lang="en-US"/>
        </a:p>
      </dgm:t>
    </dgm:pt>
    <dgm:pt modelId="{3E9279BB-D60C-421C-9251-683DDB37A7DB}" type="sibTrans" cxnId="{2F7F8008-FAFC-417D-98E6-49531D8812B5}">
      <dgm:prSet/>
      <dgm:spPr/>
      <dgm:t>
        <a:bodyPr/>
        <a:lstStyle/>
        <a:p>
          <a:endParaRPr lang="en-US"/>
        </a:p>
      </dgm:t>
    </dgm:pt>
    <dgm:pt modelId="{232F5835-DE1B-4375-A54F-2316992AB22E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Quotes</a:t>
          </a:r>
        </a:p>
      </dgm:t>
    </dgm:pt>
    <dgm:pt modelId="{A52B307F-CDCC-4F0A-BFE1-9CBD35D7E50D}" type="parTrans" cxnId="{05865013-FFF1-4FC3-B9B2-835DEE63EA33}">
      <dgm:prSet/>
      <dgm:spPr/>
      <dgm:t>
        <a:bodyPr/>
        <a:lstStyle/>
        <a:p>
          <a:endParaRPr lang="en-US"/>
        </a:p>
      </dgm:t>
    </dgm:pt>
    <dgm:pt modelId="{BFEE2A68-22CE-4620-97D9-93D4AED7C6A8}" type="sibTrans" cxnId="{05865013-FFF1-4FC3-B9B2-835DEE63EA33}">
      <dgm:prSet/>
      <dgm:spPr/>
      <dgm:t>
        <a:bodyPr/>
        <a:lstStyle/>
        <a:p>
          <a:endParaRPr lang="en-US"/>
        </a:p>
      </dgm:t>
    </dgm:pt>
    <dgm:pt modelId="{A2B27F06-7990-4847-B2D3-A7835EAABB59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Transfer Orders</a:t>
          </a:r>
        </a:p>
      </dgm:t>
    </dgm:pt>
    <dgm:pt modelId="{9B97A74E-6905-43E8-BFA2-FC5C10044ACA}" type="parTrans" cxnId="{D6E90FFD-E6E0-41AA-9693-052E1E69FBCD}">
      <dgm:prSet/>
      <dgm:spPr/>
      <dgm:t>
        <a:bodyPr/>
        <a:lstStyle/>
        <a:p>
          <a:endParaRPr lang="en-US"/>
        </a:p>
      </dgm:t>
    </dgm:pt>
    <dgm:pt modelId="{77EC033B-CFEE-4664-A288-3BFFEA261938}" type="sibTrans" cxnId="{D6E90FFD-E6E0-41AA-9693-052E1E69FBCD}">
      <dgm:prSet/>
      <dgm:spPr/>
      <dgm:t>
        <a:bodyPr/>
        <a:lstStyle/>
        <a:p>
          <a:endParaRPr lang="en-US"/>
        </a:p>
      </dgm:t>
    </dgm:pt>
    <dgm:pt modelId="{4ED1F8F0-3992-465E-AA4F-67583CA08A8B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Drop Shipments</a:t>
          </a:r>
        </a:p>
      </dgm:t>
    </dgm:pt>
    <dgm:pt modelId="{FB4D0B76-83F3-4C0A-9A8C-E4FDD6E6C2C1}" type="parTrans" cxnId="{325BC47D-C6D7-4DBC-ADE6-818ADE5F3139}">
      <dgm:prSet/>
      <dgm:spPr/>
      <dgm:t>
        <a:bodyPr/>
        <a:lstStyle/>
        <a:p>
          <a:endParaRPr lang="en-US"/>
        </a:p>
      </dgm:t>
    </dgm:pt>
    <dgm:pt modelId="{FC06E8F8-03D8-4A52-AD62-CE69CA926D47}" type="sibTrans" cxnId="{325BC47D-C6D7-4DBC-ADE6-818ADE5F3139}">
      <dgm:prSet/>
      <dgm:spPr/>
      <dgm:t>
        <a:bodyPr/>
        <a:lstStyle/>
        <a:p>
          <a:endParaRPr lang="en-US"/>
        </a:p>
      </dgm:t>
    </dgm:pt>
    <dgm:pt modelId="{CB3799B1-DB2D-41F6-8A58-FE281C2DBFB4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 tIns="0" anchor="ctr" anchorCtr="0"/>
        <a:lstStyle/>
        <a:p>
          <a:r>
            <a:rPr lang="en-US">
              <a:solidFill>
                <a:schemeClr val="bg1"/>
              </a:solidFill>
            </a:rPr>
            <a:t>Integrations</a:t>
          </a:r>
          <a:endParaRPr lang="en-US"/>
        </a:p>
      </dgm:t>
    </dgm:pt>
    <dgm:pt modelId="{4506C16A-7243-4D64-837C-53CB874DDC74}" type="parTrans" cxnId="{0DD06498-F997-4677-92EA-7B9ED4626D2D}">
      <dgm:prSet/>
      <dgm:spPr/>
      <dgm:t>
        <a:bodyPr/>
        <a:lstStyle/>
        <a:p>
          <a:endParaRPr lang="en-US"/>
        </a:p>
      </dgm:t>
    </dgm:pt>
    <dgm:pt modelId="{2FFBCA3D-6829-4BA7-A3EC-BDBC9AF0093E}" type="sibTrans" cxnId="{0DD06498-F997-4677-92EA-7B9ED4626D2D}">
      <dgm:prSet/>
      <dgm:spPr/>
      <dgm:t>
        <a:bodyPr/>
        <a:lstStyle/>
        <a:p>
          <a:endParaRPr lang="en-US"/>
        </a:p>
      </dgm:t>
    </dgm:pt>
    <dgm:pt modelId="{B0080B23-EB27-4D6C-8FAE-4814E1786B4B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 tIns="0"/>
        <a:lstStyle/>
        <a:p>
          <a:r>
            <a:rPr lang="en-US">
              <a:solidFill>
                <a:schemeClr val="bg1"/>
              </a:solidFill>
            </a:rPr>
            <a:t>Sales</a:t>
          </a:r>
        </a:p>
      </dgm:t>
    </dgm:pt>
    <dgm:pt modelId="{C6BD9E0A-745D-4E94-852E-3C5A82646670}" type="parTrans" cxnId="{B77F3068-E3D8-4C8B-A059-49DC09302301}">
      <dgm:prSet/>
      <dgm:spPr/>
      <dgm:t>
        <a:bodyPr/>
        <a:lstStyle/>
        <a:p>
          <a:endParaRPr lang="en-US"/>
        </a:p>
      </dgm:t>
    </dgm:pt>
    <dgm:pt modelId="{8A6C29A5-56D9-4E19-82E5-13E5069DDF2C}" type="sibTrans" cxnId="{B77F3068-E3D8-4C8B-A059-49DC09302301}">
      <dgm:prSet/>
      <dgm:spPr/>
      <dgm:t>
        <a:bodyPr/>
        <a:lstStyle/>
        <a:p>
          <a:endParaRPr lang="en-US"/>
        </a:p>
      </dgm:t>
    </dgm:pt>
    <dgm:pt modelId="{666C9090-FC95-4064-928C-EF299030EFB2}">
      <dgm:prSet phldrT="[Text]" custT="1"/>
      <dgm:spPr>
        <a:solidFill>
          <a:srgbClr val="328C85"/>
        </a:solidFill>
      </dgm:spPr>
      <dgm:t>
        <a:bodyPr/>
        <a:lstStyle/>
        <a:p>
          <a:r>
            <a:rPr lang="en-US" sz="2000"/>
            <a:t>Blanket Orders</a:t>
          </a:r>
        </a:p>
      </dgm:t>
    </dgm:pt>
    <dgm:pt modelId="{ECF7B82F-9102-4EA9-9BC9-B2AA03D632EA}" type="parTrans" cxnId="{5A2B2F02-A021-4337-B67B-A02C7B0039C4}">
      <dgm:prSet/>
      <dgm:spPr/>
      <dgm:t>
        <a:bodyPr/>
        <a:lstStyle/>
        <a:p>
          <a:endParaRPr lang="en-US"/>
        </a:p>
      </dgm:t>
    </dgm:pt>
    <dgm:pt modelId="{8AAFB51D-63CB-4D56-83D4-057B3FF04090}" type="sibTrans" cxnId="{5A2B2F02-A021-4337-B67B-A02C7B0039C4}">
      <dgm:prSet/>
      <dgm:spPr/>
      <dgm:t>
        <a:bodyPr/>
        <a:lstStyle/>
        <a:p>
          <a:endParaRPr lang="en-US"/>
        </a:p>
      </dgm:t>
    </dgm:pt>
    <dgm:pt modelId="{93CA109F-A5C6-42BB-806E-5A3A6F84ABDE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Return Orders</a:t>
          </a:r>
        </a:p>
      </dgm:t>
    </dgm:pt>
    <dgm:pt modelId="{E62FD5FC-1204-4871-A7DD-D3D9EB95465B}" type="parTrans" cxnId="{36AC3806-C074-43F6-B25C-1451FBFB1741}">
      <dgm:prSet/>
      <dgm:spPr/>
      <dgm:t>
        <a:bodyPr/>
        <a:lstStyle/>
        <a:p>
          <a:endParaRPr lang="en-US"/>
        </a:p>
      </dgm:t>
    </dgm:pt>
    <dgm:pt modelId="{7462C651-E365-464A-9894-A562CAB1F671}" type="sibTrans" cxnId="{36AC3806-C074-43F6-B25C-1451FBFB1741}">
      <dgm:prSet/>
      <dgm:spPr/>
      <dgm:t>
        <a:bodyPr/>
        <a:lstStyle/>
        <a:p>
          <a:endParaRPr lang="en-US"/>
        </a:p>
      </dgm:t>
    </dgm:pt>
    <dgm:pt modelId="{F77A0CF6-2177-413C-8310-CD4C3C5B85BC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Blanket Orders</a:t>
          </a:r>
        </a:p>
      </dgm:t>
    </dgm:pt>
    <dgm:pt modelId="{B19F84A5-31AC-4EB1-9C0B-0B7C07F3CEF6}" type="parTrans" cxnId="{50FFC7A3-997A-4929-A605-E293CFB8CE95}">
      <dgm:prSet/>
      <dgm:spPr/>
      <dgm:t>
        <a:bodyPr/>
        <a:lstStyle/>
        <a:p>
          <a:endParaRPr lang="en-US"/>
        </a:p>
      </dgm:t>
    </dgm:pt>
    <dgm:pt modelId="{CA3A9E22-3F66-40C5-8B2E-5A5B5681B632}" type="sibTrans" cxnId="{50FFC7A3-997A-4929-A605-E293CFB8CE95}">
      <dgm:prSet/>
      <dgm:spPr/>
      <dgm:t>
        <a:bodyPr/>
        <a:lstStyle/>
        <a:p>
          <a:endParaRPr lang="en-US"/>
        </a:p>
      </dgm:t>
    </dgm:pt>
    <dgm:pt modelId="{B066E06B-8B27-44D1-AE4F-B9D95B236523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Return Orders</a:t>
          </a:r>
        </a:p>
      </dgm:t>
    </dgm:pt>
    <dgm:pt modelId="{780206C1-072F-4E22-8386-F37E9F4451B8}" type="parTrans" cxnId="{696FABB9-2837-459D-8DDE-7D42206B8019}">
      <dgm:prSet/>
      <dgm:spPr/>
      <dgm:t>
        <a:bodyPr/>
        <a:lstStyle/>
        <a:p>
          <a:endParaRPr lang="en-US"/>
        </a:p>
      </dgm:t>
    </dgm:pt>
    <dgm:pt modelId="{9BA5022E-2E8D-4DDB-B912-1A6F78576674}" type="sibTrans" cxnId="{696FABB9-2837-459D-8DDE-7D42206B8019}">
      <dgm:prSet/>
      <dgm:spPr/>
      <dgm:t>
        <a:bodyPr/>
        <a:lstStyle/>
        <a:p>
          <a:endParaRPr lang="en-US"/>
        </a:p>
      </dgm:t>
    </dgm:pt>
    <dgm:pt modelId="{04B65C1D-C0E2-4E4B-9893-06423EB12661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 tIns="0"/>
        <a:lstStyle/>
        <a:p>
          <a:r>
            <a:rPr lang="en-US">
              <a:solidFill>
                <a:schemeClr val="bg1"/>
              </a:solidFill>
            </a:rPr>
            <a:t>Other</a:t>
          </a:r>
        </a:p>
      </dgm:t>
    </dgm:pt>
    <dgm:pt modelId="{279A01FE-A72B-489B-8743-6DAE5E6CE3D5}" type="parTrans" cxnId="{5902FFA5-83D7-48B3-B62A-BF6EE9213DDF}">
      <dgm:prSet/>
      <dgm:spPr/>
      <dgm:t>
        <a:bodyPr/>
        <a:lstStyle/>
        <a:p>
          <a:endParaRPr lang="en-US"/>
        </a:p>
      </dgm:t>
    </dgm:pt>
    <dgm:pt modelId="{DDBEAC39-835E-488A-866E-6CB2A0CC7FA0}" type="sibTrans" cxnId="{5902FFA5-83D7-48B3-B62A-BF6EE9213DDF}">
      <dgm:prSet/>
      <dgm:spPr/>
      <dgm:t>
        <a:bodyPr/>
        <a:lstStyle/>
        <a:p>
          <a:endParaRPr lang="en-US"/>
        </a:p>
      </dgm:t>
    </dgm:pt>
    <dgm:pt modelId="{D32EF9C3-102C-4E8E-9E0B-9FEE00C3D34B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Special Orders</a:t>
          </a:r>
        </a:p>
      </dgm:t>
    </dgm:pt>
    <dgm:pt modelId="{870CD382-D552-4EA4-AC74-0F116FDFDBA0}" type="parTrans" cxnId="{2259D972-5E57-4D75-BDBD-756293B75C92}">
      <dgm:prSet/>
      <dgm:spPr/>
      <dgm:t>
        <a:bodyPr/>
        <a:lstStyle/>
        <a:p>
          <a:endParaRPr lang="en-US"/>
        </a:p>
      </dgm:t>
    </dgm:pt>
    <dgm:pt modelId="{842592C2-BA66-4668-8F8C-E98D8577FF10}" type="sibTrans" cxnId="{2259D972-5E57-4D75-BDBD-756293B75C92}">
      <dgm:prSet/>
      <dgm:spPr/>
      <dgm:t>
        <a:bodyPr/>
        <a:lstStyle/>
        <a:p>
          <a:endParaRPr lang="en-US"/>
        </a:p>
      </dgm:t>
    </dgm:pt>
    <dgm:pt modelId="{7BFA8BAE-4AF7-4FE1-A24A-0D978F1A287A}">
      <dgm:prSet custT="1"/>
      <dgm:spPr>
        <a:solidFill>
          <a:srgbClr val="328C85"/>
        </a:solidFill>
      </dgm:spPr>
      <dgm:t>
        <a:bodyPr/>
        <a:lstStyle/>
        <a:p>
          <a:r>
            <a:rPr lang="en-US" sz="1600" i="0">
              <a:solidFill>
                <a:schemeClr val="bg1"/>
              </a:solidFill>
            </a:rPr>
            <a:t>Analytics for </a:t>
          </a:r>
          <a:br>
            <a:rPr lang="en-US" sz="1600" i="0">
              <a:solidFill>
                <a:schemeClr val="bg1"/>
              </a:solidFill>
            </a:rPr>
          </a:br>
          <a:r>
            <a:rPr lang="en-US" sz="1600" i="0">
              <a:solidFill>
                <a:schemeClr val="bg1"/>
              </a:solidFill>
            </a:rPr>
            <a:t>LS Central</a:t>
          </a:r>
        </a:p>
      </dgm:t>
    </dgm:pt>
    <dgm:pt modelId="{04CF50A5-227D-42B3-A6C9-4C9BF7886F14}" type="parTrans" cxnId="{71CAC9B3-3657-4E99-A2AC-0F550F9A5AD4}">
      <dgm:prSet/>
      <dgm:spPr/>
      <dgm:t>
        <a:bodyPr/>
        <a:lstStyle/>
        <a:p>
          <a:endParaRPr lang="en-US"/>
        </a:p>
      </dgm:t>
    </dgm:pt>
    <dgm:pt modelId="{60B8209E-1A4F-44C6-9997-29F2B3439417}" type="sibTrans" cxnId="{71CAC9B3-3657-4E99-A2AC-0F550F9A5AD4}">
      <dgm:prSet/>
      <dgm:spPr/>
      <dgm:t>
        <a:bodyPr/>
        <a:lstStyle/>
        <a:p>
          <a:endParaRPr lang="en-US"/>
        </a:p>
      </dgm:t>
    </dgm:pt>
    <dgm:pt modelId="{6D2CD560-90BC-4FF3-BB16-6849071595D6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Store Worksheet </a:t>
          </a:r>
          <a:br>
            <a:rPr lang="en-US" sz="1600">
              <a:solidFill>
                <a:schemeClr val="bg1"/>
              </a:solidFill>
            </a:rPr>
          </a:br>
          <a:r>
            <a:rPr lang="en-US" sz="1600">
              <a:solidFill>
                <a:schemeClr val="bg1"/>
              </a:solidFill>
            </a:rPr>
            <a:t>(Count, Pick, </a:t>
          </a:r>
          <a:r>
            <a:rPr lang="en-US" sz="1600" err="1">
              <a:solidFill>
                <a:schemeClr val="bg1"/>
              </a:solidFill>
            </a:rPr>
            <a:t>Recv</a:t>
          </a:r>
          <a:r>
            <a:rPr lang="en-US" sz="1600">
              <a:solidFill>
                <a:schemeClr val="bg1"/>
              </a:solidFill>
            </a:rPr>
            <a:t>)</a:t>
          </a:r>
        </a:p>
      </dgm:t>
    </dgm:pt>
    <dgm:pt modelId="{C48DEFB2-775A-459B-A1AA-E682B7963592}" type="parTrans" cxnId="{7382F48D-7AEB-4344-B8B5-F54BB41A396C}">
      <dgm:prSet/>
      <dgm:spPr/>
      <dgm:t>
        <a:bodyPr/>
        <a:lstStyle/>
        <a:p>
          <a:endParaRPr lang="en-US"/>
        </a:p>
      </dgm:t>
    </dgm:pt>
    <dgm:pt modelId="{FDB53913-78F4-44F2-8F45-FB1EF150771D}" type="sibTrans" cxnId="{7382F48D-7AEB-4344-B8B5-F54BB41A396C}">
      <dgm:prSet/>
      <dgm:spPr/>
      <dgm:t>
        <a:bodyPr/>
        <a:lstStyle/>
        <a:p>
          <a:endParaRPr lang="en-US"/>
        </a:p>
      </dgm:t>
    </dgm:pt>
    <dgm:pt modelId="{27AB6FBB-D121-4408-A8B8-3518A9EF142A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POS Lookups (Availability check)</a:t>
          </a:r>
        </a:p>
      </dgm:t>
    </dgm:pt>
    <dgm:pt modelId="{3ABE75F4-A8F9-49A5-8D60-0A5A6EFE345E}" type="parTrans" cxnId="{3F33110E-E25F-4A96-954A-46AC6769023C}">
      <dgm:prSet/>
      <dgm:spPr/>
      <dgm:t>
        <a:bodyPr/>
        <a:lstStyle/>
        <a:p>
          <a:endParaRPr lang="en-US"/>
        </a:p>
      </dgm:t>
    </dgm:pt>
    <dgm:pt modelId="{853815C4-BA07-4F11-AA03-D3D9CCED1D88}" type="sibTrans" cxnId="{3F33110E-E25F-4A96-954A-46AC6769023C}">
      <dgm:prSet/>
      <dgm:spPr/>
      <dgm:t>
        <a:bodyPr/>
        <a:lstStyle/>
        <a:p>
          <a:endParaRPr lang="en-US"/>
        </a:p>
      </dgm:t>
    </dgm:pt>
    <dgm:pt modelId="{46A7A445-FB2F-4F8A-B1A5-FE07C06AA6BC}">
      <dgm:prSet custT="1"/>
      <dgm:spPr>
        <a:solidFill>
          <a:srgbClr val="328C85"/>
        </a:solidFill>
      </dgm:spPr>
      <dgm:t>
        <a:bodyPr/>
        <a:lstStyle/>
        <a:p>
          <a:r>
            <a:rPr lang="en-US" sz="1600" err="1">
              <a:solidFill>
                <a:schemeClr val="bg1"/>
              </a:solidFill>
            </a:rPr>
            <a:t>eCom</a:t>
          </a:r>
          <a:r>
            <a:rPr lang="en-US" sz="1600">
              <a:solidFill>
                <a:schemeClr val="bg1"/>
              </a:solidFill>
            </a:rPr>
            <a:t> Integration (Availability check)</a:t>
          </a:r>
        </a:p>
      </dgm:t>
    </dgm:pt>
    <dgm:pt modelId="{357E32B4-AF1F-4892-AC76-942EFAB546B5}" type="parTrans" cxnId="{EC70C7F6-7DF2-450C-B488-78B92F0DE2C0}">
      <dgm:prSet/>
      <dgm:spPr/>
      <dgm:t>
        <a:bodyPr/>
        <a:lstStyle/>
        <a:p>
          <a:endParaRPr lang="en-US"/>
        </a:p>
      </dgm:t>
    </dgm:pt>
    <dgm:pt modelId="{F3E67D42-6192-4A49-A9D2-3AB01BD74B58}" type="sibTrans" cxnId="{EC70C7F6-7DF2-450C-B488-78B92F0DE2C0}">
      <dgm:prSet/>
      <dgm:spPr/>
      <dgm:t>
        <a:bodyPr/>
        <a:lstStyle/>
        <a:p>
          <a:endParaRPr lang="en-US"/>
        </a:p>
      </dgm:t>
    </dgm:pt>
    <dgm:pt modelId="{D8163A08-2A06-4B72-8890-C789D2AE47CF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Web Services</a:t>
          </a:r>
        </a:p>
      </dgm:t>
    </dgm:pt>
    <dgm:pt modelId="{9CDCC81A-FC68-4032-BA65-7C65A781161D}" type="parTrans" cxnId="{C24C7C90-961A-43F1-A11C-15E52869095C}">
      <dgm:prSet/>
      <dgm:spPr/>
      <dgm:t>
        <a:bodyPr/>
        <a:lstStyle/>
        <a:p>
          <a:endParaRPr lang="en-US"/>
        </a:p>
      </dgm:t>
    </dgm:pt>
    <dgm:pt modelId="{7288C861-46AD-42E2-89B0-050744436CA7}" type="sibTrans" cxnId="{C24C7C90-961A-43F1-A11C-15E52869095C}">
      <dgm:prSet/>
      <dgm:spPr/>
      <dgm:t>
        <a:bodyPr/>
        <a:lstStyle/>
        <a:p>
          <a:endParaRPr lang="en-US"/>
        </a:p>
      </dgm:t>
    </dgm:pt>
    <dgm:pt modelId="{E3D39A21-EB00-4551-B19F-533909D82AFC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Mobile Inventory</a:t>
          </a:r>
          <a:endParaRPr lang="en-US" sz="1600" i="1">
            <a:solidFill>
              <a:schemeClr val="bg1"/>
            </a:solidFill>
          </a:endParaRPr>
        </a:p>
      </dgm:t>
    </dgm:pt>
    <dgm:pt modelId="{FE19BBD3-FA65-4E97-B1B6-28CE69E0ABF5}" type="parTrans" cxnId="{3281EF3D-FC54-4932-BF85-C01C24FCDE35}">
      <dgm:prSet/>
      <dgm:spPr/>
      <dgm:t>
        <a:bodyPr/>
        <a:lstStyle/>
        <a:p>
          <a:endParaRPr lang="en-US"/>
        </a:p>
      </dgm:t>
    </dgm:pt>
    <dgm:pt modelId="{A543EABC-A929-4E6E-9B42-E7465B759824}" type="sibTrans" cxnId="{3281EF3D-FC54-4932-BF85-C01C24FCDE35}">
      <dgm:prSet/>
      <dgm:spPr/>
      <dgm:t>
        <a:bodyPr/>
        <a:lstStyle/>
        <a:p>
          <a:endParaRPr lang="en-US"/>
        </a:p>
      </dgm:t>
    </dgm:pt>
    <dgm:pt modelId="{30EA214A-2566-4291-95F1-6A8C7B313E1C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Item Revaluation</a:t>
          </a:r>
        </a:p>
      </dgm:t>
    </dgm:pt>
    <dgm:pt modelId="{6D63F7DF-D9ED-44D2-8523-5AE254C13145}" type="parTrans" cxnId="{4CFA8981-5B6C-438C-B30D-A523BAC8E162}">
      <dgm:prSet/>
      <dgm:spPr/>
      <dgm:t>
        <a:bodyPr/>
        <a:lstStyle/>
        <a:p>
          <a:endParaRPr lang="en-US"/>
        </a:p>
      </dgm:t>
    </dgm:pt>
    <dgm:pt modelId="{AF2772EC-18D3-4C1E-B71F-383471853638}" type="sibTrans" cxnId="{4CFA8981-5B6C-438C-B30D-A523BAC8E162}">
      <dgm:prSet/>
      <dgm:spPr/>
      <dgm:t>
        <a:bodyPr/>
        <a:lstStyle/>
        <a:p>
          <a:endParaRPr lang="en-US"/>
        </a:p>
      </dgm:t>
    </dgm:pt>
    <dgm:pt modelId="{D0A050C6-1187-4C55-8AD1-3317F34DA480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Item Reclassification</a:t>
          </a:r>
        </a:p>
      </dgm:t>
    </dgm:pt>
    <dgm:pt modelId="{AEAB7696-52E6-49DC-8E35-5B047DC48FED}" type="parTrans" cxnId="{7C19DB3D-D578-4F20-ABB1-73916B58EF6E}">
      <dgm:prSet/>
      <dgm:spPr/>
      <dgm:t>
        <a:bodyPr/>
        <a:lstStyle/>
        <a:p>
          <a:endParaRPr lang="en-US"/>
        </a:p>
      </dgm:t>
    </dgm:pt>
    <dgm:pt modelId="{D545DDAB-0DDA-4D29-B5C4-CA386EA7FF26}" type="sibTrans" cxnId="{7C19DB3D-D578-4F20-ABB1-73916B58EF6E}">
      <dgm:prSet/>
      <dgm:spPr/>
      <dgm:t>
        <a:bodyPr/>
        <a:lstStyle/>
        <a:p>
          <a:endParaRPr lang="en-US"/>
        </a:p>
      </dgm:t>
    </dgm:pt>
    <dgm:pt modelId="{98D976DC-51C2-484B-A2FA-ADCE4C1173E3}" type="pres">
      <dgm:prSet presAssocID="{128EAA05-F878-459D-ACC6-466C96196C21}" presName="theList" presStyleCnt="0">
        <dgm:presLayoutVars>
          <dgm:dir/>
          <dgm:animLvl val="lvl"/>
          <dgm:resizeHandles val="exact"/>
        </dgm:presLayoutVars>
      </dgm:prSet>
      <dgm:spPr/>
    </dgm:pt>
    <dgm:pt modelId="{279ED8B3-EF34-4C37-BCAA-41A9F7D517E8}" type="pres">
      <dgm:prSet presAssocID="{B4A2DEB0-87A8-4F4A-9DFE-716A5F17BAB5}" presName="compNode" presStyleCnt="0"/>
      <dgm:spPr/>
    </dgm:pt>
    <dgm:pt modelId="{55A715E6-ECC9-4BE5-8F6B-90138493D8FB}" type="pres">
      <dgm:prSet presAssocID="{B4A2DEB0-87A8-4F4A-9DFE-716A5F17BAB5}" presName="aNode" presStyleLbl="bgShp" presStyleIdx="0" presStyleCnt="4"/>
      <dgm:spPr/>
    </dgm:pt>
    <dgm:pt modelId="{76598B9C-1E93-4268-A5AE-501F55C3BEF0}" type="pres">
      <dgm:prSet presAssocID="{B4A2DEB0-87A8-4F4A-9DFE-716A5F17BAB5}" presName="textNode" presStyleLbl="bgShp" presStyleIdx="0" presStyleCnt="4"/>
      <dgm:spPr/>
    </dgm:pt>
    <dgm:pt modelId="{F0290436-73E3-4D05-94DB-2634B843DB7A}" type="pres">
      <dgm:prSet presAssocID="{B4A2DEB0-87A8-4F4A-9DFE-716A5F17BAB5}" presName="compChildNode" presStyleCnt="0"/>
      <dgm:spPr/>
    </dgm:pt>
    <dgm:pt modelId="{68AEA8AD-A028-4BFA-A49B-D92E52535938}" type="pres">
      <dgm:prSet presAssocID="{B4A2DEB0-87A8-4F4A-9DFE-716A5F17BAB5}" presName="theInnerList" presStyleCnt="0"/>
      <dgm:spPr/>
    </dgm:pt>
    <dgm:pt modelId="{C36C2E71-ECE6-4F74-AF1E-ECB591E1339F}" type="pres">
      <dgm:prSet presAssocID="{0206E8E9-4A3E-436A-B5A2-75920734E904}" presName="childNode" presStyleLbl="node1" presStyleIdx="0" presStyleCnt="19" custScaleY="443065" custLinFactY="-124552" custLinFactNeighborY="-200000">
        <dgm:presLayoutVars>
          <dgm:bulletEnabled val="1"/>
        </dgm:presLayoutVars>
      </dgm:prSet>
      <dgm:spPr/>
    </dgm:pt>
    <dgm:pt modelId="{92D90039-2B29-4A85-9344-7AE21B24B3A0}" type="pres">
      <dgm:prSet presAssocID="{0206E8E9-4A3E-436A-B5A2-75920734E904}" presName="aSpace2" presStyleCnt="0"/>
      <dgm:spPr/>
    </dgm:pt>
    <dgm:pt modelId="{66DBF216-0C47-40AA-8D6F-485EC872CCB8}" type="pres">
      <dgm:prSet presAssocID="{666C9090-FC95-4064-928C-EF299030EFB2}" presName="childNode" presStyleLbl="node1" presStyleIdx="1" presStyleCnt="19" custScaleY="443065" custLinFactY="-91733" custLinFactNeighborY="-100000">
        <dgm:presLayoutVars>
          <dgm:bulletEnabled val="1"/>
        </dgm:presLayoutVars>
      </dgm:prSet>
      <dgm:spPr/>
    </dgm:pt>
    <dgm:pt modelId="{78A9AC72-5C3C-49B5-8815-63F3EB22441F}" type="pres">
      <dgm:prSet presAssocID="{666C9090-FC95-4064-928C-EF299030EFB2}" presName="aSpace2" presStyleCnt="0"/>
      <dgm:spPr/>
    </dgm:pt>
    <dgm:pt modelId="{8E0FA12C-3D2E-4908-B737-E25D7B75A54F}" type="pres">
      <dgm:prSet presAssocID="{961664CA-9EE3-4500-915C-48004F2F9439}" presName="childNode" presStyleLbl="node1" presStyleIdx="2" presStyleCnt="19" custScaleY="443065" custLinFactY="-38174" custLinFactNeighborY="-100000">
        <dgm:presLayoutVars>
          <dgm:bulletEnabled val="1"/>
        </dgm:presLayoutVars>
      </dgm:prSet>
      <dgm:spPr/>
    </dgm:pt>
    <dgm:pt modelId="{5F90001C-9192-4126-AA65-04198727286E}" type="pres">
      <dgm:prSet presAssocID="{961664CA-9EE3-4500-915C-48004F2F9439}" presName="aSpace2" presStyleCnt="0"/>
      <dgm:spPr/>
    </dgm:pt>
    <dgm:pt modelId="{DFBED29F-F2F5-4A71-B1F9-74B4103416B2}" type="pres">
      <dgm:prSet presAssocID="{93CA109F-A5C6-42BB-806E-5A3A6F84ABDE}" presName="childNode" presStyleLbl="node1" presStyleIdx="3" presStyleCnt="19" custScaleY="443065">
        <dgm:presLayoutVars>
          <dgm:bulletEnabled val="1"/>
        </dgm:presLayoutVars>
      </dgm:prSet>
      <dgm:spPr/>
    </dgm:pt>
    <dgm:pt modelId="{DC50A046-219F-4328-A31B-663F70A43410}" type="pres">
      <dgm:prSet presAssocID="{B4A2DEB0-87A8-4F4A-9DFE-716A5F17BAB5}" presName="aSpace" presStyleCnt="0"/>
      <dgm:spPr/>
    </dgm:pt>
    <dgm:pt modelId="{7724D1CB-7D43-495A-81A0-B30440A60BC0}" type="pres">
      <dgm:prSet presAssocID="{B0080B23-EB27-4D6C-8FAE-4814E1786B4B}" presName="compNode" presStyleCnt="0"/>
      <dgm:spPr/>
    </dgm:pt>
    <dgm:pt modelId="{45DB9FD2-71AC-4ECB-BC4A-1ED6BB7D9253}" type="pres">
      <dgm:prSet presAssocID="{B0080B23-EB27-4D6C-8FAE-4814E1786B4B}" presName="aNode" presStyleLbl="bgShp" presStyleIdx="1" presStyleCnt="4"/>
      <dgm:spPr/>
    </dgm:pt>
    <dgm:pt modelId="{CAC9E1AA-C7B1-410E-B113-9208CD809A95}" type="pres">
      <dgm:prSet presAssocID="{B0080B23-EB27-4D6C-8FAE-4814E1786B4B}" presName="textNode" presStyleLbl="bgShp" presStyleIdx="1" presStyleCnt="4"/>
      <dgm:spPr/>
    </dgm:pt>
    <dgm:pt modelId="{969C1426-6470-426B-A772-394FAE2FD940}" type="pres">
      <dgm:prSet presAssocID="{B0080B23-EB27-4D6C-8FAE-4814E1786B4B}" presName="compChildNode" presStyleCnt="0"/>
      <dgm:spPr/>
    </dgm:pt>
    <dgm:pt modelId="{57CCBA98-196C-4442-9BBC-897A65366A0D}" type="pres">
      <dgm:prSet presAssocID="{B0080B23-EB27-4D6C-8FAE-4814E1786B4B}" presName="theInnerList" presStyleCnt="0"/>
      <dgm:spPr/>
    </dgm:pt>
    <dgm:pt modelId="{585D61D6-402B-4B63-82E7-EE3B1A635FAD}" type="pres">
      <dgm:prSet presAssocID="{2F3FCB50-3B8C-4C0E-BB9A-C38CB481ABE6}" presName="childNode" presStyleLbl="node1" presStyleIdx="4" presStyleCnt="19" custScaleY="443065" custLinFactY="-124552" custLinFactNeighborY="-200000">
        <dgm:presLayoutVars>
          <dgm:bulletEnabled val="1"/>
        </dgm:presLayoutVars>
      </dgm:prSet>
      <dgm:spPr/>
    </dgm:pt>
    <dgm:pt modelId="{A6347627-8516-4368-B310-8A34E54DE54C}" type="pres">
      <dgm:prSet presAssocID="{2F3FCB50-3B8C-4C0E-BB9A-C38CB481ABE6}" presName="aSpace2" presStyleCnt="0"/>
      <dgm:spPr/>
    </dgm:pt>
    <dgm:pt modelId="{531AD38F-B7A4-428C-9FB4-863760FD5139}" type="pres">
      <dgm:prSet presAssocID="{F77A0CF6-2177-413C-8310-CD4C3C5B85BC}" presName="childNode" presStyleLbl="node1" presStyleIdx="5" presStyleCnt="19" custScaleY="443065" custLinFactY="-91733" custLinFactNeighborY="-100000">
        <dgm:presLayoutVars>
          <dgm:bulletEnabled val="1"/>
        </dgm:presLayoutVars>
      </dgm:prSet>
      <dgm:spPr/>
    </dgm:pt>
    <dgm:pt modelId="{15E444F7-481D-4CE5-BAE7-144C7EF76C65}" type="pres">
      <dgm:prSet presAssocID="{F77A0CF6-2177-413C-8310-CD4C3C5B85BC}" presName="aSpace2" presStyleCnt="0"/>
      <dgm:spPr/>
    </dgm:pt>
    <dgm:pt modelId="{125B2C85-5855-4353-9A21-9FC202FD206B}" type="pres">
      <dgm:prSet presAssocID="{232F5835-DE1B-4375-A54F-2316992AB22E}" presName="childNode" presStyleLbl="node1" presStyleIdx="6" presStyleCnt="19" custScaleY="443065" custLinFactY="-38174" custLinFactNeighborY="-100000">
        <dgm:presLayoutVars>
          <dgm:bulletEnabled val="1"/>
        </dgm:presLayoutVars>
      </dgm:prSet>
      <dgm:spPr/>
    </dgm:pt>
    <dgm:pt modelId="{0877FFDA-1482-4C49-ABE2-CADB4DEA597F}" type="pres">
      <dgm:prSet presAssocID="{232F5835-DE1B-4375-A54F-2316992AB22E}" presName="aSpace2" presStyleCnt="0"/>
      <dgm:spPr/>
    </dgm:pt>
    <dgm:pt modelId="{8E3B8CA1-6E33-4974-879D-643412A644F5}" type="pres">
      <dgm:prSet presAssocID="{B066E06B-8B27-44D1-AE4F-B9D95B236523}" presName="childNode" presStyleLbl="node1" presStyleIdx="7" presStyleCnt="19" custScaleY="443065">
        <dgm:presLayoutVars>
          <dgm:bulletEnabled val="1"/>
        </dgm:presLayoutVars>
      </dgm:prSet>
      <dgm:spPr/>
    </dgm:pt>
    <dgm:pt modelId="{3A827951-42EE-418E-828A-84DD23091578}" type="pres">
      <dgm:prSet presAssocID="{B0080B23-EB27-4D6C-8FAE-4814E1786B4B}" presName="aSpace" presStyleCnt="0"/>
      <dgm:spPr/>
    </dgm:pt>
    <dgm:pt modelId="{DD2BAB32-097F-40D8-886D-106B3BDB09E9}" type="pres">
      <dgm:prSet presAssocID="{04B65C1D-C0E2-4E4B-9893-06423EB12661}" presName="compNode" presStyleCnt="0"/>
      <dgm:spPr/>
    </dgm:pt>
    <dgm:pt modelId="{68328FE9-4212-4AED-B9DD-38309A7A7EE9}" type="pres">
      <dgm:prSet presAssocID="{04B65C1D-C0E2-4E4B-9893-06423EB12661}" presName="aNode" presStyleLbl="bgShp" presStyleIdx="2" presStyleCnt="4"/>
      <dgm:spPr/>
    </dgm:pt>
    <dgm:pt modelId="{CB77D15B-2E12-4A6F-B589-E5CB8C1947DD}" type="pres">
      <dgm:prSet presAssocID="{04B65C1D-C0E2-4E4B-9893-06423EB12661}" presName="textNode" presStyleLbl="bgShp" presStyleIdx="2" presStyleCnt="4"/>
      <dgm:spPr/>
    </dgm:pt>
    <dgm:pt modelId="{3B51981B-45E9-4F9E-AE4C-F9B0EC028790}" type="pres">
      <dgm:prSet presAssocID="{04B65C1D-C0E2-4E4B-9893-06423EB12661}" presName="compChildNode" presStyleCnt="0"/>
      <dgm:spPr/>
    </dgm:pt>
    <dgm:pt modelId="{D318F504-0C1D-4927-A01E-B9EAC157B86E}" type="pres">
      <dgm:prSet presAssocID="{04B65C1D-C0E2-4E4B-9893-06423EB12661}" presName="theInnerList" presStyleCnt="0"/>
      <dgm:spPr/>
    </dgm:pt>
    <dgm:pt modelId="{5AEE2626-A5DA-4DDD-936E-2099169D3092}" type="pres">
      <dgm:prSet presAssocID="{A2B27F06-7990-4847-B2D3-A7835EAABB59}" presName="childNode" presStyleLbl="node1" presStyleIdx="8" presStyleCnt="19" custScaleY="2000000" custLinFactY="-748482" custLinFactNeighborX="543" custLinFactNeighborY="-800000">
        <dgm:presLayoutVars>
          <dgm:bulletEnabled val="1"/>
        </dgm:presLayoutVars>
      </dgm:prSet>
      <dgm:spPr/>
    </dgm:pt>
    <dgm:pt modelId="{C76CEA7C-A359-46BE-BC33-75616D317B1C}" type="pres">
      <dgm:prSet presAssocID="{A2B27F06-7990-4847-B2D3-A7835EAABB59}" presName="aSpace2" presStyleCnt="0"/>
      <dgm:spPr/>
    </dgm:pt>
    <dgm:pt modelId="{A7E74644-BD2D-44BE-819A-0972E06EAFD5}" type="pres">
      <dgm:prSet presAssocID="{4ED1F8F0-3992-465E-AA4F-67583CA08A8B}" presName="childNode" presStyleLbl="node1" presStyleIdx="9" presStyleCnt="19" custScaleY="2000000" custLinFactY="-543738" custLinFactNeighborX="543" custLinFactNeighborY="-600000">
        <dgm:presLayoutVars>
          <dgm:bulletEnabled val="1"/>
        </dgm:presLayoutVars>
      </dgm:prSet>
      <dgm:spPr/>
    </dgm:pt>
    <dgm:pt modelId="{500D9D99-77B1-4776-89D2-0A8D4587F434}" type="pres">
      <dgm:prSet presAssocID="{4ED1F8F0-3992-465E-AA4F-67583CA08A8B}" presName="aSpace2" presStyleCnt="0"/>
      <dgm:spPr/>
    </dgm:pt>
    <dgm:pt modelId="{90CF2810-C9B6-4B20-9A80-5A975893A86A}" type="pres">
      <dgm:prSet presAssocID="{D32EF9C3-102C-4E8E-9E0B-9FEE00C3D34B}" presName="childNode" presStyleLbl="node1" presStyleIdx="10" presStyleCnt="19" custScaleY="2000000" custLinFactY="-315303" custLinFactNeighborX="543" custLinFactNeighborY="-400000">
        <dgm:presLayoutVars>
          <dgm:bulletEnabled val="1"/>
        </dgm:presLayoutVars>
      </dgm:prSet>
      <dgm:spPr/>
    </dgm:pt>
    <dgm:pt modelId="{65961FB8-243A-488D-A250-42A428CD9CD5}" type="pres">
      <dgm:prSet presAssocID="{D32EF9C3-102C-4E8E-9E0B-9FEE00C3D34B}" presName="aSpace2" presStyleCnt="0"/>
      <dgm:spPr/>
    </dgm:pt>
    <dgm:pt modelId="{F329FCAB-33A0-4F49-ADDB-AE1F0DAB6EDE}" type="pres">
      <dgm:prSet presAssocID="{30EA214A-2566-4291-95F1-6A8C7B313E1C}" presName="childNode" presStyleLbl="node1" presStyleIdx="11" presStyleCnt="19" custScaleY="2000000" custLinFactY="-158357" custLinFactNeighborX="395" custLinFactNeighborY="-200000">
        <dgm:presLayoutVars>
          <dgm:bulletEnabled val="1"/>
        </dgm:presLayoutVars>
      </dgm:prSet>
      <dgm:spPr/>
    </dgm:pt>
    <dgm:pt modelId="{3A46CA4E-FB42-4CFC-BD97-896BF66C1CC6}" type="pres">
      <dgm:prSet presAssocID="{30EA214A-2566-4291-95F1-6A8C7B313E1C}" presName="aSpace2" presStyleCnt="0"/>
      <dgm:spPr/>
    </dgm:pt>
    <dgm:pt modelId="{575BDFC4-2BED-4E25-9974-BC0B8588FABD}" type="pres">
      <dgm:prSet presAssocID="{D0A050C6-1187-4C55-8AD1-3317F34DA480}" presName="childNode" presStyleLbl="node1" presStyleIdx="12" presStyleCnt="19" custScaleY="2000000" custLinFactNeighborX="395" custLinFactNeighborY="-733">
        <dgm:presLayoutVars>
          <dgm:bulletEnabled val="1"/>
        </dgm:presLayoutVars>
      </dgm:prSet>
      <dgm:spPr/>
    </dgm:pt>
    <dgm:pt modelId="{EF5BE850-10F2-434C-B77F-83B2072E9D84}" type="pres">
      <dgm:prSet presAssocID="{04B65C1D-C0E2-4E4B-9893-06423EB12661}" presName="aSpace" presStyleCnt="0"/>
      <dgm:spPr/>
    </dgm:pt>
    <dgm:pt modelId="{5F903BB1-BE44-4845-B302-10420389695C}" type="pres">
      <dgm:prSet presAssocID="{CB3799B1-DB2D-41F6-8A58-FE281C2DBFB4}" presName="compNode" presStyleCnt="0"/>
      <dgm:spPr/>
    </dgm:pt>
    <dgm:pt modelId="{C76F4D18-D6BA-4551-8553-9E8B192F84D5}" type="pres">
      <dgm:prSet presAssocID="{CB3799B1-DB2D-41F6-8A58-FE281C2DBFB4}" presName="aNode" presStyleLbl="bgShp" presStyleIdx="3" presStyleCnt="4" custLinFactNeighborY="-2282"/>
      <dgm:spPr/>
    </dgm:pt>
    <dgm:pt modelId="{4D527F45-7BDC-4ACD-BA65-CC82F0745FCD}" type="pres">
      <dgm:prSet presAssocID="{CB3799B1-DB2D-41F6-8A58-FE281C2DBFB4}" presName="textNode" presStyleLbl="bgShp" presStyleIdx="3" presStyleCnt="4"/>
      <dgm:spPr/>
    </dgm:pt>
    <dgm:pt modelId="{0FF5D159-B24D-4702-AC2B-3146D9156B29}" type="pres">
      <dgm:prSet presAssocID="{CB3799B1-DB2D-41F6-8A58-FE281C2DBFB4}" presName="compChildNode" presStyleCnt="0"/>
      <dgm:spPr/>
    </dgm:pt>
    <dgm:pt modelId="{B8D9701D-5ECD-48CB-83FF-01FE99DB7DA6}" type="pres">
      <dgm:prSet presAssocID="{CB3799B1-DB2D-41F6-8A58-FE281C2DBFB4}" presName="theInnerList" presStyleCnt="0"/>
      <dgm:spPr/>
    </dgm:pt>
    <dgm:pt modelId="{0BE028CB-8D26-498A-A8AB-EF85FD515FFF}" type="pres">
      <dgm:prSet presAssocID="{7BFA8BAE-4AF7-4FE1-A24A-0D978F1A287A}" presName="childNode" presStyleLbl="node1" presStyleIdx="13" presStyleCnt="19" custScaleY="2000000" custLinFactY="-900000" custLinFactNeighborY="-980638">
        <dgm:presLayoutVars>
          <dgm:bulletEnabled val="1"/>
        </dgm:presLayoutVars>
      </dgm:prSet>
      <dgm:spPr/>
    </dgm:pt>
    <dgm:pt modelId="{D274B2A5-B39F-4004-B0EC-601BDA0576C8}" type="pres">
      <dgm:prSet presAssocID="{7BFA8BAE-4AF7-4FE1-A24A-0D978F1A287A}" presName="aSpace2" presStyleCnt="0"/>
      <dgm:spPr/>
    </dgm:pt>
    <dgm:pt modelId="{1D8EEE6A-8291-4804-B623-CE7F72BDC8EE}" type="pres">
      <dgm:prSet presAssocID="{E3D39A21-EB00-4551-B19F-533909D82AFC}" presName="childNode" presStyleLbl="node1" presStyleIdx="14" presStyleCnt="19" custScaleY="2000000" custLinFactY="-741254" custLinFactNeighborY="-800000">
        <dgm:presLayoutVars>
          <dgm:bulletEnabled val="1"/>
        </dgm:presLayoutVars>
      </dgm:prSet>
      <dgm:spPr/>
    </dgm:pt>
    <dgm:pt modelId="{7407CEAF-AACA-4045-9A90-578312043B44}" type="pres">
      <dgm:prSet presAssocID="{E3D39A21-EB00-4551-B19F-533909D82AFC}" presName="aSpace2" presStyleCnt="0"/>
      <dgm:spPr/>
    </dgm:pt>
    <dgm:pt modelId="{6E5F4B80-54CB-469A-B24B-149589C6AB23}" type="pres">
      <dgm:prSet presAssocID="{6D2CD560-90BC-4FF3-BB16-6849071595D6}" presName="childNode" presStyleLbl="node1" presStyleIdx="15" presStyleCnt="19" custScaleY="2000000" custLinFactY="-533712" custLinFactNeighborY="-600000">
        <dgm:presLayoutVars>
          <dgm:bulletEnabled val="1"/>
        </dgm:presLayoutVars>
      </dgm:prSet>
      <dgm:spPr/>
    </dgm:pt>
    <dgm:pt modelId="{8AB9CB18-ED2A-477A-AC89-305C1507B3C4}" type="pres">
      <dgm:prSet presAssocID="{6D2CD560-90BC-4FF3-BB16-6849071595D6}" presName="aSpace2" presStyleCnt="0"/>
      <dgm:spPr/>
    </dgm:pt>
    <dgm:pt modelId="{78A12416-5BDE-467D-876F-9633D969F946}" type="pres">
      <dgm:prSet presAssocID="{27AB6FBB-D121-4408-A8B8-3518A9EF142A}" presName="childNode" presStyleLbl="node1" presStyleIdx="16" presStyleCnt="19" custScaleY="2000000" custLinFactY="-332118" custLinFactNeighborY="-400000">
        <dgm:presLayoutVars>
          <dgm:bulletEnabled val="1"/>
        </dgm:presLayoutVars>
      </dgm:prSet>
      <dgm:spPr/>
    </dgm:pt>
    <dgm:pt modelId="{9D749F7A-88F7-424F-9463-B3BC46D61933}" type="pres">
      <dgm:prSet presAssocID="{27AB6FBB-D121-4408-A8B8-3518A9EF142A}" presName="aSpace2" presStyleCnt="0"/>
      <dgm:spPr/>
    </dgm:pt>
    <dgm:pt modelId="{6E7CEFD2-1BC6-4013-9200-EAB3294B9A5D}" type="pres">
      <dgm:prSet presAssocID="{46A7A445-FB2F-4F8A-B1A5-FE07C06AA6BC}" presName="childNode" presStyleLbl="node1" presStyleIdx="17" presStyleCnt="19" custScaleY="2000000" custLinFactY="-180013" custLinFactNeighborY="-200000">
        <dgm:presLayoutVars>
          <dgm:bulletEnabled val="1"/>
        </dgm:presLayoutVars>
      </dgm:prSet>
      <dgm:spPr/>
    </dgm:pt>
    <dgm:pt modelId="{B5E6A19E-5C60-4F5E-B70E-B3643B918332}" type="pres">
      <dgm:prSet presAssocID="{46A7A445-FB2F-4F8A-B1A5-FE07C06AA6BC}" presName="aSpace2" presStyleCnt="0"/>
      <dgm:spPr/>
    </dgm:pt>
    <dgm:pt modelId="{696092AD-C0D9-426D-B275-7A3A3B9B266B}" type="pres">
      <dgm:prSet presAssocID="{D8163A08-2A06-4B72-8890-C789D2AE47CF}" presName="childNode" presStyleLbl="node1" presStyleIdx="18" presStyleCnt="19" custScaleY="2000000">
        <dgm:presLayoutVars>
          <dgm:bulletEnabled val="1"/>
        </dgm:presLayoutVars>
      </dgm:prSet>
      <dgm:spPr/>
    </dgm:pt>
  </dgm:ptLst>
  <dgm:cxnLst>
    <dgm:cxn modelId="{5A2B2F02-A021-4337-B67B-A02C7B0039C4}" srcId="{B4A2DEB0-87A8-4F4A-9DFE-716A5F17BAB5}" destId="{666C9090-FC95-4064-928C-EF299030EFB2}" srcOrd="1" destOrd="0" parTransId="{ECF7B82F-9102-4EA9-9BC9-B2AA03D632EA}" sibTransId="{8AAFB51D-63CB-4D56-83D4-057B3FF04090}"/>
    <dgm:cxn modelId="{F1D96D05-E945-4FD0-8451-8D127F560817}" type="presOf" srcId="{D0A050C6-1187-4C55-8AD1-3317F34DA480}" destId="{575BDFC4-2BED-4E25-9974-BC0B8588FABD}" srcOrd="0" destOrd="0" presId="urn:microsoft.com/office/officeart/2005/8/layout/lProcess2"/>
    <dgm:cxn modelId="{36AC3806-C074-43F6-B25C-1451FBFB1741}" srcId="{B4A2DEB0-87A8-4F4A-9DFE-716A5F17BAB5}" destId="{93CA109F-A5C6-42BB-806E-5A3A6F84ABDE}" srcOrd="3" destOrd="0" parTransId="{E62FD5FC-1204-4871-A7DD-D3D9EB95465B}" sibTransId="{7462C651-E365-464A-9894-A562CAB1F671}"/>
    <dgm:cxn modelId="{3CC4FC06-F363-4ACE-AFE2-3A68EC0FC938}" type="presOf" srcId="{232F5835-DE1B-4375-A54F-2316992AB22E}" destId="{125B2C85-5855-4353-9A21-9FC202FD206B}" srcOrd="0" destOrd="0" presId="urn:microsoft.com/office/officeart/2005/8/layout/lProcess2"/>
    <dgm:cxn modelId="{2F7F8008-FAFC-417D-98E6-49531D8812B5}" srcId="{B0080B23-EB27-4D6C-8FAE-4814E1786B4B}" destId="{2F3FCB50-3B8C-4C0E-BB9A-C38CB481ABE6}" srcOrd="0" destOrd="0" parTransId="{1C17F170-1703-4A14-9CA6-C3A3C81FE07B}" sibTransId="{3E9279BB-D60C-421C-9251-683DDB37A7DB}"/>
    <dgm:cxn modelId="{91A7DE0D-C690-4F11-8C34-575AF27393D4}" type="presOf" srcId="{B066E06B-8B27-44D1-AE4F-B9D95B236523}" destId="{8E3B8CA1-6E33-4974-879D-643412A644F5}" srcOrd="0" destOrd="0" presId="urn:microsoft.com/office/officeart/2005/8/layout/lProcess2"/>
    <dgm:cxn modelId="{3F33110E-E25F-4A96-954A-46AC6769023C}" srcId="{CB3799B1-DB2D-41F6-8A58-FE281C2DBFB4}" destId="{27AB6FBB-D121-4408-A8B8-3518A9EF142A}" srcOrd="3" destOrd="0" parTransId="{3ABE75F4-A8F9-49A5-8D60-0A5A6EFE345E}" sibTransId="{853815C4-BA07-4F11-AA03-D3D9CCED1D88}"/>
    <dgm:cxn modelId="{05865013-FFF1-4FC3-B9B2-835DEE63EA33}" srcId="{B0080B23-EB27-4D6C-8FAE-4814E1786B4B}" destId="{232F5835-DE1B-4375-A54F-2316992AB22E}" srcOrd="2" destOrd="0" parTransId="{A52B307F-CDCC-4F0A-BFE1-9CBD35D7E50D}" sibTransId="{BFEE2A68-22CE-4620-97D9-93D4AED7C6A8}"/>
    <dgm:cxn modelId="{E07C5918-8E68-49E3-98D8-3A1E296EFA2E}" srcId="{B4A2DEB0-87A8-4F4A-9DFE-716A5F17BAB5}" destId="{961664CA-9EE3-4500-915C-48004F2F9439}" srcOrd="2" destOrd="0" parTransId="{08709738-0D4C-4D82-828B-4DAB2D7A0702}" sibTransId="{7936F8AB-89E6-4BD2-9A0B-890B84723FED}"/>
    <dgm:cxn modelId="{CB904A19-33B8-4A19-850C-31A02AF85D22}" type="presOf" srcId="{04B65C1D-C0E2-4E4B-9893-06423EB12661}" destId="{CB77D15B-2E12-4A6F-B589-E5CB8C1947DD}" srcOrd="1" destOrd="0" presId="urn:microsoft.com/office/officeart/2005/8/layout/lProcess2"/>
    <dgm:cxn modelId="{336F9D31-1A0B-4FDF-9FB1-F40437A74A4F}" type="presOf" srcId="{27AB6FBB-D121-4408-A8B8-3518A9EF142A}" destId="{78A12416-5BDE-467D-876F-9633D969F946}" srcOrd="0" destOrd="0" presId="urn:microsoft.com/office/officeart/2005/8/layout/lProcess2"/>
    <dgm:cxn modelId="{AD390737-D5F1-4AC2-AD4F-B3404441FAD1}" type="presOf" srcId="{6D2CD560-90BC-4FF3-BB16-6849071595D6}" destId="{6E5F4B80-54CB-469A-B24B-149589C6AB23}" srcOrd="0" destOrd="0" presId="urn:microsoft.com/office/officeart/2005/8/layout/lProcess2"/>
    <dgm:cxn modelId="{C9F73D37-2D1A-4CCF-AC14-9E06F24885CD}" type="presOf" srcId="{B0080B23-EB27-4D6C-8FAE-4814E1786B4B}" destId="{CAC9E1AA-C7B1-410E-B113-9208CD809A95}" srcOrd="1" destOrd="0" presId="urn:microsoft.com/office/officeart/2005/8/layout/lProcess2"/>
    <dgm:cxn modelId="{7C19DB3D-D578-4F20-ABB1-73916B58EF6E}" srcId="{04B65C1D-C0E2-4E4B-9893-06423EB12661}" destId="{D0A050C6-1187-4C55-8AD1-3317F34DA480}" srcOrd="4" destOrd="0" parTransId="{AEAB7696-52E6-49DC-8E35-5B047DC48FED}" sibTransId="{D545DDAB-0DDA-4D29-B5C4-CA386EA7FF26}"/>
    <dgm:cxn modelId="{3281EF3D-FC54-4932-BF85-C01C24FCDE35}" srcId="{CB3799B1-DB2D-41F6-8A58-FE281C2DBFB4}" destId="{E3D39A21-EB00-4551-B19F-533909D82AFC}" srcOrd="1" destOrd="0" parTransId="{FE19BBD3-FA65-4E97-B1B6-28CE69E0ABF5}" sibTransId="{A543EABC-A929-4E6E-9B42-E7465B759824}"/>
    <dgm:cxn modelId="{0851AE3E-B29C-473D-AA60-08BF6CF34F11}" type="presOf" srcId="{2F3FCB50-3B8C-4C0E-BB9A-C38CB481ABE6}" destId="{585D61D6-402B-4B63-82E7-EE3B1A635FAD}" srcOrd="0" destOrd="0" presId="urn:microsoft.com/office/officeart/2005/8/layout/lProcess2"/>
    <dgm:cxn modelId="{3098D63F-D6C2-4099-97EA-EC0BF0C6BE05}" type="presOf" srcId="{30EA214A-2566-4291-95F1-6A8C7B313E1C}" destId="{F329FCAB-33A0-4F49-ADDB-AE1F0DAB6EDE}" srcOrd="0" destOrd="0" presId="urn:microsoft.com/office/officeart/2005/8/layout/lProcess2"/>
    <dgm:cxn modelId="{AD559740-CFC3-4C8C-B8AA-7C22B9E9EEA8}" type="presOf" srcId="{961664CA-9EE3-4500-915C-48004F2F9439}" destId="{8E0FA12C-3D2E-4908-B737-E25D7B75A54F}" srcOrd="0" destOrd="0" presId="urn:microsoft.com/office/officeart/2005/8/layout/lProcess2"/>
    <dgm:cxn modelId="{D5173A5D-EEDC-426D-8AC5-9A9B6AE1549D}" type="presOf" srcId="{A2B27F06-7990-4847-B2D3-A7835EAABB59}" destId="{5AEE2626-A5DA-4DDD-936E-2099169D3092}" srcOrd="0" destOrd="0" presId="urn:microsoft.com/office/officeart/2005/8/layout/lProcess2"/>
    <dgm:cxn modelId="{350E0C60-DA9E-43C6-A603-5D350387266E}" type="presOf" srcId="{CB3799B1-DB2D-41F6-8A58-FE281C2DBFB4}" destId="{4D527F45-7BDC-4ACD-BA65-CC82F0745FCD}" srcOrd="1" destOrd="0" presId="urn:microsoft.com/office/officeart/2005/8/layout/lProcess2"/>
    <dgm:cxn modelId="{27E20567-31D2-4D4B-AC74-67C47E66495D}" type="presOf" srcId="{0206E8E9-4A3E-436A-B5A2-75920734E904}" destId="{C36C2E71-ECE6-4F74-AF1E-ECB591E1339F}" srcOrd="0" destOrd="0" presId="urn:microsoft.com/office/officeart/2005/8/layout/lProcess2"/>
    <dgm:cxn modelId="{3B491E47-4EFA-4407-B147-FE0D46EA35BB}" type="presOf" srcId="{D32EF9C3-102C-4E8E-9E0B-9FEE00C3D34B}" destId="{90CF2810-C9B6-4B20-9A80-5A975893A86A}" srcOrd="0" destOrd="0" presId="urn:microsoft.com/office/officeart/2005/8/layout/lProcess2"/>
    <dgm:cxn modelId="{B77F3068-E3D8-4C8B-A059-49DC09302301}" srcId="{128EAA05-F878-459D-ACC6-466C96196C21}" destId="{B0080B23-EB27-4D6C-8FAE-4814E1786B4B}" srcOrd="1" destOrd="0" parTransId="{C6BD9E0A-745D-4E94-852E-3C5A82646670}" sibTransId="{8A6C29A5-56D9-4E19-82E5-13E5069DDF2C}"/>
    <dgm:cxn modelId="{F22AFD4D-FBA8-482A-AE36-17FEB86B579B}" type="presOf" srcId="{7BFA8BAE-4AF7-4FE1-A24A-0D978F1A287A}" destId="{0BE028CB-8D26-498A-A8AB-EF85FD515FFF}" srcOrd="0" destOrd="0" presId="urn:microsoft.com/office/officeart/2005/8/layout/lProcess2"/>
    <dgm:cxn modelId="{39B50270-0744-4F57-9AF9-C9219B0B5189}" type="presOf" srcId="{E3D39A21-EB00-4551-B19F-533909D82AFC}" destId="{1D8EEE6A-8291-4804-B623-CE7F72BDC8EE}" srcOrd="0" destOrd="0" presId="urn:microsoft.com/office/officeart/2005/8/layout/lProcess2"/>
    <dgm:cxn modelId="{2259D972-5E57-4D75-BDBD-756293B75C92}" srcId="{04B65C1D-C0E2-4E4B-9893-06423EB12661}" destId="{D32EF9C3-102C-4E8E-9E0B-9FEE00C3D34B}" srcOrd="2" destOrd="0" parTransId="{870CD382-D552-4EA4-AC74-0F116FDFDBA0}" sibTransId="{842592C2-BA66-4668-8F8C-E98D8577FF10}"/>
    <dgm:cxn modelId="{75C62557-A72D-45E6-B6B8-094F08ED4DAB}" type="presOf" srcId="{D8163A08-2A06-4B72-8890-C789D2AE47CF}" destId="{696092AD-C0D9-426D-B275-7A3A3B9B266B}" srcOrd="0" destOrd="0" presId="urn:microsoft.com/office/officeart/2005/8/layout/lProcess2"/>
    <dgm:cxn modelId="{325BC47D-C6D7-4DBC-ADE6-818ADE5F3139}" srcId="{04B65C1D-C0E2-4E4B-9893-06423EB12661}" destId="{4ED1F8F0-3992-465E-AA4F-67583CA08A8B}" srcOrd="1" destOrd="0" parTransId="{FB4D0B76-83F3-4C0A-9A8C-E4FDD6E6C2C1}" sibTransId="{FC06E8F8-03D8-4A52-AD62-CE69CA926D47}"/>
    <dgm:cxn modelId="{4CFA8981-5B6C-438C-B30D-A523BAC8E162}" srcId="{04B65C1D-C0E2-4E4B-9893-06423EB12661}" destId="{30EA214A-2566-4291-95F1-6A8C7B313E1C}" srcOrd="3" destOrd="0" parTransId="{6D63F7DF-D9ED-44D2-8523-5AE254C13145}" sibTransId="{AF2772EC-18D3-4C1E-B71F-383471853638}"/>
    <dgm:cxn modelId="{6C813F85-1765-4841-860F-1772A7A053BF}" type="presOf" srcId="{04B65C1D-C0E2-4E4B-9893-06423EB12661}" destId="{68328FE9-4212-4AED-B9DD-38309A7A7EE9}" srcOrd="0" destOrd="0" presId="urn:microsoft.com/office/officeart/2005/8/layout/lProcess2"/>
    <dgm:cxn modelId="{A831D185-F4E2-4133-916C-E8F69ACDC272}" type="presOf" srcId="{666C9090-FC95-4064-928C-EF299030EFB2}" destId="{66DBF216-0C47-40AA-8D6F-485EC872CCB8}" srcOrd="0" destOrd="0" presId="urn:microsoft.com/office/officeart/2005/8/layout/lProcess2"/>
    <dgm:cxn modelId="{41A39F8A-5422-4E4A-98AC-9AB6B0CCF29A}" type="presOf" srcId="{B4A2DEB0-87A8-4F4A-9DFE-716A5F17BAB5}" destId="{55A715E6-ECC9-4BE5-8F6B-90138493D8FB}" srcOrd="0" destOrd="0" presId="urn:microsoft.com/office/officeart/2005/8/layout/lProcess2"/>
    <dgm:cxn modelId="{7382F48D-7AEB-4344-B8B5-F54BB41A396C}" srcId="{CB3799B1-DB2D-41F6-8A58-FE281C2DBFB4}" destId="{6D2CD560-90BC-4FF3-BB16-6849071595D6}" srcOrd="2" destOrd="0" parTransId="{C48DEFB2-775A-459B-A1AA-E682B7963592}" sibTransId="{FDB53913-78F4-44F2-8F45-FB1EF150771D}"/>
    <dgm:cxn modelId="{C24C7C90-961A-43F1-A11C-15E52869095C}" srcId="{CB3799B1-DB2D-41F6-8A58-FE281C2DBFB4}" destId="{D8163A08-2A06-4B72-8890-C789D2AE47CF}" srcOrd="5" destOrd="0" parTransId="{9CDCC81A-FC68-4032-BA65-7C65A781161D}" sibTransId="{7288C861-46AD-42E2-89B0-050744436CA7}"/>
    <dgm:cxn modelId="{0DD06498-F997-4677-92EA-7B9ED4626D2D}" srcId="{128EAA05-F878-459D-ACC6-466C96196C21}" destId="{CB3799B1-DB2D-41F6-8A58-FE281C2DBFB4}" srcOrd="3" destOrd="0" parTransId="{4506C16A-7243-4D64-837C-53CB874DDC74}" sibTransId="{2FFBCA3D-6829-4BA7-A3EC-BDBC9AF0093E}"/>
    <dgm:cxn modelId="{C76D6D9D-5D11-4188-8736-C18AE1B291E1}" srcId="{128EAA05-F878-459D-ACC6-466C96196C21}" destId="{B4A2DEB0-87A8-4F4A-9DFE-716A5F17BAB5}" srcOrd="0" destOrd="0" parTransId="{5B1FC944-BE40-4C69-9EC8-98BA1FE592F5}" sibTransId="{540DEE69-15CE-432F-829C-9781A3688A73}"/>
    <dgm:cxn modelId="{5DA18D9F-CE95-439D-9A44-A1517C8B829C}" type="presOf" srcId="{CB3799B1-DB2D-41F6-8A58-FE281C2DBFB4}" destId="{C76F4D18-D6BA-4551-8553-9E8B192F84D5}" srcOrd="0" destOrd="0" presId="urn:microsoft.com/office/officeart/2005/8/layout/lProcess2"/>
    <dgm:cxn modelId="{50FFC7A3-997A-4929-A605-E293CFB8CE95}" srcId="{B0080B23-EB27-4D6C-8FAE-4814E1786B4B}" destId="{F77A0CF6-2177-413C-8310-CD4C3C5B85BC}" srcOrd="1" destOrd="0" parTransId="{B19F84A5-31AC-4EB1-9C0B-0B7C07F3CEF6}" sibTransId="{CA3A9E22-3F66-40C5-8B2E-5A5B5681B632}"/>
    <dgm:cxn modelId="{5902FFA5-83D7-48B3-B62A-BF6EE9213DDF}" srcId="{128EAA05-F878-459D-ACC6-466C96196C21}" destId="{04B65C1D-C0E2-4E4B-9893-06423EB12661}" srcOrd="2" destOrd="0" parTransId="{279A01FE-A72B-489B-8743-6DAE5E6CE3D5}" sibTransId="{DDBEAC39-835E-488A-866E-6CB2A0CC7FA0}"/>
    <dgm:cxn modelId="{71CAC9B3-3657-4E99-A2AC-0F550F9A5AD4}" srcId="{CB3799B1-DB2D-41F6-8A58-FE281C2DBFB4}" destId="{7BFA8BAE-4AF7-4FE1-A24A-0D978F1A287A}" srcOrd="0" destOrd="0" parTransId="{04CF50A5-227D-42B3-A6C9-4C9BF7886F14}" sibTransId="{60B8209E-1A4F-44C6-9997-29F2B3439417}"/>
    <dgm:cxn modelId="{FD3D91B4-E800-49A4-BE8D-8D47F9FBD1EF}" type="presOf" srcId="{93CA109F-A5C6-42BB-806E-5A3A6F84ABDE}" destId="{DFBED29F-F2F5-4A71-B1F9-74B4103416B2}" srcOrd="0" destOrd="0" presId="urn:microsoft.com/office/officeart/2005/8/layout/lProcess2"/>
    <dgm:cxn modelId="{9E9967B5-9D72-4AC0-90D4-388F095F1B56}" srcId="{B4A2DEB0-87A8-4F4A-9DFE-716A5F17BAB5}" destId="{0206E8E9-4A3E-436A-B5A2-75920734E904}" srcOrd="0" destOrd="0" parTransId="{A1B341C7-E9AB-426B-BB30-16327E46572D}" sibTransId="{3FF34264-17B4-4092-B77F-6416FA9E6A99}"/>
    <dgm:cxn modelId="{83442BB7-BCBA-4FD0-90D0-CA576B9D668F}" type="presOf" srcId="{F77A0CF6-2177-413C-8310-CD4C3C5B85BC}" destId="{531AD38F-B7A4-428C-9FB4-863760FD5139}" srcOrd="0" destOrd="0" presId="urn:microsoft.com/office/officeart/2005/8/layout/lProcess2"/>
    <dgm:cxn modelId="{696FABB9-2837-459D-8DDE-7D42206B8019}" srcId="{B0080B23-EB27-4D6C-8FAE-4814E1786B4B}" destId="{B066E06B-8B27-44D1-AE4F-B9D95B236523}" srcOrd="3" destOrd="0" parTransId="{780206C1-072F-4E22-8386-F37E9F4451B8}" sibTransId="{9BA5022E-2E8D-4DDB-B912-1A6F78576674}"/>
    <dgm:cxn modelId="{28B263BB-20BE-4D10-BC6B-B73D2B11E4F5}" type="presOf" srcId="{B4A2DEB0-87A8-4F4A-9DFE-716A5F17BAB5}" destId="{76598B9C-1E93-4268-A5AE-501F55C3BEF0}" srcOrd="1" destOrd="0" presId="urn:microsoft.com/office/officeart/2005/8/layout/lProcess2"/>
    <dgm:cxn modelId="{E021AED5-06DD-4562-B807-C553C6397771}" type="presOf" srcId="{128EAA05-F878-459D-ACC6-466C96196C21}" destId="{98D976DC-51C2-484B-A2FA-ADCE4C1173E3}" srcOrd="0" destOrd="0" presId="urn:microsoft.com/office/officeart/2005/8/layout/lProcess2"/>
    <dgm:cxn modelId="{EC70C7F6-7DF2-450C-B488-78B92F0DE2C0}" srcId="{CB3799B1-DB2D-41F6-8A58-FE281C2DBFB4}" destId="{46A7A445-FB2F-4F8A-B1A5-FE07C06AA6BC}" srcOrd="4" destOrd="0" parTransId="{357E32B4-AF1F-4892-AC76-942EFAB546B5}" sibTransId="{F3E67D42-6192-4A49-A9D2-3AB01BD74B58}"/>
    <dgm:cxn modelId="{FA7A51F7-715C-4771-BE64-451140D0BA4A}" type="presOf" srcId="{4ED1F8F0-3992-465E-AA4F-67583CA08A8B}" destId="{A7E74644-BD2D-44BE-819A-0972E06EAFD5}" srcOrd="0" destOrd="0" presId="urn:microsoft.com/office/officeart/2005/8/layout/lProcess2"/>
    <dgm:cxn modelId="{07BCDFF9-1271-4C7B-86CE-2261BEB4AB95}" type="presOf" srcId="{B0080B23-EB27-4D6C-8FAE-4814E1786B4B}" destId="{45DB9FD2-71AC-4ECB-BC4A-1ED6BB7D9253}" srcOrd="0" destOrd="0" presId="urn:microsoft.com/office/officeart/2005/8/layout/lProcess2"/>
    <dgm:cxn modelId="{DA439FFB-9CEB-40D0-8D21-C676E7B76219}" type="presOf" srcId="{46A7A445-FB2F-4F8A-B1A5-FE07C06AA6BC}" destId="{6E7CEFD2-1BC6-4013-9200-EAB3294B9A5D}" srcOrd="0" destOrd="0" presId="urn:microsoft.com/office/officeart/2005/8/layout/lProcess2"/>
    <dgm:cxn modelId="{D6E90FFD-E6E0-41AA-9693-052E1E69FBCD}" srcId="{04B65C1D-C0E2-4E4B-9893-06423EB12661}" destId="{A2B27F06-7990-4847-B2D3-A7835EAABB59}" srcOrd="0" destOrd="0" parTransId="{9B97A74E-6905-43E8-BFA2-FC5C10044ACA}" sibTransId="{77EC033B-CFEE-4664-A288-3BFFEA261938}"/>
    <dgm:cxn modelId="{17EB8A9A-EF71-4FE1-84E1-F8C7E131A960}" type="presParOf" srcId="{98D976DC-51C2-484B-A2FA-ADCE4C1173E3}" destId="{279ED8B3-EF34-4C37-BCAA-41A9F7D517E8}" srcOrd="0" destOrd="0" presId="urn:microsoft.com/office/officeart/2005/8/layout/lProcess2"/>
    <dgm:cxn modelId="{8DA55989-21C6-498D-BC44-1056B191920A}" type="presParOf" srcId="{279ED8B3-EF34-4C37-BCAA-41A9F7D517E8}" destId="{55A715E6-ECC9-4BE5-8F6B-90138493D8FB}" srcOrd="0" destOrd="0" presId="urn:microsoft.com/office/officeart/2005/8/layout/lProcess2"/>
    <dgm:cxn modelId="{C691D7E7-E83A-4F44-A458-41C80EF85ADC}" type="presParOf" srcId="{279ED8B3-EF34-4C37-BCAA-41A9F7D517E8}" destId="{76598B9C-1E93-4268-A5AE-501F55C3BEF0}" srcOrd="1" destOrd="0" presId="urn:microsoft.com/office/officeart/2005/8/layout/lProcess2"/>
    <dgm:cxn modelId="{FE2ECA95-80F1-4673-846C-2A53DA9CB6D6}" type="presParOf" srcId="{279ED8B3-EF34-4C37-BCAA-41A9F7D517E8}" destId="{F0290436-73E3-4D05-94DB-2634B843DB7A}" srcOrd="2" destOrd="0" presId="urn:microsoft.com/office/officeart/2005/8/layout/lProcess2"/>
    <dgm:cxn modelId="{8E561C8B-B859-48F5-90B5-E4947FE9192B}" type="presParOf" srcId="{F0290436-73E3-4D05-94DB-2634B843DB7A}" destId="{68AEA8AD-A028-4BFA-A49B-D92E52535938}" srcOrd="0" destOrd="0" presId="urn:microsoft.com/office/officeart/2005/8/layout/lProcess2"/>
    <dgm:cxn modelId="{9FA41808-D305-4568-BB3A-FFA7A4952E4B}" type="presParOf" srcId="{68AEA8AD-A028-4BFA-A49B-D92E52535938}" destId="{C36C2E71-ECE6-4F74-AF1E-ECB591E1339F}" srcOrd="0" destOrd="0" presId="urn:microsoft.com/office/officeart/2005/8/layout/lProcess2"/>
    <dgm:cxn modelId="{C64558C1-A9F3-4081-903B-F309C5524831}" type="presParOf" srcId="{68AEA8AD-A028-4BFA-A49B-D92E52535938}" destId="{92D90039-2B29-4A85-9344-7AE21B24B3A0}" srcOrd="1" destOrd="0" presId="urn:microsoft.com/office/officeart/2005/8/layout/lProcess2"/>
    <dgm:cxn modelId="{78B64AC7-7622-4F57-A8F9-86DE61FDEB8A}" type="presParOf" srcId="{68AEA8AD-A028-4BFA-A49B-D92E52535938}" destId="{66DBF216-0C47-40AA-8D6F-485EC872CCB8}" srcOrd="2" destOrd="0" presId="urn:microsoft.com/office/officeart/2005/8/layout/lProcess2"/>
    <dgm:cxn modelId="{3C73B92D-CC17-4AA9-AD6F-B8E105976058}" type="presParOf" srcId="{68AEA8AD-A028-4BFA-A49B-D92E52535938}" destId="{78A9AC72-5C3C-49B5-8815-63F3EB22441F}" srcOrd="3" destOrd="0" presId="urn:microsoft.com/office/officeart/2005/8/layout/lProcess2"/>
    <dgm:cxn modelId="{E5A0A983-424D-4A58-8936-E47C4C36496A}" type="presParOf" srcId="{68AEA8AD-A028-4BFA-A49B-D92E52535938}" destId="{8E0FA12C-3D2E-4908-B737-E25D7B75A54F}" srcOrd="4" destOrd="0" presId="urn:microsoft.com/office/officeart/2005/8/layout/lProcess2"/>
    <dgm:cxn modelId="{0A21CEE4-F154-43FB-ACF3-AF5EF8812479}" type="presParOf" srcId="{68AEA8AD-A028-4BFA-A49B-D92E52535938}" destId="{5F90001C-9192-4126-AA65-04198727286E}" srcOrd="5" destOrd="0" presId="urn:microsoft.com/office/officeart/2005/8/layout/lProcess2"/>
    <dgm:cxn modelId="{5403CAE5-4B77-49C2-A157-847265462360}" type="presParOf" srcId="{68AEA8AD-A028-4BFA-A49B-D92E52535938}" destId="{DFBED29F-F2F5-4A71-B1F9-74B4103416B2}" srcOrd="6" destOrd="0" presId="urn:microsoft.com/office/officeart/2005/8/layout/lProcess2"/>
    <dgm:cxn modelId="{4C18A9F5-B30C-4816-A2A2-748196D5C66E}" type="presParOf" srcId="{98D976DC-51C2-484B-A2FA-ADCE4C1173E3}" destId="{DC50A046-219F-4328-A31B-663F70A43410}" srcOrd="1" destOrd="0" presId="urn:microsoft.com/office/officeart/2005/8/layout/lProcess2"/>
    <dgm:cxn modelId="{DC05DFCF-3428-43AA-938F-663F633D2C0F}" type="presParOf" srcId="{98D976DC-51C2-484B-A2FA-ADCE4C1173E3}" destId="{7724D1CB-7D43-495A-81A0-B30440A60BC0}" srcOrd="2" destOrd="0" presId="urn:microsoft.com/office/officeart/2005/8/layout/lProcess2"/>
    <dgm:cxn modelId="{EC3B6F5B-95CC-4D2F-9080-9AC8CF51A79E}" type="presParOf" srcId="{7724D1CB-7D43-495A-81A0-B30440A60BC0}" destId="{45DB9FD2-71AC-4ECB-BC4A-1ED6BB7D9253}" srcOrd="0" destOrd="0" presId="urn:microsoft.com/office/officeart/2005/8/layout/lProcess2"/>
    <dgm:cxn modelId="{17CF013B-AAF9-434D-9CA7-D048699F5790}" type="presParOf" srcId="{7724D1CB-7D43-495A-81A0-B30440A60BC0}" destId="{CAC9E1AA-C7B1-410E-B113-9208CD809A95}" srcOrd="1" destOrd="0" presId="urn:microsoft.com/office/officeart/2005/8/layout/lProcess2"/>
    <dgm:cxn modelId="{D4499EA9-02A4-4320-A886-C9917C5E36C3}" type="presParOf" srcId="{7724D1CB-7D43-495A-81A0-B30440A60BC0}" destId="{969C1426-6470-426B-A772-394FAE2FD940}" srcOrd="2" destOrd="0" presId="urn:microsoft.com/office/officeart/2005/8/layout/lProcess2"/>
    <dgm:cxn modelId="{014B6E07-52C0-4E60-BB88-03CAE756BF8D}" type="presParOf" srcId="{969C1426-6470-426B-A772-394FAE2FD940}" destId="{57CCBA98-196C-4442-9BBC-897A65366A0D}" srcOrd="0" destOrd="0" presId="urn:microsoft.com/office/officeart/2005/8/layout/lProcess2"/>
    <dgm:cxn modelId="{4C1BC259-0C82-49DE-A49A-A02E3137739D}" type="presParOf" srcId="{57CCBA98-196C-4442-9BBC-897A65366A0D}" destId="{585D61D6-402B-4B63-82E7-EE3B1A635FAD}" srcOrd="0" destOrd="0" presId="urn:microsoft.com/office/officeart/2005/8/layout/lProcess2"/>
    <dgm:cxn modelId="{F49DD302-99BE-4A88-88CD-AC1ACAA67E89}" type="presParOf" srcId="{57CCBA98-196C-4442-9BBC-897A65366A0D}" destId="{A6347627-8516-4368-B310-8A34E54DE54C}" srcOrd="1" destOrd="0" presId="urn:microsoft.com/office/officeart/2005/8/layout/lProcess2"/>
    <dgm:cxn modelId="{F9061FC9-6961-4B66-9EA7-06580EA84547}" type="presParOf" srcId="{57CCBA98-196C-4442-9BBC-897A65366A0D}" destId="{531AD38F-B7A4-428C-9FB4-863760FD5139}" srcOrd="2" destOrd="0" presId="urn:microsoft.com/office/officeart/2005/8/layout/lProcess2"/>
    <dgm:cxn modelId="{DE4AB250-ED4F-4DE6-A573-B22149F99074}" type="presParOf" srcId="{57CCBA98-196C-4442-9BBC-897A65366A0D}" destId="{15E444F7-481D-4CE5-BAE7-144C7EF76C65}" srcOrd="3" destOrd="0" presId="urn:microsoft.com/office/officeart/2005/8/layout/lProcess2"/>
    <dgm:cxn modelId="{A1464C8D-4C22-49F1-87FB-4EAF2CA7859B}" type="presParOf" srcId="{57CCBA98-196C-4442-9BBC-897A65366A0D}" destId="{125B2C85-5855-4353-9A21-9FC202FD206B}" srcOrd="4" destOrd="0" presId="urn:microsoft.com/office/officeart/2005/8/layout/lProcess2"/>
    <dgm:cxn modelId="{66DA0496-B586-4C62-9B16-94337778D5E3}" type="presParOf" srcId="{57CCBA98-196C-4442-9BBC-897A65366A0D}" destId="{0877FFDA-1482-4C49-ABE2-CADB4DEA597F}" srcOrd="5" destOrd="0" presId="urn:microsoft.com/office/officeart/2005/8/layout/lProcess2"/>
    <dgm:cxn modelId="{92371D7B-67C8-474C-8E83-CAADE2579F62}" type="presParOf" srcId="{57CCBA98-196C-4442-9BBC-897A65366A0D}" destId="{8E3B8CA1-6E33-4974-879D-643412A644F5}" srcOrd="6" destOrd="0" presId="urn:microsoft.com/office/officeart/2005/8/layout/lProcess2"/>
    <dgm:cxn modelId="{D19BEF5C-FA3C-4342-8E4F-FAA7DDAFD12C}" type="presParOf" srcId="{98D976DC-51C2-484B-A2FA-ADCE4C1173E3}" destId="{3A827951-42EE-418E-828A-84DD23091578}" srcOrd="3" destOrd="0" presId="urn:microsoft.com/office/officeart/2005/8/layout/lProcess2"/>
    <dgm:cxn modelId="{BE2C2A9C-60B5-4B7F-ACC0-8E550B758D9E}" type="presParOf" srcId="{98D976DC-51C2-484B-A2FA-ADCE4C1173E3}" destId="{DD2BAB32-097F-40D8-886D-106B3BDB09E9}" srcOrd="4" destOrd="0" presId="urn:microsoft.com/office/officeart/2005/8/layout/lProcess2"/>
    <dgm:cxn modelId="{8D272646-382D-4A7F-8008-FFE966F90762}" type="presParOf" srcId="{DD2BAB32-097F-40D8-886D-106B3BDB09E9}" destId="{68328FE9-4212-4AED-B9DD-38309A7A7EE9}" srcOrd="0" destOrd="0" presId="urn:microsoft.com/office/officeart/2005/8/layout/lProcess2"/>
    <dgm:cxn modelId="{67CF001D-E390-4C3D-91D6-525094E0328B}" type="presParOf" srcId="{DD2BAB32-097F-40D8-886D-106B3BDB09E9}" destId="{CB77D15B-2E12-4A6F-B589-E5CB8C1947DD}" srcOrd="1" destOrd="0" presId="urn:microsoft.com/office/officeart/2005/8/layout/lProcess2"/>
    <dgm:cxn modelId="{14C78C22-8465-4797-AB62-5F4FE18D9224}" type="presParOf" srcId="{DD2BAB32-097F-40D8-886D-106B3BDB09E9}" destId="{3B51981B-45E9-4F9E-AE4C-F9B0EC028790}" srcOrd="2" destOrd="0" presId="urn:microsoft.com/office/officeart/2005/8/layout/lProcess2"/>
    <dgm:cxn modelId="{25D899CF-F548-4296-B6C8-11CB41C1B9DF}" type="presParOf" srcId="{3B51981B-45E9-4F9E-AE4C-F9B0EC028790}" destId="{D318F504-0C1D-4927-A01E-B9EAC157B86E}" srcOrd="0" destOrd="0" presId="urn:microsoft.com/office/officeart/2005/8/layout/lProcess2"/>
    <dgm:cxn modelId="{6E2A1420-8648-4115-A5D2-3EC0F2E0D5DA}" type="presParOf" srcId="{D318F504-0C1D-4927-A01E-B9EAC157B86E}" destId="{5AEE2626-A5DA-4DDD-936E-2099169D3092}" srcOrd="0" destOrd="0" presId="urn:microsoft.com/office/officeart/2005/8/layout/lProcess2"/>
    <dgm:cxn modelId="{8EF8EB51-EA6D-4EBE-91E5-DA4106FFC750}" type="presParOf" srcId="{D318F504-0C1D-4927-A01E-B9EAC157B86E}" destId="{C76CEA7C-A359-46BE-BC33-75616D317B1C}" srcOrd="1" destOrd="0" presId="urn:microsoft.com/office/officeart/2005/8/layout/lProcess2"/>
    <dgm:cxn modelId="{9FA7E130-C1AB-430D-9646-C361E9A87993}" type="presParOf" srcId="{D318F504-0C1D-4927-A01E-B9EAC157B86E}" destId="{A7E74644-BD2D-44BE-819A-0972E06EAFD5}" srcOrd="2" destOrd="0" presId="urn:microsoft.com/office/officeart/2005/8/layout/lProcess2"/>
    <dgm:cxn modelId="{D79B2D07-944C-42A0-AEAC-8C5CB5358279}" type="presParOf" srcId="{D318F504-0C1D-4927-A01E-B9EAC157B86E}" destId="{500D9D99-77B1-4776-89D2-0A8D4587F434}" srcOrd="3" destOrd="0" presId="urn:microsoft.com/office/officeart/2005/8/layout/lProcess2"/>
    <dgm:cxn modelId="{B4AFF78B-5E07-4EE8-A3ED-74B393C7E098}" type="presParOf" srcId="{D318F504-0C1D-4927-A01E-B9EAC157B86E}" destId="{90CF2810-C9B6-4B20-9A80-5A975893A86A}" srcOrd="4" destOrd="0" presId="urn:microsoft.com/office/officeart/2005/8/layout/lProcess2"/>
    <dgm:cxn modelId="{094B1267-1316-4D64-8800-1AD212303ACB}" type="presParOf" srcId="{D318F504-0C1D-4927-A01E-B9EAC157B86E}" destId="{65961FB8-243A-488D-A250-42A428CD9CD5}" srcOrd="5" destOrd="0" presId="urn:microsoft.com/office/officeart/2005/8/layout/lProcess2"/>
    <dgm:cxn modelId="{E52CDD7B-9731-497A-B945-745B44CD9C8B}" type="presParOf" srcId="{D318F504-0C1D-4927-A01E-B9EAC157B86E}" destId="{F329FCAB-33A0-4F49-ADDB-AE1F0DAB6EDE}" srcOrd="6" destOrd="0" presId="urn:microsoft.com/office/officeart/2005/8/layout/lProcess2"/>
    <dgm:cxn modelId="{7ED63FA7-3BFB-4A0B-BAA0-6D1D55133DC3}" type="presParOf" srcId="{D318F504-0C1D-4927-A01E-B9EAC157B86E}" destId="{3A46CA4E-FB42-4CFC-BD97-896BF66C1CC6}" srcOrd="7" destOrd="0" presId="urn:microsoft.com/office/officeart/2005/8/layout/lProcess2"/>
    <dgm:cxn modelId="{11BF576C-C71E-4FC6-A89F-01ADEFC07ED6}" type="presParOf" srcId="{D318F504-0C1D-4927-A01E-B9EAC157B86E}" destId="{575BDFC4-2BED-4E25-9974-BC0B8588FABD}" srcOrd="8" destOrd="0" presId="urn:microsoft.com/office/officeart/2005/8/layout/lProcess2"/>
    <dgm:cxn modelId="{A79837B4-41C1-4A42-ADCF-72B55180943D}" type="presParOf" srcId="{98D976DC-51C2-484B-A2FA-ADCE4C1173E3}" destId="{EF5BE850-10F2-434C-B77F-83B2072E9D84}" srcOrd="5" destOrd="0" presId="urn:microsoft.com/office/officeart/2005/8/layout/lProcess2"/>
    <dgm:cxn modelId="{3EB6FD57-73C7-46A5-8BFF-A02502709BA8}" type="presParOf" srcId="{98D976DC-51C2-484B-A2FA-ADCE4C1173E3}" destId="{5F903BB1-BE44-4845-B302-10420389695C}" srcOrd="6" destOrd="0" presId="urn:microsoft.com/office/officeart/2005/8/layout/lProcess2"/>
    <dgm:cxn modelId="{BDD8FBDE-B4F4-41FD-83D6-06A1D83E20C3}" type="presParOf" srcId="{5F903BB1-BE44-4845-B302-10420389695C}" destId="{C76F4D18-D6BA-4551-8553-9E8B192F84D5}" srcOrd="0" destOrd="0" presId="urn:microsoft.com/office/officeart/2005/8/layout/lProcess2"/>
    <dgm:cxn modelId="{3CE29248-E6F2-4167-A6BB-2B4F253A3702}" type="presParOf" srcId="{5F903BB1-BE44-4845-B302-10420389695C}" destId="{4D527F45-7BDC-4ACD-BA65-CC82F0745FCD}" srcOrd="1" destOrd="0" presId="urn:microsoft.com/office/officeart/2005/8/layout/lProcess2"/>
    <dgm:cxn modelId="{A9EA0BFB-92CB-4E69-941E-BD0BE36C1BFC}" type="presParOf" srcId="{5F903BB1-BE44-4845-B302-10420389695C}" destId="{0FF5D159-B24D-4702-AC2B-3146D9156B29}" srcOrd="2" destOrd="0" presId="urn:microsoft.com/office/officeart/2005/8/layout/lProcess2"/>
    <dgm:cxn modelId="{387FA1DA-06E1-437A-A74D-D43564938594}" type="presParOf" srcId="{0FF5D159-B24D-4702-AC2B-3146D9156B29}" destId="{B8D9701D-5ECD-48CB-83FF-01FE99DB7DA6}" srcOrd="0" destOrd="0" presId="urn:microsoft.com/office/officeart/2005/8/layout/lProcess2"/>
    <dgm:cxn modelId="{333850BC-8912-4BEA-BB47-CB7A4B4D5A87}" type="presParOf" srcId="{B8D9701D-5ECD-48CB-83FF-01FE99DB7DA6}" destId="{0BE028CB-8D26-498A-A8AB-EF85FD515FFF}" srcOrd="0" destOrd="0" presId="urn:microsoft.com/office/officeart/2005/8/layout/lProcess2"/>
    <dgm:cxn modelId="{7DB1511C-F4CE-4653-A0E0-90448AA1EE00}" type="presParOf" srcId="{B8D9701D-5ECD-48CB-83FF-01FE99DB7DA6}" destId="{D274B2A5-B39F-4004-B0EC-601BDA0576C8}" srcOrd="1" destOrd="0" presId="urn:microsoft.com/office/officeart/2005/8/layout/lProcess2"/>
    <dgm:cxn modelId="{887982E5-854A-493B-A4BC-2CB55D1F1DDE}" type="presParOf" srcId="{B8D9701D-5ECD-48CB-83FF-01FE99DB7DA6}" destId="{1D8EEE6A-8291-4804-B623-CE7F72BDC8EE}" srcOrd="2" destOrd="0" presId="urn:microsoft.com/office/officeart/2005/8/layout/lProcess2"/>
    <dgm:cxn modelId="{C3D94391-0DEA-4DB6-A665-6B97A6FCFC08}" type="presParOf" srcId="{B8D9701D-5ECD-48CB-83FF-01FE99DB7DA6}" destId="{7407CEAF-AACA-4045-9A90-578312043B44}" srcOrd="3" destOrd="0" presId="urn:microsoft.com/office/officeart/2005/8/layout/lProcess2"/>
    <dgm:cxn modelId="{8D2BB97E-3E40-4DD4-9D79-9E47EE278D11}" type="presParOf" srcId="{B8D9701D-5ECD-48CB-83FF-01FE99DB7DA6}" destId="{6E5F4B80-54CB-469A-B24B-149589C6AB23}" srcOrd="4" destOrd="0" presId="urn:microsoft.com/office/officeart/2005/8/layout/lProcess2"/>
    <dgm:cxn modelId="{D463B27D-72CD-4B6F-9B60-7A2AEA4715F7}" type="presParOf" srcId="{B8D9701D-5ECD-48CB-83FF-01FE99DB7DA6}" destId="{8AB9CB18-ED2A-477A-AC89-305C1507B3C4}" srcOrd="5" destOrd="0" presId="urn:microsoft.com/office/officeart/2005/8/layout/lProcess2"/>
    <dgm:cxn modelId="{8E7721B3-20AA-4EBA-AB22-6A5E930D3182}" type="presParOf" srcId="{B8D9701D-5ECD-48CB-83FF-01FE99DB7DA6}" destId="{78A12416-5BDE-467D-876F-9633D969F946}" srcOrd="6" destOrd="0" presId="urn:microsoft.com/office/officeart/2005/8/layout/lProcess2"/>
    <dgm:cxn modelId="{B212D67A-146A-4CC8-91B3-28199C1667DA}" type="presParOf" srcId="{B8D9701D-5ECD-48CB-83FF-01FE99DB7DA6}" destId="{9D749F7A-88F7-424F-9463-B3BC46D61933}" srcOrd="7" destOrd="0" presId="urn:microsoft.com/office/officeart/2005/8/layout/lProcess2"/>
    <dgm:cxn modelId="{FA4DFF68-FB9C-4978-AE62-90D2868602A8}" type="presParOf" srcId="{B8D9701D-5ECD-48CB-83FF-01FE99DB7DA6}" destId="{6E7CEFD2-1BC6-4013-9200-EAB3294B9A5D}" srcOrd="8" destOrd="0" presId="urn:microsoft.com/office/officeart/2005/8/layout/lProcess2"/>
    <dgm:cxn modelId="{4185B09C-A094-4629-A979-4CC1506D63B7}" type="presParOf" srcId="{B8D9701D-5ECD-48CB-83FF-01FE99DB7DA6}" destId="{B5E6A19E-5C60-4F5E-B70E-B3643B918332}" srcOrd="9" destOrd="0" presId="urn:microsoft.com/office/officeart/2005/8/layout/lProcess2"/>
    <dgm:cxn modelId="{0A895C95-8392-4693-99F3-D2C2685B7958}" type="presParOf" srcId="{B8D9701D-5ECD-48CB-83FF-01FE99DB7DA6}" destId="{696092AD-C0D9-426D-B275-7A3A3B9B266B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Purchase</a:t>
          </a:r>
          <a:br>
            <a:rPr lang="en-US" sz="1800"/>
          </a:br>
          <a:r>
            <a:rPr lang="en-US" sz="1800"/>
            <a:t>Order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Purchase</a:t>
          </a:r>
          <a:br>
            <a:rPr lang="en-US" sz="1800"/>
          </a:br>
          <a:r>
            <a:rPr lang="en-US" sz="1800"/>
            <a:t>Receipt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Purchase</a:t>
          </a:r>
          <a:br>
            <a:rPr lang="en-US" sz="1800"/>
          </a:br>
          <a:r>
            <a:rPr lang="en-US" sz="1800"/>
            <a:t>Order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Purchase</a:t>
          </a:r>
          <a:br>
            <a:rPr lang="en-US" sz="1800"/>
          </a:br>
          <a:r>
            <a:rPr lang="en-US" sz="1800"/>
            <a:t>Receipt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715E6-ECC9-4BE5-8F6B-90138493D8FB}">
      <dsp:nvSpPr>
        <dsp:cNvPr id="0" name=""/>
        <dsp:cNvSpPr/>
      </dsp:nvSpPr>
      <dsp:spPr>
        <a:xfrm>
          <a:off x="2356" y="0"/>
          <a:ext cx="2312185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Purchase</a:t>
          </a:r>
        </a:p>
      </dsp:txBody>
      <dsp:txXfrm>
        <a:off x="2356" y="0"/>
        <a:ext cx="2312185" cy="1574607"/>
      </dsp:txXfrm>
    </dsp:sp>
    <dsp:sp modelId="{C36C2E71-ECE6-4F74-AF1E-ECB591E1339F}">
      <dsp:nvSpPr>
        <dsp:cNvPr id="0" name=""/>
        <dsp:cNvSpPr/>
      </dsp:nvSpPr>
      <dsp:spPr>
        <a:xfrm>
          <a:off x="233574" y="1283209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Orders</a:t>
          </a:r>
        </a:p>
      </dsp:txBody>
      <dsp:txXfrm>
        <a:off x="257921" y="1307556"/>
        <a:ext cx="1801054" cy="782565"/>
      </dsp:txXfrm>
    </dsp:sp>
    <dsp:sp modelId="{66DBF216-0C47-40AA-8D6F-485EC872CCB8}">
      <dsp:nvSpPr>
        <dsp:cNvPr id="0" name=""/>
        <dsp:cNvSpPr/>
      </dsp:nvSpPr>
      <dsp:spPr>
        <a:xfrm>
          <a:off x="233574" y="2233770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Blanket Orders</a:t>
          </a:r>
        </a:p>
      </dsp:txBody>
      <dsp:txXfrm>
        <a:off x="257921" y="2258117"/>
        <a:ext cx="1801054" cy="782565"/>
      </dsp:txXfrm>
    </dsp:sp>
    <dsp:sp modelId="{8E0FA12C-3D2E-4908-B737-E25D7B75A54F}">
      <dsp:nvSpPr>
        <dsp:cNvPr id="0" name=""/>
        <dsp:cNvSpPr/>
      </dsp:nvSpPr>
      <dsp:spPr>
        <a:xfrm>
          <a:off x="233574" y="3194378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Quotes</a:t>
          </a:r>
        </a:p>
      </dsp:txBody>
      <dsp:txXfrm>
        <a:off x="257921" y="3218725"/>
        <a:ext cx="1801054" cy="782565"/>
      </dsp:txXfrm>
    </dsp:sp>
    <dsp:sp modelId="{DFBED29F-F2F5-4A71-B1F9-74B4103416B2}">
      <dsp:nvSpPr>
        <dsp:cNvPr id="0" name=""/>
        <dsp:cNvSpPr/>
      </dsp:nvSpPr>
      <dsp:spPr>
        <a:xfrm>
          <a:off x="233574" y="4154986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Return Orders</a:t>
          </a:r>
        </a:p>
      </dsp:txBody>
      <dsp:txXfrm>
        <a:off x="257921" y="4179333"/>
        <a:ext cx="1801054" cy="782565"/>
      </dsp:txXfrm>
    </dsp:sp>
    <dsp:sp modelId="{45DB9FD2-71AC-4ECB-BC4A-1ED6BB7D9253}">
      <dsp:nvSpPr>
        <dsp:cNvPr id="0" name=""/>
        <dsp:cNvSpPr/>
      </dsp:nvSpPr>
      <dsp:spPr>
        <a:xfrm>
          <a:off x="2487955" y="0"/>
          <a:ext cx="2312185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Sales</a:t>
          </a:r>
        </a:p>
      </dsp:txBody>
      <dsp:txXfrm>
        <a:off x="2487955" y="0"/>
        <a:ext cx="2312185" cy="1574607"/>
      </dsp:txXfrm>
    </dsp:sp>
    <dsp:sp modelId="{585D61D6-402B-4B63-82E7-EE3B1A635FAD}">
      <dsp:nvSpPr>
        <dsp:cNvPr id="0" name=""/>
        <dsp:cNvSpPr/>
      </dsp:nvSpPr>
      <dsp:spPr>
        <a:xfrm>
          <a:off x="2719174" y="1283209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Orders</a:t>
          </a:r>
        </a:p>
      </dsp:txBody>
      <dsp:txXfrm>
        <a:off x="2743521" y="1307556"/>
        <a:ext cx="1801054" cy="782565"/>
      </dsp:txXfrm>
    </dsp:sp>
    <dsp:sp modelId="{531AD38F-B7A4-428C-9FB4-863760FD5139}">
      <dsp:nvSpPr>
        <dsp:cNvPr id="0" name=""/>
        <dsp:cNvSpPr/>
      </dsp:nvSpPr>
      <dsp:spPr>
        <a:xfrm>
          <a:off x="2719174" y="2233770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Blanket Orders</a:t>
          </a:r>
        </a:p>
      </dsp:txBody>
      <dsp:txXfrm>
        <a:off x="2743521" y="2258117"/>
        <a:ext cx="1801054" cy="782565"/>
      </dsp:txXfrm>
    </dsp:sp>
    <dsp:sp modelId="{125B2C85-5855-4353-9A21-9FC202FD206B}">
      <dsp:nvSpPr>
        <dsp:cNvPr id="0" name=""/>
        <dsp:cNvSpPr/>
      </dsp:nvSpPr>
      <dsp:spPr>
        <a:xfrm>
          <a:off x="2719174" y="3194378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Quotes</a:t>
          </a:r>
        </a:p>
      </dsp:txBody>
      <dsp:txXfrm>
        <a:off x="2743521" y="3218725"/>
        <a:ext cx="1801054" cy="782565"/>
      </dsp:txXfrm>
    </dsp:sp>
    <dsp:sp modelId="{8E3B8CA1-6E33-4974-879D-643412A644F5}">
      <dsp:nvSpPr>
        <dsp:cNvPr id="0" name=""/>
        <dsp:cNvSpPr/>
      </dsp:nvSpPr>
      <dsp:spPr>
        <a:xfrm>
          <a:off x="2719174" y="4154986"/>
          <a:ext cx="1849748" cy="831259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Return Orders</a:t>
          </a:r>
        </a:p>
      </dsp:txBody>
      <dsp:txXfrm>
        <a:off x="2743521" y="4179333"/>
        <a:ext cx="1801054" cy="782565"/>
      </dsp:txXfrm>
    </dsp:sp>
    <dsp:sp modelId="{68328FE9-4212-4AED-B9DD-38309A7A7EE9}">
      <dsp:nvSpPr>
        <dsp:cNvPr id="0" name=""/>
        <dsp:cNvSpPr/>
      </dsp:nvSpPr>
      <dsp:spPr>
        <a:xfrm>
          <a:off x="4973554" y="0"/>
          <a:ext cx="2312185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Other</a:t>
          </a:r>
        </a:p>
      </dsp:txBody>
      <dsp:txXfrm>
        <a:off x="4973554" y="0"/>
        <a:ext cx="2312185" cy="1574607"/>
      </dsp:txXfrm>
    </dsp:sp>
    <dsp:sp modelId="{5AEE2626-A5DA-4DDD-936E-2099169D3092}">
      <dsp:nvSpPr>
        <dsp:cNvPr id="0" name=""/>
        <dsp:cNvSpPr/>
      </dsp:nvSpPr>
      <dsp:spPr>
        <a:xfrm>
          <a:off x="5214817" y="1280160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Transfer Orders</a:t>
          </a:r>
        </a:p>
      </dsp:txBody>
      <dsp:txXfrm>
        <a:off x="5234669" y="1300012"/>
        <a:ext cx="1810044" cy="638086"/>
      </dsp:txXfrm>
    </dsp:sp>
    <dsp:sp modelId="{A7E74644-BD2D-44BE-819A-0972E06EAFD5}">
      <dsp:nvSpPr>
        <dsp:cNvPr id="0" name=""/>
        <dsp:cNvSpPr/>
      </dsp:nvSpPr>
      <dsp:spPr>
        <a:xfrm>
          <a:off x="5214817" y="2042979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Drop Shipments</a:t>
          </a:r>
        </a:p>
      </dsp:txBody>
      <dsp:txXfrm>
        <a:off x="5234669" y="2062831"/>
        <a:ext cx="1810044" cy="638086"/>
      </dsp:txXfrm>
    </dsp:sp>
    <dsp:sp modelId="{90CF2810-C9B6-4B20-9A80-5A975893A86A}">
      <dsp:nvSpPr>
        <dsp:cNvPr id="0" name=""/>
        <dsp:cNvSpPr/>
      </dsp:nvSpPr>
      <dsp:spPr>
        <a:xfrm>
          <a:off x="5214817" y="2813826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Special Orders</a:t>
          </a:r>
        </a:p>
      </dsp:txBody>
      <dsp:txXfrm>
        <a:off x="5234669" y="2833678"/>
        <a:ext cx="1810044" cy="638086"/>
      </dsp:txXfrm>
    </dsp:sp>
    <dsp:sp modelId="{F329FCAB-33A0-4F49-ADDB-AE1F0DAB6EDE}">
      <dsp:nvSpPr>
        <dsp:cNvPr id="0" name=""/>
        <dsp:cNvSpPr/>
      </dsp:nvSpPr>
      <dsp:spPr>
        <a:xfrm>
          <a:off x="5212079" y="3560446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Item Revaluation</a:t>
          </a:r>
        </a:p>
      </dsp:txBody>
      <dsp:txXfrm>
        <a:off x="5231931" y="3580298"/>
        <a:ext cx="1810044" cy="638086"/>
      </dsp:txXfrm>
    </dsp:sp>
    <dsp:sp modelId="{575BDFC4-2BED-4E25-9974-BC0B8588FABD}">
      <dsp:nvSpPr>
        <dsp:cNvPr id="0" name=""/>
        <dsp:cNvSpPr/>
      </dsp:nvSpPr>
      <dsp:spPr>
        <a:xfrm>
          <a:off x="5212079" y="4307505"/>
          <a:ext cx="1849748" cy="67779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Item Reclassification</a:t>
          </a:r>
        </a:p>
      </dsp:txBody>
      <dsp:txXfrm>
        <a:off x="5231931" y="4327357"/>
        <a:ext cx="1810044" cy="638086"/>
      </dsp:txXfrm>
    </dsp:sp>
    <dsp:sp modelId="{C76F4D18-D6BA-4551-8553-9E8B192F84D5}">
      <dsp:nvSpPr>
        <dsp:cNvPr id="0" name=""/>
        <dsp:cNvSpPr/>
      </dsp:nvSpPr>
      <dsp:spPr>
        <a:xfrm>
          <a:off x="7459154" y="0"/>
          <a:ext cx="2312185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1"/>
              </a:solidFill>
            </a:rPr>
            <a:t>Integrations</a:t>
          </a:r>
          <a:endParaRPr lang="en-US" sz="3300" kern="1200"/>
        </a:p>
      </dsp:txBody>
      <dsp:txXfrm>
        <a:off x="7459154" y="0"/>
        <a:ext cx="2312185" cy="1574607"/>
      </dsp:txXfrm>
    </dsp:sp>
    <dsp:sp modelId="{0BE028CB-8D26-498A-A8AB-EF85FD515FFF}">
      <dsp:nvSpPr>
        <dsp:cNvPr id="0" name=""/>
        <dsp:cNvSpPr/>
      </dsp:nvSpPr>
      <dsp:spPr>
        <a:xfrm>
          <a:off x="7690372" y="1280160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>
              <a:solidFill>
                <a:schemeClr val="bg1"/>
              </a:solidFill>
            </a:rPr>
            <a:t>Analytics for </a:t>
          </a:r>
          <a:br>
            <a:rPr lang="en-US" sz="1600" i="0" kern="1200">
              <a:solidFill>
                <a:schemeClr val="bg1"/>
              </a:solidFill>
            </a:rPr>
          </a:br>
          <a:r>
            <a:rPr lang="en-US" sz="1600" i="0" kern="1200">
              <a:solidFill>
                <a:schemeClr val="bg1"/>
              </a:solidFill>
            </a:rPr>
            <a:t>LS Central</a:t>
          </a:r>
        </a:p>
      </dsp:txBody>
      <dsp:txXfrm>
        <a:off x="7706900" y="1296688"/>
        <a:ext cx="1816692" cy="531248"/>
      </dsp:txXfrm>
    </dsp:sp>
    <dsp:sp modelId="{1D8EEE6A-8291-4804-B623-CE7F72BDC8EE}">
      <dsp:nvSpPr>
        <dsp:cNvPr id="0" name=""/>
        <dsp:cNvSpPr/>
      </dsp:nvSpPr>
      <dsp:spPr>
        <a:xfrm>
          <a:off x="7690372" y="1901437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Mobile Inventory</a:t>
          </a:r>
          <a:endParaRPr lang="en-US" sz="1600" i="1" kern="1200">
            <a:solidFill>
              <a:schemeClr val="bg1"/>
            </a:solidFill>
          </a:endParaRPr>
        </a:p>
      </dsp:txBody>
      <dsp:txXfrm>
        <a:off x="7706900" y="1917965"/>
        <a:ext cx="1816692" cy="531248"/>
      </dsp:txXfrm>
    </dsp:sp>
    <dsp:sp modelId="{6E5F4B80-54CB-469A-B24B-149589C6AB23}">
      <dsp:nvSpPr>
        <dsp:cNvPr id="0" name=""/>
        <dsp:cNvSpPr/>
      </dsp:nvSpPr>
      <dsp:spPr>
        <a:xfrm>
          <a:off x="7690372" y="2537323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Store Worksheet </a:t>
          </a:r>
          <a:br>
            <a:rPr lang="en-US" sz="1600" kern="1200">
              <a:solidFill>
                <a:schemeClr val="bg1"/>
              </a:solidFill>
            </a:rPr>
          </a:br>
          <a:r>
            <a:rPr lang="en-US" sz="1600" kern="1200">
              <a:solidFill>
                <a:schemeClr val="bg1"/>
              </a:solidFill>
            </a:rPr>
            <a:t>(Count, Pick, </a:t>
          </a:r>
          <a:r>
            <a:rPr lang="en-US" sz="1600" kern="1200" err="1">
              <a:solidFill>
                <a:schemeClr val="bg1"/>
              </a:solidFill>
            </a:rPr>
            <a:t>Recv</a:t>
          </a:r>
          <a:r>
            <a:rPr lang="en-US" sz="1600" kern="1200">
              <a:solidFill>
                <a:schemeClr val="bg1"/>
              </a:solidFill>
            </a:rPr>
            <a:t>)</a:t>
          </a:r>
        </a:p>
      </dsp:txBody>
      <dsp:txXfrm>
        <a:off x="7706900" y="2553851"/>
        <a:ext cx="1816692" cy="531248"/>
      </dsp:txXfrm>
    </dsp:sp>
    <dsp:sp modelId="{78A12416-5BDE-467D-876F-9633D969F946}">
      <dsp:nvSpPr>
        <dsp:cNvPr id="0" name=""/>
        <dsp:cNvSpPr/>
      </dsp:nvSpPr>
      <dsp:spPr>
        <a:xfrm>
          <a:off x="7690372" y="3171530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POS Lookups (Availability check)</a:t>
          </a:r>
        </a:p>
      </dsp:txBody>
      <dsp:txXfrm>
        <a:off x="7706900" y="3188058"/>
        <a:ext cx="1816692" cy="531248"/>
      </dsp:txXfrm>
    </dsp:sp>
    <dsp:sp modelId="{6E7CEFD2-1BC6-4013-9200-EAB3294B9A5D}">
      <dsp:nvSpPr>
        <dsp:cNvPr id="0" name=""/>
        <dsp:cNvSpPr/>
      </dsp:nvSpPr>
      <dsp:spPr>
        <a:xfrm>
          <a:off x="7690372" y="3791774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/>
              </a:solidFill>
            </a:rPr>
            <a:t>eCom</a:t>
          </a:r>
          <a:r>
            <a:rPr lang="en-US" sz="1600" kern="1200">
              <a:solidFill>
                <a:schemeClr val="bg1"/>
              </a:solidFill>
            </a:rPr>
            <a:t> Integration (Availability check)</a:t>
          </a:r>
        </a:p>
      </dsp:txBody>
      <dsp:txXfrm>
        <a:off x="7706900" y="3808302"/>
        <a:ext cx="1816692" cy="531248"/>
      </dsp:txXfrm>
    </dsp:sp>
    <dsp:sp modelId="{696092AD-C0D9-426D-B275-7A3A3B9B266B}">
      <dsp:nvSpPr>
        <dsp:cNvPr id="0" name=""/>
        <dsp:cNvSpPr/>
      </dsp:nvSpPr>
      <dsp:spPr>
        <a:xfrm>
          <a:off x="7690372" y="4419892"/>
          <a:ext cx="1849748" cy="564304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Web Services</a:t>
          </a:r>
        </a:p>
      </dsp:txBody>
      <dsp:txXfrm>
        <a:off x="7706900" y="4436420"/>
        <a:ext cx="1816692" cy="5312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Purchase</a:t>
          </a:r>
          <a:br>
            <a:rPr lang="en-US" sz="1800" kern="1200"/>
          </a:br>
          <a:r>
            <a:rPr lang="en-US" sz="1800" kern="1200"/>
            <a:t>Order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Purchase</a:t>
          </a:r>
          <a:br>
            <a:rPr lang="en-US" sz="1800" kern="1200"/>
          </a:br>
          <a:r>
            <a:rPr lang="en-US" sz="1800" kern="1200"/>
            <a:t>Receipt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678207" y="0"/>
        <a:ext cx="1176725" cy="67764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Purchase</a:t>
          </a:r>
          <a:br>
            <a:rPr lang="en-US" sz="1800" kern="1200"/>
          </a:br>
          <a:r>
            <a:rPr lang="en-US" sz="1800" kern="1200"/>
            <a:t>Order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Purchase</a:t>
          </a:r>
          <a:br>
            <a:rPr lang="en-US" sz="1800" kern="1200"/>
          </a:br>
          <a:r>
            <a:rPr lang="en-US" sz="1800" kern="1200"/>
            <a:t>Receipt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678207" y="0"/>
        <a:ext cx="1176725" cy="677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10/14/2024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07716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6021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03525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04570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2918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4091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40199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71363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89733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9708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624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07415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21404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6219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19986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423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01246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3074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39488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82648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2527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772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95492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2158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299159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723695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31556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818785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8989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29380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663059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214040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621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6386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51543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94344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06319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5901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269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53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2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61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5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2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18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171152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941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852062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>
                <a:solidFill>
                  <a:srgbClr val="85CEC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345115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490114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73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8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1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617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4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4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9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1219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1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75021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651518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49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812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4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28905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82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74113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43894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29468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086085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9605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03102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17725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74194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28926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2408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334510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809445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325865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subtitle</a:t>
            </a:r>
            <a:endParaRPr lang="en-I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name</a:t>
            </a:r>
            <a:endParaRPr lang="en-I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Presenter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116937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Freeform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80847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856508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870656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9403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844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5908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4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8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72.svg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796" r:id="rId17"/>
    <p:sldLayoutId id="2147483834" r:id="rId18"/>
    <p:sldLayoutId id="214748383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5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3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0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37" r:id="rId17"/>
    <p:sldLayoutId id="214748384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3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00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62E38800-1192-9115-0CD2-D246FED66E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9FC4537-8B75-52C9-7D42-9483E6E949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4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9.jpe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microsoft.com/office/2007/relationships/hdphoto" Target="../media/hdphoto2.wdp"/><Relationship Id="rId4" Type="http://schemas.openxmlformats.org/officeDocument/2006/relationships/image" Target="../media/image83.png"/><Relationship Id="rId9" Type="http://schemas.openxmlformats.org/officeDocument/2006/relationships/image" Target="../media/image8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89.jpeg"/><Relationship Id="rId21" Type="http://schemas.openxmlformats.org/officeDocument/2006/relationships/image" Target="../media/image92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9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74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91.sv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90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Relationship Id="rId22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9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18" Type="http://schemas.openxmlformats.org/officeDocument/2006/relationships/diagramQuickStyle" Target="../diagrams/quickStyle6.xml"/><Relationship Id="rId3" Type="http://schemas.openxmlformats.org/officeDocument/2006/relationships/image" Target="../media/image89.jpeg"/><Relationship Id="rId21" Type="http://schemas.openxmlformats.org/officeDocument/2006/relationships/image" Target="../media/image95.png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17" Type="http://schemas.openxmlformats.org/officeDocument/2006/relationships/diagramLayout" Target="../diagrams/layout6.xml"/><Relationship Id="rId2" Type="http://schemas.openxmlformats.org/officeDocument/2006/relationships/notesSlide" Target="../notesSlides/notesSlide13.xml"/><Relationship Id="rId16" Type="http://schemas.openxmlformats.org/officeDocument/2006/relationships/diagramData" Target="../diagrams/data6.xml"/><Relationship Id="rId20" Type="http://schemas.microsoft.com/office/2007/relationships/diagramDrawing" Target="../diagrams/drawing6.xml"/><Relationship Id="rId1" Type="http://schemas.openxmlformats.org/officeDocument/2006/relationships/slideLayout" Target="../slideLayouts/slideLayout74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91.sv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19" Type="http://schemas.openxmlformats.org/officeDocument/2006/relationships/diagramColors" Target="../diagrams/colors6.xml"/><Relationship Id="rId4" Type="http://schemas.openxmlformats.org/officeDocument/2006/relationships/image" Target="../media/image90.pn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Relationship Id="rId22" Type="http://schemas.openxmlformats.org/officeDocument/2006/relationships/image" Target="../media/image9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18" Type="http://schemas.openxmlformats.org/officeDocument/2006/relationships/diagramQuickStyle" Target="../diagrams/quickStyle9.xml"/><Relationship Id="rId3" Type="http://schemas.openxmlformats.org/officeDocument/2006/relationships/image" Target="../media/image89.jpeg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17" Type="http://schemas.openxmlformats.org/officeDocument/2006/relationships/diagramLayout" Target="../diagrams/layout9.xml"/><Relationship Id="rId2" Type="http://schemas.openxmlformats.org/officeDocument/2006/relationships/notesSlide" Target="../notesSlides/notesSlide14.xml"/><Relationship Id="rId16" Type="http://schemas.openxmlformats.org/officeDocument/2006/relationships/diagramData" Target="../diagrams/data9.xml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74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image" Target="../media/image91.svg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19" Type="http://schemas.openxmlformats.org/officeDocument/2006/relationships/diagramColors" Target="../diagrams/colors9.xml"/><Relationship Id="rId4" Type="http://schemas.openxmlformats.org/officeDocument/2006/relationships/image" Target="../media/image90.png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png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89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4.png"/><Relationship Id="rId7" Type="http://schemas.openxmlformats.org/officeDocument/2006/relationships/image" Target="../media/image10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9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microsoft.com/office/2007/relationships/hdphoto" Target="../media/hdphoto5.wdp"/><Relationship Id="rId4" Type="http://schemas.openxmlformats.org/officeDocument/2006/relationships/image" Target="../media/image80.png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7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microsoft.com/office/2007/relationships/hdphoto" Target="../media/hdphoto6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microsoft.com/office/2007/relationships/diagramDrawing" Target="../diagrams/drawing11.xml"/><Relationship Id="rId3" Type="http://schemas.openxmlformats.org/officeDocument/2006/relationships/image" Target="../media/image79.jpeg"/><Relationship Id="rId7" Type="http://schemas.openxmlformats.org/officeDocument/2006/relationships/image" Target="../media/image90.png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11" Type="http://schemas.openxmlformats.org/officeDocument/2006/relationships/diagramQuickStyle" Target="../diagrams/quickStyle11.xml"/><Relationship Id="rId5" Type="http://schemas.openxmlformats.org/officeDocument/2006/relationships/image" Target="../media/image81.png"/><Relationship Id="rId10" Type="http://schemas.openxmlformats.org/officeDocument/2006/relationships/diagramLayout" Target="../diagrams/layout11.xml"/><Relationship Id="rId4" Type="http://schemas.openxmlformats.org/officeDocument/2006/relationships/image" Target="../media/image80.png"/><Relationship Id="rId9" Type="http://schemas.openxmlformats.org/officeDocument/2006/relationships/diagramData" Target="../diagrams/data11.xml"/><Relationship Id="rId1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microsoft.com/office/2007/relationships/diagramDrawing" Target="../diagrams/drawing12.xml"/><Relationship Id="rId3" Type="http://schemas.openxmlformats.org/officeDocument/2006/relationships/image" Target="../media/image79.jpeg"/><Relationship Id="rId7" Type="http://schemas.openxmlformats.org/officeDocument/2006/relationships/image" Target="../media/image90.png"/><Relationship Id="rId12" Type="http://schemas.openxmlformats.org/officeDocument/2006/relationships/diagramColors" Target="../diagrams/colors1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11" Type="http://schemas.openxmlformats.org/officeDocument/2006/relationships/diagramQuickStyle" Target="../diagrams/quickStyle12.xml"/><Relationship Id="rId5" Type="http://schemas.openxmlformats.org/officeDocument/2006/relationships/image" Target="../media/image81.png"/><Relationship Id="rId10" Type="http://schemas.openxmlformats.org/officeDocument/2006/relationships/diagramLayout" Target="../diagrams/layout12.xml"/><Relationship Id="rId4" Type="http://schemas.openxmlformats.org/officeDocument/2006/relationships/image" Target="../media/image80.png"/><Relationship Id="rId9" Type="http://schemas.openxmlformats.org/officeDocument/2006/relationships/diagramData" Target="../diagrams/data12.xml"/><Relationship Id="rId1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microsoft.com/office/2007/relationships/hdphoto" Target="../media/hdphoto6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79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microsoft.com/office/2007/relationships/hdphoto" Target="../media/hdphoto6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9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4.gif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C8B308-06FD-5323-4F26-2B7716218799}"/>
              </a:ext>
            </a:extLst>
          </p:cNvPr>
          <p:cNvSpPr/>
          <p:nvPr/>
        </p:nvSpPr>
        <p:spPr>
          <a:xfrm>
            <a:off x="-431630" y="0"/>
            <a:ext cx="1305526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6736C7F-384B-CE67-E476-8B8311CE8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97EA33-D9F3-F931-E849-852852845687}"/>
              </a:ext>
            </a:extLst>
          </p:cNvPr>
          <p:cNvSpPr txBox="1"/>
          <p:nvPr/>
        </p:nvSpPr>
        <p:spPr>
          <a:xfrm>
            <a:off x="-431632" y="730296"/>
            <a:ext cx="1292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Challenges for large(r) retailers</a:t>
            </a:r>
            <a:endParaRPr lang="en-US" sz="5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4210C-5081-0A62-473A-E7FCA39F36D2}"/>
              </a:ext>
            </a:extLst>
          </p:cNvPr>
          <p:cNvGrpSpPr/>
          <p:nvPr/>
        </p:nvGrpSpPr>
        <p:grpSpPr>
          <a:xfrm>
            <a:off x="-431633" y="1424027"/>
            <a:ext cx="13055261" cy="5744151"/>
            <a:chOff x="-431633" y="1424027"/>
            <a:chExt cx="13055261" cy="5744151"/>
          </a:xfrm>
        </p:grpSpPr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87444793-FBD1-B1D8-DAC4-9A2C1F5E3743}"/>
                </a:ext>
              </a:extLst>
            </p:cNvPr>
            <p:cNvSpPr txBox="1">
              <a:spLocks/>
            </p:cNvSpPr>
            <p:nvPr/>
          </p:nvSpPr>
          <p:spPr>
            <a:xfrm>
              <a:off x="-431633" y="1424027"/>
              <a:ext cx="13055261" cy="57441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36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5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None/>
              </a:pPr>
              <a:endParaRPr lang="en-US" sz="280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sz="3600">
                  <a:solidFill>
                    <a:schemeClr val="accent6">
                      <a:lumMod val="75000"/>
                    </a:schemeClr>
                  </a:solidFill>
                </a:rPr>
                <a:t>Long running processes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Statement Calculation &amp; Posting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Replenishment calculation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Cost Adjustment &amp; Posting</a:t>
              </a:r>
            </a:p>
            <a:p>
              <a:pPr marL="0" indent="0" algn="ctr">
                <a:buNone/>
              </a:pPr>
              <a:br>
                <a:rPr lang="en-US">
                  <a:solidFill>
                    <a:schemeClr val="bg1"/>
                  </a:solidFill>
                </a:rPr>
              </a:br>
              <a:endParaRPr lang="en-US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1100">
                <a:solidFill>
                  <a:schemeClr val="bg1"/>
                </a:solidFill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1673E8F-C12E-DDDA-B7A3-A38CB7518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512386" y="2609727"/>
              <a:ext cx="1038348" cy="103834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84C6416-E6CB-E62D-2197-92904CBB40AC}"/>
              </a:ext>
            </a:extLst>
          </p:cNvPr>
          <p:cNvGrpSpPr/>
          <p:nvPr/>
        </p:nvGrpSpPr>
        <p:grpSpPr>
          <a:xfrm>
            <a:off x="-279233" y="1433552"/>
            <a:ext cx="13055261" cy="5744151"/>
            <a:chOff x="-431633" y="1424027"/>
            <a:chExt cx="13055261" cy="5744151"/>
          </a:xfrm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775470C4-51B9-6B42-26E6-95B7739C1BBC}"/>
                </a:ext>
              </a:extLst>
            </p:cNvPr>
            <p:cNvSpPr txBox="1">
              <a:spLocks/>
            </p:cNvSpPr>
            <p:nvPr/>
          </p:nvSpPr>
          <p:spPr>
            <a:xfrm>
              <a:off x="-431633" y="1424027"/>
              <a:ext cx="13055261" cy="57441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36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5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None/>
              </a:pPr>
              <a:endParaRPr lang="en-US" sz="280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sz="3600">
                  <a:solidFill>
                    <a:schemeClr val="accent6">
                      <a:lumMod val="75000"/>
                    </a:schemeClr>
                  </a:solidFill>
                </a:rPr>
                <a:t>Data volume in entry tables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Item Ledger Entries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Value Entries</a:t>
              </a:r>
              <a:br>
                <a:rPr lang="en-US">
                  <a:solidFill>
                    <a:schemeClr val="bg1"/>
                  </a:solidFill>
                </a:rPr>
              </a:br>
              <a:br>
                <a:rPr lang="en-US" sz="3600">
                  <a:solidFill>
                    <a:schemeClr val="bg1"/>
                  </a:solidFill>
                </a:rPr>
              </a:br>
              <a:r>
                <a:rPr lang="en-US" sz="3600">
                  <a:solidFill>
                    <a:schemeClr val="bg1"/>
                  </a:solidFill>
                </a:rPr>
                <a:t>Storage cost of data </a:t>
              </a:r>
              <a:r>
                <a:rPr lang="en-US" sz="3600">
                  <a:solidFill>
                    <a:schemeClr val="bg1"/>
                  </a:solidFill>
                  <a:sym typeface="Wingdings" panose="05000000000000000000" pitchFamily="2" charset="2"/>
                </a:rPr>
                <a:t>in BC SaaS</a:t>
              </a:r>
              <a:br>
                <a:rPr lang="en-US">
                  <a:solidFill>
                    <a:schemeClr val="bg1"/>
                  </a:solidFill>
                </a:rPr>
              </a:br>
              <a:endParaRPr lang="en-US" sz="1100">
                <a:solidFill>
                  <a:schemeClr val="bg1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3594F05-1568-0228-799A-BC2B8390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12386" y="2537857"/>
              <a:ext cx="1038348" cy="1148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6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in the snow&#10;&#10;Description automatically generated">
            <a:extLst>
              <a:ext uri="{FF2B5EF4-FFF2-40B4-BE49-F238E27FC236}">
                <a16:creationId xmlns:a16="http://schemas.microsoft.com/office/drawing/2014/main" id="{B4C1446E-8D5F-5986-E233-AB0EA940A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C59803-4648-6014-74F3-B1A1A1B0FC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809918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Segoe UI"/>
                <a:cs typeface="Segoe UI"/>
              </a:rPr>
              <a:t>Statement posting - Current approach </a:t>
            </a:r>
            <a:endParaRPr lang="en-I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263384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A3E40D-BADA-C90A-0858-F12C8C6987E2}"/>
              </a:ext>
            </a:extLst>
          </p:cNvPr>
          <p:cNvGrpSpPr/>
          <p:nvPr/>
        </p:nvGrpSpPr>
        <p:grpSpPr>
          <a:xfrm>
            <a:off x="309202" y="2651570"/>
            <a:ext cx="6768608" cy="859632"/>
            <a:chOff x="309202" y="2651570"/>
            <a:chExt cx="6768608" cy="85963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F52640C-B2CD-455D-D6A0-3C0ED239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3" y="2651571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608F8A42-3BBA-287B-E859-1222F7354E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1785143"/>
                </p:ext>
              </p:extLst>
            </p:nvPr>
          </p:nvGraphicFramePr>
          <p:xfrm>
            <a:off x="1882534" y="2742566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6D8504-8BC1-89E7-1B02-C1E4E83E8732}"/>
                </a:ext>
              </a:extLst>
            </p:cNvPr>
            <p:cNvSpPr txBox="1"/>
            <p:nvPr/>
          </p:nvSpPr>
          <p:spPr>
            <a:xfrm rot="16200000">
              <a:off x="69136" y="2891636"/>
              <a:ext cx="849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0AC4A57-8FBB-5752-6328-E700475E2EA6}"/>
              </a:ext>
            </a:extLst>
          </p:cNvPr>
          <p:cNvGrpSpPr/>
          <p:nvPr/>
        </p:nvGrpSpPr>
        <p:grpSpPr>
          <a:xfrm>
            <a:off x="309201" y="3884845"/>
            <a:ext cx="6768607" cy="1083502"/>
            <a:chOff x="309201" y="3884845"/>
            <a:chExt cx="6768607" cy="1083502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8AB3FFA-79AC-34E1-8E72-BB5CAF11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1" y="3988620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13E34AE5-8A07-A3D3-1115-6A87290134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95169148"/>
                </p:ext>
              </p:extLst>
            </p:nvPr>
          </p:nvGraphicFramePr>
          <p:xfrm>
            <a:off x="1882532" y="4087775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8AE2BA-18BE-0D87-7B23-9A913E8A071B}"/>
                </a:ext>
              </a:extLst>
            </p:cNvPr>
            <p:cNvSpPr txBox="1"/>
            <p:nvPr/>
          </p:nvSpPr>
          <p:spPr>
            <a:xfrm rot="16200000">
              <a:off x="-47884" y="4241930"/>
              <a:ext cx="1083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300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CACD1B-A413-A469-F9C5-4E71532AE19F}"/>
              </a:ext>
            </a:extLst>
          </p:cNvPr>
          <p:cNvSpPr txBox="1"/>
          <p:nvPr/>
        </p:nvSpPr>
        <p:spPr>
          <a:xfrm>
            <a:off x="793322" y="3560858"/>
            <a:ext cx="659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…………………………………………………………………………………………….......…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8513728" y="1570193"/>
            <a:ext cx="176448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10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15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72908-1958-85A1-728A-83478C365AA0}"/>
              </a:ext>
            </a:extLst>
          </p:cNvPr>
          <p:cNvSpPr txBox="1"/>
          <p:nvPr/>
        </p:nvSpPr>
        <p:spPr>
          <a:xfrm>
            <a:off x="8386722" y="1041445"/>
            <a:ext cx="2244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3AEE5-CE33-5319-1E72-0E93D8AC8723}"/>
              </a:ext>
            </a:extLst>
          </p:cNvPr>
          <p:cNvCxnSpPr>
            <a:cxnSpLocks/>
          </p:cNvCxnSpPr>
          <p:nvPr/>
        </p:nvCxnSpPr>
        <p:spPr>
          <a:xfrm>
            <a:off x="8513727" y="2609981"/>
            <a:ext cx="17644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477CA5-9DB1-1C3A-1D59-75D5F80DBD77}"/>
              </a:ext>
            </a:extLst>
          </p:cNvPr>
          <p:cNvCxnSpPr>
            <a:cxnSpLocks/>
          </p:cNvCxnSpPr>
          <p:nvPr/>
        </p:nvCxnSpPr>
        <p:spPr>
          <a:xfrm>
            <a:off x="8439474" y="3768825"/>
            <a:ext cx="183873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1047513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80213" y="3774893"/>
            <a:ext cx="115926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9F11FF6-3F48-3F54-A9C0-3573AE7036F1}"/>
              </a:ext>
            </a:extLst>
          </p:cNvPr>
          <p:cNvSpPr/>
          <p:nvPr/>
        </p:nvSpPr>
        <p:spPr>
          <a:xfrm>
            <a:off x="2690446" y="5231423"/>
            <a:ext cx="3405554" cy="975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9FBECF-1B07-1801-4180-ED067DEC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  <a14:imgEffect>
                      <a14:saturation sat="1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59" y="5214439"/>
            <a:ext cx="1460561" cy="14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D63C928-6F3B-8B59-70B3-A47DF4AE5C8E}"/>
              </a:ext>
            </a:extLst>
          </p:cNvPr>
          <p:cNvSpPr txBox="1"/>
          <p:nvPr/>
        </p:nvSpPr>
        <p:spPr>
          <a:xfrm>
            <a:off x="6874600" y="5020971"/>
            <a:ext cx="18966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stores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data volume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long running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processes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ECFEEA-16FD-1C0F-2550-140A7084B6AA}"/>
              </a:ext>
            </a:extLst>
          </p:cNvPr>
          <p:cNvSpPr/>
          <p:nvPr/>
        </p:nvSpPr>
        <p:spPr>
          <a:xfrm>
            <a:off x="1825137" y="1522089"/>
            <a:ext cx="8805854" cy="3994489"/>
          </a:xfrm>
          <a:prstGeom prst="rect">
            <a:avLst/>
          </a:prstGeom>
          <a:solidFill>
            <a:srgbClr val="074A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lvl="0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retailer </a:t>
            </a:r>
            <a:r>
              <a:rPr lang="en-US" sz="2800">
                <a:solidFill>
                  <a:srgbClr val="FFFFFF"/>
                </a:solidFill>
              </a:rPr>
              <a:t>operates 300 stores and </a:t>
            </a:r>
            <a:br>
              <a:rPr lang="en-US" sz="2800">
                <a:solidFill>
                  <a:srgbClr val="FFFFFF"/>
                </a:solidFill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sells 2000 different items per day.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creates: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2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600.000 Item Ledger Entries per day</a:t>
            </a:r>
          </a:p>
          <a:p>
            <a:pPr marL="72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Mio. Item Ledger Entries per month</a:t>
            </a:r>
          </a:p>
        </p:txBody>
      </p:sp>
    </p:spTree>
    <p:extLst>
      <p:ext uri="{BB962C8B-B14F-4D97-AF65-F5344CB8AC3E}">
        <p14:creationId xmlns:p14="http://schemas.microsoft.com/office/powerpoint/2010/main" val="36936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24" grpId="0"/>
      <p:bldP spid="53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632" y="0"/>
            <a:ext cx="13055261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06997" y="475488"/>
            <a:ext cx="4436683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66238" y="2301239"/>
            <a:ext cx="3167546" cy="45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62DA02-B709-9C07-D86E-86E044F26F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A75EE-D276-02DE-155A-9AA3B3FA968D}"/>
              </a:ext>
            </a:extLst>
          </p:cNvPr>
          <p:cNvSpPr txBox="1"/>
          <p:nvPr/>
        </p:nvSpPr>
        <p:spPr>
          <a:xfrm>
            <a:off x="-431632" y="730296"/>
            <a:ext cx="1292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Aggregated Inventory</a:t>
            </a:r>
            <a:endParaRPr lang="en-US" sz="5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098C51-6CEA-C4B4-775E-DE82BC3BED2A}"/>
              </a:ext>
            </a:extLst>
          </p:cNvPr>
          <p:cNvSpPr txBox="1">
            <a:spLocks/>
          </p:cNvSpPr>
          <p:nvPr/>
        </p:nvSpPr>
        <p:spPr>
          <a:xfrm>
            <a:off x="0" y="1233527"/>
            <a:ext cx="12192000" cy="5744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050">
              <a:solidFill>
                <a:schemeClr val="bg1">
                  <a:lumMod val="95000"/>
                </a:schemeClr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500">
              <a:solidFill>
                <a:schemeClr val="bg1"/>
              </a:solidFill>
            </a:endParaRPr>
          </a:p>
          <a:p>
            <a:pPr marL="800100" lvl="1" indent="-342900" algn="ctr"/>
            <a:endParaRPr lang="en-US" sz="280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4400">
                <a:solidFill>
                  <a:schemeClr val="bg1"/>
                </a:solidFill>
              </a:rPr>
              <a:t>The “Loki” idea:</a:t>
            </a:r>
          </a:p>
          <a:p>
            <a:pPr marL="457200" lvl="1" indent="0" algn="ctr">
              <a:buNone/>
            </a:pPr>
            <a:r>
              <a:rPr lang="en-US" sz="4400">
                <a:solidFill>
                  <a:schemeClr val="bg1"/>
                </a:solidFill>
              </a:rPr>
              <a:t>Instead of posting every stock movement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into individual store locations</a:t>
            </a:r>
          </a:p>
          <a:p>
            <a:pPr marL="457200" lvl="1" indent="0" algn="ctr">
              <a:buNone/>
            </a:pPr>
            <a:br>
              <a:rPr lang="en-US" sz="18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let’s post into aggregated locations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000">
                <a:solidFill>
                  <a:schemeClr val="bg1"/>
                </a:solidFill>
              </a:rPr>
              <a:t>(and keep the details in a separate table)</a:t>
            </a:r>
            <a:endParaRPr lang="en-US" sz="320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endParaRPr lang="en-US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BE309-EA93-9F40-C781-18E8E2C15D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86161" y="3497740"/>
            <a:ext cx="2335821" cy="33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alking in the snow&#10;&#10;Description automatically generated">
            <a:extLst>
              <a:ext uri="{FF2B5EF4-FFF2-40B4-BE49-F238E27FC236}">
                <a16:creationId xmlns:a16="http://schemas.microsoft.com/office/drawing/2014/main" id="{6B975B74-B8B1-3F6E-B000-71A089DFD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A95431-2EED-0DBE-40A3-13CD123DEF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AB9-E49E-1132-6016-780FF1859A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397953" cy="5073650"/>
          </a:xfrm>
        </p:spPr>
        <p:txBody>
          <a:bodyPr lIns="91440" tIns="45720" rIns="91440" bIns="45720" anchor="t"/>
          <a:lstStyle/>
          <a:p>
            <a:pPr marL="0">
              <a:spcBef>
                <a:spcPts val="600"/>
              </a:spcBef>
              <a:buNone/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Aggregated posting for store locations</a:t>
            </a:r>
            <a:br>
              <a:rPr lang="en-US" sz="2000"/>
            </a:br>
            <a:endParaRPr lang="en-US" sz="2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Current approach</a:t>
            </a:r>
          </a:p>
          <a:p>
            <a:pPr marL="114300" indent="-34290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Item Ledger Entries for individual stores</a:t>
            </a:r>
          </a:p>
          <a:p>
            <a:pPr marL="114300" indent="-34290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One entry per item, per location, per day</a:t>
            </a:r>
            <a:br>
              <a:rPr lang="en-US" sz="2000"/>
            </a:br>
            <a:endParaRPr lang="en-US" sz="2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New approach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Item Ledger Entries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for aggregated store location(s)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Details are stored in a new table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LSC </a:t>
            </a:r>
            <a:r>
              <a:rPr lang="en-US" sz="2000" err="1">
                <a:solidFill>
                  <a:schemeClr val="bg1"/>
                </a:solidFill>
                <a:latin typeface="Segoe UI"/>
                <a:cs typeface="Segoe UI"/>
              </a:rPr>
              <a:t>Aggr</a:t>
            </a: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. Inventory Entry </a:t>
            </a:r>
            <a:r>
              <a:rPr lang="en-US" sz="2000">
                <a:solidFill>
                  <a:schemeClr val="bg1"/>
                </a:solidFill>
                <a:latin typeface="Segoe UI"/>
                <a:cs typeface="Segoe UI"/>
                <a:sym typeface="Wingdings" panose="05000000000000000000" pitchFamily="2" charset="2"/>
              </a:rPr>
              <a:t>(10059488)</a:t>
            </a: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pPr marL="971550" lvl="2" indent="-285750">
              <a:spcBef>
                <a:spcPts val="600"/>
              </a:spcBef>
              <a:defRPr/>
            </a:pPr>
            <a:endParaRPr lang="en-US" sz="100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971550" lvl="2" indent="-28575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IS" sz="2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Statement posting - New approach </a:t>
            </a:r>
            <a:endParaRPr lang="en-I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C1968-7B74-EB8B-4C29-4976EE0E8161}"/>
              </a:ext>
            </a:extLst>
          </p:cNvPr>
          <p:cNvSpPr/>
          <p:nvPr/>
        </p:nvSpPr>
        <p:spPr>
          <a:xfrm>
            <a:off x="6227015" y="2073244"/>
            <a:ext cx="1313245" cy="4508625"/>
          </a:xfrm>
          <a:prstGeom prst="rect">
            <a:avLst/>
          </a:prstGeom>
          <a:solidFill>
            <a:srgbClr val="051E33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4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4F16D-F611-65A9-37D2-B10388C264AD}"/>
              </a:ext>
            </a:extLst>
          </p:cNvPr>
          <p:cNvSpPr txBox="1"/>
          <p:nvPr/>
        </p:nvSpPr>
        <p:spPr>
          <a:xfrm>
            <a:off x="6096000" y="1352550"/>
            <a:ext cx="302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7D8D8-C06C-7EFC-CA8A-D2D5D05AADC7}"/>
              </a:ext>
            </a:extLst>
          </p:cNvPr>
          <p:cNvSpPr/>
          <p:nvPr/>
        </p:nvSpPr>
        <p:spPr>
          <a:xfrm>
            <a:off x="8207009" y="2668147"/>
            <a:ext cx="1313245" cy="1171701"/>
          </a:xfrm>
          <a:prstGeom prst="rect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“RETAIL-1”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EE81A49-548E-1E3D-37CD-AF1F5256A496}"/>
              </a:ext>
            </a:extLst>
          </p:cNvPr>
          <p:cNvSpPr/>
          <p:nvPr/>
        </p:nvSpPr>
        <p:spPr>
          <a:xfrm rot="16200000">
            <a:off x="7584231" y="2999254"/>
            <a:ext cx="571500" cy="521731"/>
          </a:xfrm>
          <a:prstGeom prst="downArrow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8DBC8-F67E-42D4-5121-7843A5E999F3}"/>
              </a:ext>
            </a:extLst>
          </p:cNvPr>
          <p:cNvSpPr/>
          <p:nvPr/>
        </p:nvSpPr>
        <p:spPr>
          <a:xfrm>
            <a:off x="9994263" y="2073245"/>
            <a:ext cx="1388841" cy="4508624"/>
          </a:xfrm>
          <a:prstGeom prst="rect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4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FD862C-4F6E-C651-05E9-E6C301D1FCB3}"/>
              </a:ext>
            </a:extLst>
          </p:cNvPr>
          <p:cNvSpPr txBox="1"/>
          <p:nvPr/>
        </p:nvSpPr>
        <p:spPr>
          <a:xfrm>
            <a:off x="9727368" y="1352550"/>
            <a:ext cx="186487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Inventory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C4901-A351-217E-47F8-F6CBC5816E71}"/>
              </a:ext>
            </a:extLst>
          </p:cNvPr>
          <p:cNvSpPr txBox="1"/>
          <p:nvPr/>
        </p:nvSpPr>
        <p:spPr>
          <a:xfrm>
            <a:off x="8492381" y="1675715"/>
            <a:ext cx="26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5749AD69-93FF-FDBE-4489-A8317A8322E1}"/>
              </a:ext>
            </a:extLst>
          </p:cNvPr>
          <p:cNvSpPr/>
          <p:nvPr/>
        </p:nvSpPr>
        <p:spPr>
          <a:xfrm>
            <a:off x="5806110" y="2075825"/>
            <a:ext cx="289890" cy="4506044"/>
          </a:xfrm>
          <a:prstGeom prst="lef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FFC70-A84B-BBD6-C089-86A9E9014AD0}"/>
              </a:ext>
            </a:extLst>
          </p:cNvPr>
          <p:cNvSpPr txBox="1"/>
          <p:nvPr/>
        </p:nvSpPr>
        <p:spPr>
          <a:xfrm rot="16200000">
            <a:off x="4331960" y="3648486"/>
            <a:ext cx="268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day’s entries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FBD03-9F77-6344-0936-84AB0A7144F6}"/>
              </a:ext>
            </a:extLst>
          </p:cNvPr>
          <p:cNvSpPr/>
          <p:nvPr/>
        </p:nvSpPr>
        <p:spPr>
          <a:xfrm>
            <a:off x="8207009" y="4010584"/>
            <a:ext cx="1313245" cy="1171701"/>
          </a:xfrm>
          <a:prstGeom prst="rect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“RETAIL-2”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B53D1DF-2E5D-70BD-B1F1-DF9F45B57CF4}"/>
              </a:ext>
            </a:extLst>
          </p:cNvPr>
          <p:cNvSpPr/>
          <p:nvPr/>
        </p:nvSpPr>
        <p:spPr>
          <a:xfrm rot="16200000">
            <a:off x="7584232" y="4335568"/>
            <a:ext cx="571500" cy="521731"/>
          </a:xfrm>
          <a:prstGeom prst="downArrow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8" grpId="0"/>
      <p:bldP spid="26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80C4C5BB-2187-2CA3-E504-810400B56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474745-0C41-C4C5-3ABE-59CA050EC0A7}"/>
              </a:ext>
            </a:extLst>
          </p:cNvPr>
          <p:cNvSpPr/>
          <p:nvPr/>
        </p:nvSpPr>
        <p:spPr>
          <a:xfrm>
            <a:off x="0" y="-12351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Statement posting - New approach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0159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2927D7-5319-545F-ADD0-DE73522D4A5E}"/>
              </a:ext>
            </a:extLst>
          </p:cNvPr>
          <p:cNvGrpSpPr/>
          <p:nvPr/>
        </p:nvGrpSpPr>
        <p:grpSpPr>
          <a:xfrm>
            <a:off x="309202" y="2651570"/>
            <a:ext cx="6768608" cy="859632"/>
            <a:chOff x="309202" y="2651570"/>
            <a:chExt cx="6768608" cy="85963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F52640C-B2CD-455D-D6A0-3C0ED239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3" y="2651571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608F8A42-3BBA-287B-E859-1222F7354E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27647294"/>
                </p:ext>
              </p:extLst>
            </p:nvPr>
          </p:nvGraphicFramePr>
          <p:xfrm>
            <a:off x="1882534" y="2742566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6D8504-8BC1-89E7-1B02-C1E4E83E8732}"/>
                </a:ext>
              </a:extLst>
            </p:cNvPr>
            <p:cNvSpPr txBox="1"/>
            <p:nvPr/>
          </p:nvSpPr>
          <p:spPr>
            <a:xfrm rot="16200000">
              <a:off x="69136" y="2891636"/>
              <a:ext cx="849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F1E4C0-85C5-6EBF-81CE-B70434F7D5B2}"/>
              </a:ext>
            </a:extLst>
          </p:cNvPr>
          <p:cNvGrpSpPr/>
          <p:nvPr/>
        </p:nvGrpSpPr>
        <p:grpSpPr>
          <a:xfrm>
            <a:off x="309201" y="3884845"/>
            <a:ext cx="6768607" cy="1083502"/>
            <a:chOff x="309201" y="3884845"/>
            <a:chExt cx="6768607" cy="1083502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8AB3FFA-79AC-34E1-8E72-BB5CAF11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1" y="3988620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13E34AE5-8A07-A3D3-1115-6A87290134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8322331"/>
                </p:ext>
              </p:extLst>
            </p:nvPr>
          </p:nvGraphicFramePr>
          <p:xfrm>
            <a:off x="1882532" y="4087775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8AE2BA-18BE-0D87-7B23-9A913E8A071B}"/>
                </a:ext>
              </a:extLst>
            </p:cNvPr>
            <p:cNvSpPr txBox="1"/>
            <p:nvPr/>
          </p:nvSpPr>
          <p:spPr>
            <a:xfrm rot="16200000">
              <a:off x="-47884" y="4241930"/>
              <a:ext cx="1083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</a:t>
              </a:r>
              <a:r>
                <a:rPr lang="en-US">
                  <a:solidFill>
                    <a:schemeClr val="bg1"/>
                  </a:solidFill>
                  <a:latin typeface="Calibri" panose="020F0502020204030204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8513728" y="1570193"/>
            <a:ext cx="1764480" cy="32931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10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15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72908-1958-85A1-728A-83478C365AA0}"/>
              </a:ext>
            </a:extLst>
          </p:cNvPr>
          <p:cNvSpPr txBox="1"/>
          <p:nvPr/>
        </p:nvSpPr>
        <p:spPr>
          <a:xfrm>
            <a:off x="8386722" y="984295"/>
            <a:ext cx="189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Journal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3AEE5-CE33-5319-1E72-0E93D8AC8723}"/>
              </a:ext>
            </a:extLst>
          </p:cNvPr>
          <p:cNvCxnSpPr>
            <a:cxnSpLocks/>
          </p:cNvCxnSpPr>
          <p:nvPr/>
        </p:nvCxnSpPr>
        <p:spPr>
          <a:xfrm>
            <a:off x="8513727" y="2609981"/>
            <a:ext cx="17644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477CA5-9DB1-1C3A-1D59-75D5F80DBD77}"/>
              </a:ext>
            </a:extLst>
          </p:cNvPr>
          <p:cNvCxnSpPr>
            <a:cxnSpLocks/>
          </p:cNvCxnSpPr>
          <p:nvPr/>
        </p:nvCxnSpPr>
        <p:spPr>
          <a:xfrm>
            <a:off x="8439474" y="3768825"/>
            <a:ext cx="183873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990363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80212" y="3768825"/>
            <a:ext cx="1159261" cy="606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544B442-018E-261D-2626-02B56846CC14}"/>
              </a:ext>
            </a:extLst>
          </p:cNvPr>
          <p:cNvSpPr/>
          <p:nvPr/>
        </p:nvSpPr>
        <p:spPr>
          <a:xfrm>
            <a:off x="8513728" y="5176802"/>
            <a:ext cx="1764480" cy="1279506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45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40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8F659-3728-EC68-4692-860085AD8B3F}"/>
              </a:ext>
            </a:extLst>
          </p:cNvPr>
          <p:cNvSpPr txBox="1"/>
          <p:nvPr/>
        </p:nvSpPr>
        <p:spPr>
          <a:xfrm>
            <a:off x="6181725" y="5217098"/>
            <a:ext cx="2230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Aggregate Stores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9FC1A-2AA5-FDE3-1332-38759CCC548D}"/>
              </a:ext>
            </a:extLst>
          </p:cNvPr>
          <p:cNvSpPr txBox="1"/>
          <p:nvPr/>
        </p:nvSpPr>
        <p:spPr>
          <a:xfrm>
            <a:off x="5686878" y="5596046"/>
            <a:ext cx="189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Post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2C9413B-692D-ECF5-E0BE-2BA11F0246AB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077808" y="5749637"/>
            <a:ext cx="738909" cy="738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680F4-CACA-A23D-A19A-FF23B47E9134}"/>
              </a:ext>
            </a:extLst>
          </p:cNvPr>
          <p:cNvSpPr txBox="1"/>
          <p:nvPr/>
        </p:nvSpPr>
        <p:spPr>
          <a:xfrm>
            <a:off x="793322" y="3560858"/>
            <a:ext cx="659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…………………………………………………………………………………………….......…</a:t>
            </a:r>
          </a:p>
        </p:txBody>
      </p:sp>
    </p:spTree>
    <p:extLst>
      <p:ext uri="{BB962C8B-B14F-4D97-AF65-F5344CB8AC3E}">
        <p14:creationId xmlns:p14="http://schemas.microsoft.com/office/powerpoint/2010/main" val="33410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8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in the snow&#10;&#10;Description automatically generated">
            <a:extLst>
              <a:ext uri="{FF2B5EF4-FFF2-40B4-BE49-F238E27FC236}">
                <a16:creationId xmlns:a16="http://schemas.microsoft.com/office/drawing/2014/main" id="{631FF40F-AAE2-92F8-8A31-A70B2EAC4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11104A-4308-F741-CE9E-1BCEB3961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Statement posting - New approach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52640C-B2CD-455D-D6A0-3C0ED2392F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3" y="2651571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678988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08F8A42-3BBA-287B-E859-1222F7354E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541079"/>
              </p:ext>
            </p:extLst>
          </p:nvPr>
        </p:nvGraphicFramePr>
        <p:xfrm>
          <a:off x="1882534" y="2742566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D8AB3FFA-79AC-34E1-8E72-BB5CAF114F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1" y="3988620"/>
            <a:ext cx="859631" cy="859631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3E34AE5-8A07-A3D3-1115-6A8729013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500682"/>
              </p:ext>
            </p:extLst>
          </p:nvPr>
        </p:nvGraphicFramePr>
        <p:xfrm>
          <a:off x="1882532" y="4087775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D8504-8BC1-89E7-1B02-C1E4E83E8732}"/>
              </a:ext>
            </a:extLst>
          </p:cNvPr>
          <p:cNvSpPr txBox="1"/>
          <p:nvPr/>
        </p:nvSpPr>
        <p:spPr>
          <a:xfrm rot="16200000">
            <a:off x="69136" y="2891636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AE2BA-18BE-0D87-7B23-9A913E8A071B}"/>
              </a:ext>
            </a:extLst>
          </p:cNvPr>
          <p:cNvSpPr txBox="1"/>
          <p:nvPr/>
        </p:nvSpPr>
        <p:spPr>
          <a:xfrm rot="16200000">
            <a:off x="-47884" y="4241930"/>
            <a:ext cx="10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10352460" y="1539911"/>
            <a:ext cx="1764480" cy="3293193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10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15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779507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Revenue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Revenue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Revenue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999888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746673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80213" y="3915565"/>
            <a:ext cx="115926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28E3B3-974A-FE6A-AFE9-2FEF8E70B180}"/>
              </a:ext>
            </a:extLst>
          </p:cNvPr>
          <p:cNvSpPr txBox="1"/>
          <p:nvPr/>
        </p:nvSpPr>
        <p:spPr>
          <a:xfrm>
            <a:off x="8390744" y="871595"/>
            <a:ext cx="196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E9A47-3BD0-9084-E31B-F0ACE3DD6EDC}"/>
              </a:ext>
            </a:extLst>
          </p:cNvPr>
          <p:cNvSpPr txBox="1"/>
          <p:nvPr/>
        </p:nvSpPr>
        <p:spPr>
          <a:xfrm>
            <a:off x="10278207" y="856026"/>
            <a:ext cx="191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Aggr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. Inventory Entries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C855F-3B2E-3E0D-5009-6FD7311A83E6}"/>
              </a:ext>
            </a:extLst>
          </p:cNvPr>
          <p:cNvSpPr txBox="1"/>
          <p:nvPr/>
        </p:nvSpPr>
        <p:spPr>
          <a:xfrm>
            <a:off x="793322" y="3560858"/>
            <a:ext cx="659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…………………………………………………………………………………………….......…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784ED96-80D5-F7C4-A849-94758757C0A8}"/>
              </a:ext>
            </a:extLst>
          </p:cNvPr>
          <p:cNvCxnSpPr>
            <a:cxnSpLocks/>
            <a:stCxn id="8" idx="2"/>
            <a:endCxn id="21" idx="3"/>
          </p:cNvCxnSpPr>
          <p:nvPr/>
        </p:nvCxnSpPr>
        <p:spPr>
          <a:xfrm rot="5400000">
            <a:off x="7986293" y="4301948"/>
            <a:ext cx="1861885" cy="955519"/>
          </a:xfrm>
          <a:prstGeom prst="bentConnector2">
            <a:avLst/>
          </a:prstGeom>
          <a:ln w="76200">
            <a:solidFill>
              <a:srgbClr val="328C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544B442-018E-261D-2626-02B56846CC14}"/>
              </a:ext>
            </a:extLst>
          </p:cNvPr>
          <p:cNvSpPr/>
          <p:nvPr/>
        </p:nvSpPr>
        <p:spPr>
          <a:xfrm>
            <a:off x="8512754" y="2569259"/>
            <a:ext cx="1764480" cy="1279506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45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40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FEA03F-8EFF-D132-CF30-755E7817E979}"/>
              </a:ext>
            </a:extLst>
          </p:cNvPr>
          <p:cNvSpPr/>
          <p:nvPr/>
        </p:nvSpPr>
        <p:spPr>
          <a:xfrm>
            <a:off x="7280212" y="5099670"/>
            <a:ext cx="1159263" cy="1221960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Inventory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Cost 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4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977" y="2840363"/>
            <a:ext cx="9954703" cy="5886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Let’s take a look….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291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ggegated Inventory Kathryn with Face">
            <a:hlinkClick r:id="" action="ppaction://media"/>
            <a:extLst>
              <a:ext uri="{FF2B5EF4-FFF2-40B4-BE49-F238E27FC236}">
                <a16:creationId xmlns:a16="http://schemas.microsoft.com/office/drawing/2014/main" id="{27DDC13F-A65F-8B0D-07F4-065E4C715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8FE23-F599-5256-E759-A51DA5CD13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Breaking down barriers: Aggregated inventory</a:t>
            </a:r>
          </a:p>
          <a:p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691D6-A124-5CEC-4E05-AA603A93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0729C-9C46-EF19-1928-5219200D5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Martin Kleindl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05EA5-13FA-28A3-CBDE-5E2ACD3A79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0015" y="6210132"/>
            <a:ext cx="6082472" cy="469814"/>
          </a:xfrm>
        </p:spPr>
        <p:txBody>
          <a:bodyPr/>
          <a:lstStyle/>
          <a:p>
            <a:r>
              <a:rPr lang="en-US"/>
              <a:t>Director of Customer Experience, </a:t>
            </a:r>
            <a:br>
              <a:rPr lang="en-US"/>
            </a:br>
            <a:r>
              <a:rPr lang="en-US"/>
              <a:t>Product Director</a:t>
            </a:r>
            <a:endParaRPr lang="en-IS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B0325B5B-9C65-988F-252A-FDFD85AA2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787" r="12223" b="44082"/>
          <a:stretch/>
        </p:blipFill>
        <p:spPr>
          <a:xfrm>
            <a:off x="8766377" y="3241964"/>
            <a:ext cx="3333051" cy="2170168"/>
          </a:xfrm>
          <a:prstGeom prst="rect">
            <a:avLst/>
          </a:prstGeom>
          <a:ln w="158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7571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89" y="488601"/>
            <a:ext cx="9954703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Other documents, processes, and integrations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77B2351-E576-9C95-43EF-BD70ECA86607}"/>
              </a:ext>
            </a:extLst>
          </p:cNvPr>
          <p:cNvGraphicFramePr/>
          <p:nvPr/>
        </p:nvGraphicFramePr>
        <p:xfrm>
          <a:off x="1209152" y="1463041"/>
          <a:ext cx="9773696" cy="524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1173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5A715E6-ECC9-4BE5-8F6B-90138493D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>
                                            <p:graphicEl>
                                              <a:dgm id="{55A715E6-ECC9-4BE5-8F6B-90138493D8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6C2E71-ECE6-4F74-AF1E-ECB591E13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>
                                            <p:graphicEl>
                                              <a:dgm id="{C36C2E71-ECE6-4F74-AF1E-ECB591E13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DBF216-0C47-40AA-8D6F-485EC872C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">
                                            <p:graphicEl>
                                              <a:dgm id="{66DBF216-0C47-40AA-8D6F-485EC872C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E0FA12C-3D2E-4908-B737-E25D7B75A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9">
                                            <p:graphicEl>
                                              <a:dgm id="{8E0FA12C-3D2E-4908-B737-E25D7B75A5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BED29F-F2F5-4A71-B1F9-74B410341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9">
                                            <p:graphicEl>
                                              <a:dgm id="{DFBED29F-F2F5-4A71-B1F9-74B410341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5DB9FD2-71AC-4ECB-BC4A-1ED6BB7D9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9">
                                            <p:graphicEl>
                                              <a:dgm id="{45DB9FD2-71AC-4ECB-BC4A-1ED6BB7D92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5D61D6-402B-4B63-82E7-EE3B1A635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9">
                                            <p:graphicEl>
                                              <a:dgm id="{585D61D6-402B-4B63-82E7-EE3B1A635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31AD38F-B7A4-428C-9FB4-863760FD5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9">
                                            <p:graphicEl>
                                              <a:dgm id="{531AD38F-B7A4-428C-9FB4-863760FD51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25B2C85-5855-4353-9A21-9FC202FD2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9">
                                            <p:graphicEl>
                                              <a:dgm id="{125B2C85-5855-4353-9A21-9FC202FD2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E3B8CA1-6E33-4974-879D-643412A64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9">
                                            <p:graphicEl>
                                              <a:dgm id="{8E3B8CA1-6E33-4974-879D-643412A64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328FE9-4212-4AED-B9DD-38309A7A7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9">
                                            <p:graphicEl>
                                              <a:dgm id="{68328FE9-4212-4AED-B9DD-38309A7A7E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AEE2626-A5DA-4DDD-936E-2099169D30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9">
                                            <p:graphicEl>
                                              <a:dgm id="{5AEE2626-A5DA-4DDD-936E-2099169D30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E74644-BD2D-44BE-819A-0972E06EA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9">
                                            <p:graphicEl>
                                              <a:dgm id="{A7E74644-BD2D-44BE-819A-0972E06EA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0CF2810-C9B6-4B20-9A80-5A975893A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9">
                                            <p:graphicEl>
                                              <a:dgm id="{90CF2810-C9B6-4B20-9A80-5A975893A8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29FCAB-33A0-4F49-ADDB-AE1F0DAB6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9">
                                            <p:graphicEl>
                                              <a:dgm id="{F329FCAB-33A0-4F49-ADDB-AE1F0DAB6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5BDFC4-2BED-4E25-9974-BC0B8588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9">
                                            <p:graphicEl>
                                              <a:dgm id="{575BDFC4-2BED-4E25-9974-BC0B8588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6F4D18-D6BA-4551-8553-9E8B192F8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9">
                                            <p:graphicEl>
                                              <a:dgm id="{C76F4D18-D6BA-4551-8553-9E8B192F8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BE028CB-8D26-498A-A8AB-EF85FD515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9">
                                            <p:graphicEl>
                                              <a:dgm id="{0BE028CB-8D26-498A-A8AB-EF85FD515F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8EEE6A-8291-4804-B623-CE7F72BDC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9">
                                            <p:graphicEl>
                                              <a:dgm id="{1D8EEE6A-8291-4804-B623-CE7F72BDC8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5F4B80-54CB-469A-B24B-149589C6A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9">
                                            <p:graphicEl>
                                              <a:dgm id="{6E5F4B80-54CB-469A-B24B-149589C6A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A12416-5BDE-467D-876F-9633D969F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9">
                                            <p:graphicEl>
                                              <a:dgm id="{78A12416-5BDE-467D-876F-9633D969F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7CEFD2-1BC6-4013-9200-EAB3294B9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"/>
                                        <p:tgtEl>
                                          <p:spTgt spid="9">
                                            <p:graphicEl>
                                              <a:dgm id="{6E7CEFD2-1BC6-4013-9200-EAB3294B9A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6092AD-C0D9-426D-B275-7A3A3B9B2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50"/>
                                        <p:tgtEl>
                                          <p:spTgt spid="9">
                                            <p:graphicEl>
                                              <a:dgm id="{696092AD-C0D9-426D-B275-7A3A3B9B2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D5B6A-9C8C-BC97-80DF-9D076E2D89D0}"/>
              </a:ext>
            </a:extLst>
          </p:cNvPr>
          <p:cNvSpPr/>
          <p:nvPr/>
        </p:nvSpPr>
        <p:spPr>
          <a:xfrm>
            <a:off x="0" y="-1308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17126" y="3429000"/>
            <a:ext cx="2383604" cy="3429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DAA0D8-E0C3-0B40-DB53-740E051548B8}"/>
              </a:ext>
            </a:extLst>
          </p:cNvPr>
          <p:cNvSpPr txBox="1">
            <a:spLocks/>
          </p:cNvSpPr>
          <p:nvPr/>
        </p:nvSpPr>
        <p:spPr>
          <a:xfrm>
            <a:off x="393583" y="308538"/>
            <a:ext cx="8621325" cy="305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Aggregated Inventory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en-US" sz="2400" b="1">
                <a:solidFill>
                  <a:schemeClr val="bg1"/>
                </a:solidFill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 Extension for LS Central</a:t>
            </a:r>
          </a:p>
          <a:p>
            <a:pPr marL="0" indent="0">
              <a:spcBef>
                <a:spcPts val="600"/>
              </a:spcBef>
              <a:buNone/>
              <a:defRPr/>
            </a:pPr>
            <a:endParaRPr lang="en-US" sz="800" b="1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Status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Released with LS Central version 24 (April ‘24)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Provided on request to partners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Will be downloadable from Partner Portal in the future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First requests for POCs</a:t>
            </a:r>
          </a:p>
          <a:p>
            <a:pPr lvl="1">
              <a:spcBef>
                <a:spcPts val="600"/>
              </a:spcBef>
              <a:defRPr/>
            </a:pPr>
            <a:endParaRPr lang="en-US" sz="7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Package includes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 err="1">
                <a:solidFill>
                  <a:schemeClr val="bg1"/>
                </a:solidFill>
              </a:rPr>
              <a:t>Aggr</a:t>
            </a:r>
            <a:r>
              <a:rPr lang="en-US" sz="2000">
                <a:solidFill>
                  <a:schemeClr val="bg1"/>
                </a:solidFill>
              </a:rPr>
              <a:t>. Inventory Extension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Wizard (in BC) to upgrade from “classic” approach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SQL Scripts to calculate improvements before implementation</a:t>
            </a:r>
          </a:p>
          <a:p>
            <a:pPr lvl="1">
              <a:spcBef>
                <a:spcPts val="600"/>
              </a:spcBef>
              <a:defRPr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This is not just Plug &amp; Play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This requires a project. 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>
              <a:spcBef>
                <a:spcPts val="600"/>
              </a:spcBef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>
              <a:spcBef>
                <a:spcPts val="600"/>
              </a:spcBef>
              <a:defRPr/>
            </a:pPr>
            <a:endParaRPr lang="en-US" sz="2000">
              <a:solidFill>
                <a:schemeClr val="bg1"/>
              </a:solidFill>
            </a:endParaRPr>
          </a:p>
          <a:p>
            <a:pPr marL="457200" lvl="1" indent="0">
              <a:spcBef>
                <a:spcPts val="600"/>
              </a:spcBef>
              <a:buNone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D5B6A-9C8C-BC97-80DF-9D076E2D89D0}"/>
              </a:ext>
            </a:extLst>
          </p:cNvPr>
          <p:cNvSpPr/>
          <p:nvPr/>
        </p:nvSpPr>
        <p:spPr>
          <a:xfrm>
            <a:off x="0" y="-1308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17126" y="3429000"/>
            <a:ext cx="2383604" cy="3429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DAA0D8-E0C3-0B40-DB53-740E051548B8}"/>
              </a:ext>
            </a:extLst>
          </p:cNvPr>
          <p:cNvSpPr txBox="1">
            <a:spLocks/>
          </p:cNvSpPr>
          <p:nvPr/>
        </p:nvSpPr>
        <p:spPr>
          <a:xfrm>
            <a:off x="393584" y="315028"/>
            <a:ext cx="6545910" cy="305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Your benefits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>
              <a:solidFill>
                <a:schemeClr val="bg1"/>
              </a:solidFill>
            </a:endParaRPr>
          </a:p>
          <a:p>
            <a:pPr indent="-457200">
              <a:spcBef>
                <a:spcPts val="600"/>
              </a:spcBef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Reduced database size growth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</a:rPr>
              <a:t>Optimized data structure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indent="-45720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</a:rPr>
              <a:t>Compression and archiving of data</a:t>
            </a:r>
          </a:p>
          <a:p>
            <a:pPr indent="-45720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862B53-9F7D-2A9C-C99A-D34875BAC7FA}"/>
              </a:ext>
            </a:extLst>
          </p:cNvPr>
          <p:cNvSpPr txBox="1">
            <a:spLocks/>
          </p:cNvSpPr>
          <p:nvPr/>
        </p:nvSpPr>
        <p:spPr>
          <a:xfrm>
            <a:off x="848725" y="2933285"/>
            <a:ext cx="10844456" cy="5073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2" indent="-285750">
              <a:spcBef>
                <a:spcPts val="600"/>
              </a:spcBef>
              <a:defRPr/>
            </a:pPr>
            <a:endParaRPr lang="en-US" sz="400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2000">
                <a:solidFill>
                  <a:schemeClr val="bg1"/>
                </a:solidFill>
              </a:rPr>
              <a:t>Item Ledger Entry	Value Entry	      </a:t>
            </a:r>
            <a:r>
              <a:rPr lang="en-US" sz="2000" err="1">
                <a:solidFill>
                  <a:schemeClr val="bg1"/>
                </a:solidFill>
              </a:rPr>
              <a:t>Aggr</a:t>
            </a:r>
            <a:r>
              <a:rPr lang="en-US" sz="2000">
                <a:solidFill>
                  <a:schemeClr val="bg1"/>
                </a:solidFill>
              </a:rPr>
              <a:t>. Inventory Entry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Fields: 85, Keys: 11		Fields: 76, Keys: 17        Fields: 42, Keys: 10</a:t>
            </a:r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C95D3D-3AA2-4897-D3EE-5D7743356F67}"/>
              </a:ext>
            </a:extLst>
          </p:cNvPr>
          <p:cNvGrpSpPr/>
          <p:nvPr/>
        </p:nvGrpSpPr>
        <p:grpSpPr>
          <a:xfrm>
            <a:off x="947726" y="3690246"/>
            <a:ext cx="1195120" cy="2311981"/>
            <a:chOff x="433836" y="1654279"/>
            <a:chExt cx="1891115" cy="47151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60B7D7-0461-9645-A760-16CC22DA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836" y="1654279"/>
              <a:ext cx="1891114" cy="30448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007100-FCCD-AEAC-7236-EBA7F66D0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118" b="38123"/>
            <a:stretch/>
          </p:blipFill>
          <p:spPr>
            <a:xfrm>
              <a:off x="433836" y="4699171"/>
              <a:ext cx="1891115" cy="167022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4ECB48-75A8-A7E1-55DA-8797F9F34B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016"/>
          <a:stretch/>
        </p:blipFill>
        <p:spPr>
          <a:xfrm>
            <a:off x="5898943" y="3690246"/>
            <a:ext cx="1122042" cy="1211581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E5D6D-A8FE-614B-5C39-91A7E81143A9}"/>
              </a:ext>
            </a:extLst>
          </p:cNvPr>
          <p:cNvGrpSpPr/>
          <p:nvPr/>
        </p:nvGrpSpPr>
        <p:grpSpPr>
          <a:xfrm>
            <a:off x="3659033" y="3690246"/>
            <a:ext cx="1197167" cy="1989940"/>
            <a:chOff x="3189148" y="1654279"/>
            <a:chExt cx="1894353" cy="40583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5023D2A-B5BC-80F6-F09A-092A90FA7C1E}"/>
                </a:ext>
              </a:extLst>
            </p:cNvPr>
            <p:cNvGrpSpPr/>
            <p:nvPr/>
          </p:nvGrpSpPr>
          <p:grpSpPr>
            <a:xfrm>
              <a:off x="3189148" y="1654279"/>
              <a:ext cx="1894353" cy="4058341"/>
              <a:chOff x="3189148" y="1654279"/>
              <a:chExt cx="1894353" cy="405834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8096574-0067-9319-40F1-5E433382E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89148" y="1654279"/>
                <a:ext cx="1894352" cy="305010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8308D63-CA90-79CF-037F-6ECEF042F0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1366" b="56234"/>
              <a:stretch/>
            </p:blipFill>
            <p:spPr>
              <a:xfrm>
                <a:off x="3189149" y="4724402"/>
                <a:ext cx="1894352" cy="98821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7630A1-A11E-CCEB-F878-E6D3F70F26C0}"/>
                </a:ext>
              </a:extLst>
            </p:cNvPr>
            <p:cNvSpPr/>
            <p:nvPr/>
          </p:nvSpPr>
          <p:spPr>
            <a:xfrm>
              <a:off x="4450887" y="4517499"/>
              <a:ext cx="632613" cy="317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D5B6A-9C8C-BC97-80DF-9D076E2D89D0}"/>
              </a:ext>
            </a:extLst>
          </p:cNvPr>
          <p:cNvSpPr/>
          <p:nvPr/>
        </p:nvSpPr>
        <p:spPr>
          <a:xfrm>
            <a:off x="0" y="-1308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17126" y="3429000"/>
            <a:ext cx="2383604" cy="3429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DAA0D8-E0C3-0B40-DB53-740E051548B8}"/>
              </a:ext>
            </a:extLst>
          </p:cNvPr>
          <p:cNvSpPr txBox="1">
            <a:spLocks/>
          </p:cNvSpPr>
          <p:nvPr/>
        </p:nvSpPr>
        <p:spPr>
          <a:xfrm>
            <a:off x="393583" y="308538"/>
            <a:ext cx="8709842" cy="305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Your benefits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Faster processes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(Example: 10.000 items, 200 stores)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</a:rPr>
              <a:t>ILE &amp; VE (record count): 	</a:t>
            </a:r>
            <a:r>
              <a:rPr lang="en-US" b="1">
                <a:solidFill>
                  <a:srgbClr val="FFC000"/>
                </a:solidFill>
              </a:rPr>
              <a:t>-99%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Adjust Cost (duration)</a:t>
            </a:r>
            <a:r>
              <a:rPr lang="en-US">
                <a:solidFill>
                  <a:schemeClr val="bg1"/>
                </a:solidFill>
              </a:rPr>
              <a:t>: 	</a:t>
            </a:r>
            <a:r>
              <a:rPr lang="en-US" b="1">
                <a:solidFill>
                  <a:srgbClr val="FFC000"/>
                </a:solidFill>
              </a:rPr>
              <a:t>-97%    </a:t>
            </a:r>
            <a:r>
              <a:rPr lang="en-US">
                <a:solidFill>
                  <a:schemeClr val="bg1"/>
                </a:solidFill>
              </a:rPr>
              <a:t>(14hours to 26min)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Post Cost (duration) :  	</a:t>
            </a:r>
            <a:r>
              <a:rPr lang="en-US" b="1">
                <a:solidFill>
                  <a:srgbClr val="FFC000"/>
                </a:solidFill>
              </a:rPr>
              <a:t>-94%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  (  1hour  to   4min)</a:t>
            </a:r>
          </a:p>
          <a:p>
            <a:pPr indent="-45720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C83F2F-441D-8FE7-C44C-3882779D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01" y="3908265"/>
            <a:ext cx="4257618" cy="2454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2911F7-A926-9EFF-415D-637B25E09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807" y="3917510"/>
            <a:ext cx="4257619" cy="24451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880C0E-19E3-6B83-DBBC-4E3B70B188B8}"/>
              </a:ext>
            </a:extLst>
          </p:cNvPr>
          <p:cNvSpPr txBox="1"/>
          <p:nvPr/>
        </p:nvSpPr>
        <p:spPr>
          <a:xfrm>
            <a:off x="513701" y="6372467"/>
            <a:ext cx="425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Adjust Cost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86BB4-8DCB-091E-9435-91EF57532B2B}"/>
              </a:ext>
            </a:extLst>
          </p:cNvPr>
          <p:cNvSpPr txBox="1"/>
          <p:nvPr/>
        </p:nvSpPr>
        <p:spPr>
          <a:xfrm>
            <a:off x="4845807" y="6344011"/>
            <a:ext cx="425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Post Cost to G/L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1FDF913-F482-695B-A929-EF5695E981EF}"/>
              </a:ext>
            </a:extLst>
          </p:cNvPr>
          <p:cNvSpPr/>
          <p:nvPr/>
        </p:nvSpPr>
        <p:spPr>
          <a:xfrm>
            <a:off x="3978613" y="4737262"/>
            <a:ext cx="178340" cy="1121923"/>
          </a:xfrm>
          <a:prstGeom prst="downArrow">
            <a:avLst/>
          </a:prstGeom>
          <a:solidFill>
            <a:srgbClr val="EE7E31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1774E4B-2597-FF70-38B2-8AC2CFFA28C5}"/>
              </a:ext>
            </a:extLst>
          </p:cNvPr>
          <p:cNvSpPr/>
          <p:nvPr/>
        </p:nvSpPr>
        <p:spPr>
          <a:xfrm>
            <a:off x="8300937" y="4660473"/>
            <a:ext cx="178340" cy="1121923"/>
          </a:xfrm>
          <a:prstGeom prst="downArrow">
            <a:avLst/>
          </a:prstGeom>
          <a:solidFill>
            <a:srgbClr val="EE7E31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Aggregated inventory is not the best fit if: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Very diverse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rgbClr val="FFC000"/>
                </a:solidFill>
              </a:rPr>
              <a:t>assortments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across stores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2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Many sales for </a:t>
            </a:r>
            <a:r>
              <a:rPr lang="en-US" sz="2800" b="1">
                <a:solidFill>
                  <a:srgbClr val="FFC000"/>
                </a:solidFill>
              </a:rPr>
              <a:t>on-account customers</a:t>
            </a:r>
            <a:r>
              <a:rPr lang="en-US" sz="2800">
                <a:solidFill>
                  <a:schemeClr val="bg1"/>
                </a:solidFill>
              </a:rPr>
              <a:t> (invoices)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Many items with </a:t>
            </a:r>
            <a:r>
              <a:rPr lang="en-US" sz="2800" b="1">
                <a:solidFill>
                  <a:srgbClr val="FFC000"/>
                </a:solidFill>
              </a:rPr>
              <a:t>lot / serial no. tracking</a:t>
            </a:r>
            <a:r>
              <a:rPr lang="en-US" sz="2800">
                <a:solidFill>
                  <a:schemeClr val="bg1"/>
                </a:solidFill>
              </a:rPr>
              <a:t> 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Integrations to 3</a:t>
            </a:r>
            <a:r>
              <a:rPr lang="en-US" sz="2800" baseline="30000">
                <a:solidFill>
                  <a:schemeClr val="bg1"/>
                </a:solidFill>
              </a:rPr>
              <a:t>rd</a:t>
            </a:r>
            <a:r>
              <a:rPr lang="en-US" sz="2800">
                <a:solidFill>
                  <a:schemeClr val="bg1"/>
                </a:solidFill>
              </a:rPr>
              <a:t> party solutions with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dependency on Item Ledger Entries 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7268824" cy="5886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Known limitations</a:t>
            </a:r>
            <a:endParaRPr lang="en-I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267490-6861-AF0F-A7F2-F14335C851EF}"/>
              </a:ext>
            </a:extLst>
          </p:cNvPr>
          <p:cNvGrpSpPr/>
          <p:nvPr/>
        </p:nvGrpSpPr>
        <p:grpSpPr>
          <a:xfrm>
            <a:off x="9572988" y="1336405"/>
            <a:ext cx="3417651" cy="4816236"/>
            <a:chOff x="9368504" y="1452663"/>
            <a:chExt cx="3417651" cy="4816236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0460095A-A2CE-1132-C2BC-6DB99D599C0F}"/>
                </a:ext>
              </a:extLst>
            </p:cNvPr>
            <p:cNvSpPr txBox="1">
              <a:spLocks/>
            </p:cNvSpPr>
            <p:nvPr/>
          </p:nvSpPr>
          <p:spPr>
            <a:xfrm>
              <a:off x="9368504" y="2308698"/>
              <a:ext cx="3417651" cy="169261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  <a:defRPr/>
              </a:pPr>
              <a:r>
                <a:rPr lang="en-US" sz="2000">
                  <a:solidFill>
                    <a:schemeClr val="bg1"/>
                  </a:solidFill>
                </a:rPr>
                <a:t>Groceries 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Convenience stores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Hospitality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Fashion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“mass retail”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pic>
          <p:nvPicPr>
            <p:cNvPr id="8" name="Picture 6" descr="834 Thumbs Down Clipart Images, Stock Photos, 3D objects, &amp; Vectors |  Shutterstock">
              <a:extLst>
                <a:ext uri="{FF2B5EF4-FFF2-40B4-BE49-F238E27FC236}">
                  <a16:creationId xmlns:a16="http://schemas.microsoft.com/office/drawing/2014/main" id="{D39D82C8-F8A9-EE50-3C3B-3B0F1886C0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421" b="88947" l="15663" r="100000">
                          <a14:foregroundMark x1="32530" y1="33684" x2="51205" y2="71053"/>
                          <a14:foregroundMark x1="51205" y1="71053" x2="60843" y2="71579"/>
                          <a14:foregroundMark x1="31928" y1="41053" x2="73494" y2="52632"/>
                          <a14:foregroundMark x1="73494" y1="52632" x2="74699" y2="53158"/>
                          <a14:foregroundMark x1="36145" y1="33684" x2="35542" y2="69474"/>
                          <a14:foregroundMark x1="21687" y1="40000" x2="15663" y2="53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54419" y="1452663"/>
              <a:ext cx="836734" cy="962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F40107A2-AB02-D183-B664-519AE27A8DC1}"/>
                </a:ext>
              </a:extLst>
            </p:cNvPr>
            <p:cNvSpPr txBox="1">
              <a:spLocks/>
            </p:cNvSpPr>
            <p:nvPr/>
          </p:nvSpPr>
          <p:spPr>
            <a:xfrm>
              <a:off x="9368504" y="4819999"/>
              <a:ext cx="3417651" cy="1448900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  <a:defRPr/>
              </a:pPr>
              <a:r>
                <a:rPr lang="en-US" sz="2000">
                  <a:solidFill>
                    <a:schemeClr val="bg1"/>
                  </a:solidFill>
                </a:rPr>
                <a:t>Electronics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Furniture</a:t>
              </a:r>
              <a:br>
                <a:rPr lang="en-US" sz="2000">
                  <a:solidFill>
                    <a:schemeClr val="bg1"/>
                  </a:solidFill>
                </a:rPr>
              </a:br>
              <a:br>
                <a:rPr lang="en-US" sz="600">
                  <a:solidFill>
                    <a:schemeClr val="bg1"/>
                  </a:solidFill>
                </a:rPr>
              </a:br>
              <a:endParaRPr lang="en-US" sz="2400">
                <a:solidFill>
                  <a:schemeClr val="bg1"/>
                </a:solidFill>
              </a:endParaRPr>
            </a:p>
          </p:txBody>
        </p:sp>
        <p:pic>
          <p:nvPicPr>
            <p:cNvPr id="13" name="Picture 6" descr="834 Thumbs Down Clipart Images, Stock Photos, 3D objects, &amp; Vectors |  Shutterstock">
              <a:extLst>
                <a:ext uri="{FF2B5EF4-FFF2-40B4-BE49-F238E27FC236}">
                  <a16:creationId xmlns:a16="http://schemas.microsoft.com/office/drawing/2014/main" id="{17BD49F7-EBB2-BD70-F79B-1104C6CAE6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421" b="88947" l="0" r="86061">
                          <a14:foregroundMark x1="20606" y1="41579" x2="76364" y2="54737"/>
                          <a14:foregroundMark x1="44848" y1="33684" x2="45455" y2="71053"/>
                          <a14:foregroundMark x1="58182" y1="31579" x2="78182" y2="44737"/>
                          <a14:foregroundMark x1="81212" y1="38947" x2="86061" y2="51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54419" y="3895304"/>
              <a:ext cx="832693" cy="962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47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D160CDD3-E307-05CB-373E-5223723C7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4" name="Picture 3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28213B09-3AF3-1DFE-EB12-CAED9FD0F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6" name="Picture 5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F7BD93AA-AEAE-C823-1193-1600AA23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987" y="2810933"/>
            <a:ext cx="4864636" cy="4047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C3743-8BDF-B474-1B7F-622102545A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12896" y="2678348"/>
            <a:ext cx="2905405" cy="41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2DDF10-FD03-613F-35B1-BDFB9F6E7F32}"/>
              </a:ext>
            </a:extLst>
          </p:cNvPr>
          <p:cNvSpPr txBox="1"/>
          <p:nvPr/>
        </p:nvSpPr>
        <p:spPr>
          <a:xfrm>
            <a:off x="3657145" y="2952463"/>
            <a:ext cx="47107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The happy end?</a:t>
            </a:r>
          </a:p>
        </p:txBody>
      </p:sp>
    </p:spTree>
    <p:extLst>
      <p:ext uri="{BB962C8B-B14F-4D97-AF65-F5344CB8AC3E}">
        <p14:creationId xmlns:p14="http://schemas.microsoft.com/office/powerpoint/2010/main" val="15069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31DBFF-AE4B-C3F3-7331-35B2BAE8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898887" y="303140"/>
            <a:ext cx="7562445" cy="75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17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 dirty="0">
                <a:solidFill>
                  <a:schemeClr val="bg1"/>
                </a:solidFill>
              </a:rPr>
              <a:t>Partner feedback: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1000" dirty="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6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FFC000"/>
                </a:solidFill>
              </a:rPr>
              <a:t>Replenishment </a:t>
            </a:r>
            <a:r>
              <a:rPr lang="en-US" sz="2800" dirty="0">
                <a:solidFill>
                  <a:srgbClr val="FFC000"/>
                </a:solidFill>
              </a:rPr>
              <a:t>for LS Central</a:t>
            </a:r>
            <a:br>
              <a:rPr lang="en-US" sz="2800" dirty="0">
                <a:solidFill>
                  <a:schemeClr val="bg1"/>
                </a:solidFill>
                <a:cs typeface="Calibri"/>
              </a:rPr>
            </a:br>
            <a:r>
              <a:rPr lang="en-US" sz="2800" dirty="0">
                <a:solidFill>
                  <a:schemeClr val="bg1"/>
                </a:solidFill>
                <a:cs typeface="Calibri"/>
              </a:rPr>
              <a:t>(not supported currently)</a:t>
            </a:r>
            <a:br>
              <a:rPr lang="en-US" sz="2800" dirty="0">
                <a:solidFill>
                  <a:schemeClr val="bg1"/>
                </a:solidFill>
                <a:cs typeface="Calibri"/>
              </a:rPr>
            </a:br>
            <a:endParaRPr lang="en-US" sz="10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FFC000"/>
                </a:solidFill>
              </a:rPr>
              <a:t>Cost rollup </a:t>
            </a:r>
            <a:r>
              <a:rPr lang="en-US" sz="2800" dirty="0">
                <a:solidFill>
                  <a:schemeClr val="bg1"/>
                </a:solidFill>
              </a:rPr>
              <a:t>after cost adjustments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(not supported currently)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1000" dirty="0">
              <a:solidFill>
                <a:schemeClr val="bg1"/>
              </a:solidFill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b="1" dirty="0">
                <a:solidFill>
                  <a:srgbClr val="FFC000"/>
                </a:solidFill>
              </a:rPr>
              <a:t>G/L reporting</a:t>
            </a:r>
            <a:r>
              <a:rPr lang="en-US" sz="2800" dirty="0">
                <a:solidFill>
                  <a:srgbClr val="FFC000"/>
                </a:solidFill>
              </a:rPr>
              <a:t> on store/location level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br>
              <a:rPr lang="en-US" sz="2800" dirty="0"/>
            </a:br>
            <a:r>
              <a:rPr lang="en-US" sz="2800" dirty="0">
                <a:solidFill>
                  <a:schemeClr val="bg1"/>
                </a:solidFill>
              </a:rPr>
              <a:t>(We can have multiple aggregation locations for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store groups to mitigate this.)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 dirty="0"/>
            </a:b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7268824" cy="5886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More challenges</a:t>
            </a:r>
            <a:endParaRPr lang="en-I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998504C-EF28-DC6A-6BBB-CE980512A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808740" y="3562350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 dirty="0">
                <a:solidFill>
                  <a:schemeClr val="bg1"/>
                </a:solidFill>
              </a:rPr>
              <a:t>Key areas (sorted by your priority):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1000" dirty="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Automatic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Out of Stock Calculation &amp; Item Quantity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Replen. Journal calculation</a:t>
            </a:r>
            <a:br>
              <a:rPr lang="en-US" sz="2400" dirty="0">
                <a:solidFill>
                  <a:schemeClr val="bg1"/>
                </a:solidFill>
                <a:cs typeface="Calibri"/>
              </a:rPr>
            </a:br>
            <a:endParaRPr lang="en-US" sz="10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Manual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Buyer’s Push, Allocation Plan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Stock Recall, Cross Docking</a:t>
            </a:r>
            <a:br>
              <a:rPr lang="en-US" sz="2400" dirty="0">
                <a:solidFill>
                  <a:schemeClr val="bg1"/>
                </a:solidFill>
                <a:cs typeface="Calibri"/>
              </a:rPr>
            </a:br>
            <a:endParaRPr lang="en-US" sz="10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Store Stock Redistribution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Budgets and Planning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Other features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 dirty="0"/>
            </a:b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9A41ECB8-3355-32A1-ACB8-6D98E912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75788" y="3554611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8AF594-5C37-6ECD-0084-EAEABF99A0A2}"/>
              </a:ext>
            </a:extLst>
          </p:cNvPr>
          <p:cNvGrpSpPr/>
          <p:nvPr/>
        </p:nvGrpSpPr>
        <p:grpSpPr>
          <a:xfrm>
            <a:off x="7731564" y="1618782"/>
            <a:ext cx="4253380" cy="4367100"/>
            <a:chOff x="7731564" y="1618782"/>
            <a:chExt cx="4253380" cy="43671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EDB1E8-7BEE-47FC-3423-6396AD9BDEA0}"/>
                </a:ext>
              </a:extLst>
            </p:cNvPr>
            <p:cNvGrpSpPr/>
            <p:nvPr/>
          </p:nvGrpSpPr>
          <p:grpSpPr>
            <a:xfrm>
              <a:off x="7834809" y="1618782"/>
              <a:ext cx="4150135" cy="3711036"/>
              <a:chOff x="5158251" y="1657708"/>
              <a:chExt cx="4150135" cy="371103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DDCD4D2-5477-D1E9-5CEA-1BDDC3CB6FEC}"/>
                  </a:ext>
                </a:extLst>
              </p:cNvPr>
              <p:cNvGrpSpPr/>
              <p:nvPr/>
            </p:nvGrpSpPr>
            <p:grpSpPr>
              <a:xfrm>
                <a:off x="5929353" y="2407783"/>
                <a:ext cx="3379033" cy="2960961"/>
                <a:chOff x="5786478" y="2407783"/>
                <a:chExt cx="3379033" cy="2960961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8944A93-2C78-3B2F-E209-13B2FB022B59}"/>
                    </a:ext>
                  </a:extLst>
                </p:cNvPr>
                <p:cNvSpPr/>
                <p:nvPr/>
              </p:nvSpPr>
              <p:spPr>
                <a:xfrm>
                  <a:off x="7470185" y="4090546"/>
                  <a:ext cx="1201315" cy="7841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0"/>
                      </a:moveTo>
                      <a:lnTo>
                        <a:pt x="0" y="680445"/>
                      </a:lnTo>
                      <a:lnTo>
                        <a:pt x="1201315" y="680445"/>
                      </a:lnTo>
                      <a:lnTo>
                        <a:pt x="1201315" y="784187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6D61556-5255-66AD-40D0-699033561944}"/>
                    </a:ext>
                  </a:extLst>
                </p:cNvPr>
                <p:cNvSpPr/>
                <p:nvPr/>
              </p:nvSpPr>
              <p:spPr>
                <a:xfrm>
                  <a:off x="7424465" y="4090546"/>
                  <a:ext cx="91440" cy="7841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45720" y="0"/>
                      </a:moveTo>
                      <a:lnTo>
                        <a:pt x="45720" y="680445"/>
                      </a:lnTo>
                      <a:lnTo>
                        <a:pt x="51529" y="680445"/>
                      </a:lnTo>
                      <a:lnTo>
                        <a:pt x="51529" y="784187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68614205-887E-AB4D-7530-68B4096DD108}"/>
                    </a:ext>
                  </a:extLst>
                </p:cNvPr>
                <p:cNvSpPr/>
                <p:nvPr/>
              </p:nvSpPr>
              <p:spPr>
                <a:xfrm>
                  <a:off x="6280489" y="4090546"/>
                  <a:ext cx="1189696" cy="78418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1189696" y="0"/>
                      </a:moveTo>
                      <a:lnTo>
                        <a:pt x="1189696" y="680445"/>
                      </a:lnTo>
                      <a:lnTo>
                        <a:pt x="0" y="680445"/>
                      </a:lnTo>
                      <a:lnTo>
                        <a:pt x="0" y="784187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8171421-3494-DE39-1B11-EC3C14DE6C20}"/>
                    </a:ext>
                  </a:extLst>
                </p:cNvPr>
                <p:cNvSpPr/>
                <p:nvPr/>
              </p:nvSpPr>
              <p:spPr>
                <a:xfrm>
                  <a:off x="6819523" y="2407783"/>
                  <a:ext cx="1314740" cy="494010"/>
                </a:xfrm>
                <a:custGeom>
                  <a:avLst/>
                  <a:gdLst>
                    <a:gd name="connsiteX0" fmla="*/ 3475 w 21600"/>
                    <a:gd name="connsiteY0" fmla="*/ 0 h 21600"/>
                    <a:gd name="connsiteX1" fmla="*/ 18125 w 21600"/>
                    <a:gd name="connsiteY1" fmla="*/ 0 h 21600"/>
                    <a:gd name="connsiteX2" fmla="*/ 21600 w 21600"/>
                    <a:gd name="connsiteY2" fmla="*/ 10800 h 21600"/>
                    <a:gd name="connsiteX3" fmla="*/ 18125 w 21600"/>
                    <a:gd name="connsiteY3" fmla="*/ 21600 h 21600"/>
                    <a:gd name="connsiteX4" fmla="*/ 3475 w 21600"/>
                    <a:gd name="connsiteY4" fmla="*/ 21600 h 21600"/>
                    <a:gd name="connsiteX5" fmla="*/ 0 w 21600"/>
                    <a:gd name="connsiteY5" fmla="*/ 10800 h 21600"/>
                    <a:gd name="connsiteX6" fmla="*/ 3475 w 21600"/>
                    <a:gd name="connsiteY6" fmla="*/ 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600" h="21600">
                      <a:moveTo>
                        <a:pt x="3475" y="0"/>
                      </a:moveTo>
                      <a:lnTo>
                        <a:pt x="18125" y="0"/>
                      </a:lnTo>
                      <a:cubicBezTo>
                        <a:pt x="20044" y="0"/>
                        <a:pt x="21600" y="4835"/>
                        <a:pt x="21600" y="10800"/>
                      </a:cubicBezTo>
                      <a:cubicBezTo>
                        <a:pt x="21600" y="16765"/>
                        <a:pt x="20044" y="21600"/>
                        <a:pt x="18125" y="21600"/>
                      </a:cubicBezTo>
                      <a:lnTo>
                        <a:pt x="3475" y="21600"/>
                      </a:lnTo>
                      <a:cubicBezTo>
                        <a:pt x="1556" y="21600"/>
                        <a:pt x="0" y="16765"/>
                        <a:pt x="0" y="10800"/>
                      </a:cubicBezTo>
                      <a:cubicBezTo>
                        <a:pt x="0" y="4835"/>
                        <a:pt x="1556" y="0"/>
                        <a:pt x="3475" y="0"/>
                      </a:cubicBezTo>
                      <a:close/>
                    </a:path>
                  </a:pathLst>
                </a:custGeom>
                <a:solidFill>
                  <a:srgbClr val="333F50"/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74663" tIns="85040" rIns="74663" bIns="8504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de-AT" sz="2000" kern="1200">
                      <a:solidFill>
                        <a:schemeClr val="bg1"/>
                      </a:solidFill>
                    </a:rPr>
                    <a:t>Vendor </a:t>
                  </a: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2C20D98-BCB9-5C9D-2AFB-2B2B1AE368ED}"/>
                    </a:ext>
                  </a:extLst>
                </p:cNvPr>
                <p:cNvSpPr/>
                <p:nvPr/>
              </p:nvSpPr>
              <p:spPr>
                <a:xfrm>
                  <a:off x="6649890" y="3596536"/>
                  <a:ext cx="1640589" cy="494010"/>
                </a:xfrm>
                <a:custGeom>
                  <a:avLst/>
                  <a:gdLst>
                    <a:gd name="connsiteX0" fmla="*/ 0 w 1640589"/>
                    <a:gd name="connsiteY0" fmla="*/ 0 h 494010"/>
                    <a:gd name="connsiteX1" fmla="*/ 1640589 w 1640589"/>
                    <a:gd name="connsiteY1" fmla="*/ 0 h 494010"/>
                    <a:gd name="connsiteX2" fmla="*/ 1640589 w 1640589"/>
                    <a:gd name="connsiteY2" fmla="*/ 494010 h 494010"/>
                    <a:gd name="connsiteX3" fmla="*/ 0 w 1640589"/>
                    <a:gd name="connsiteY3" fmla="*/ 494010 h 494010"/>
                    <a:gd name="connsiteX4" fmla="*/ 0 w 1640589"/>
                    <a:gd name="connsiteY4" fmla="*/ 0 h 494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0589" h="494010">
                      <a:moveTo>
                        <a:pt x="0" y="0"/>
                      </a:moveTo>
                      <a:lnTo>
                        <a:pt x="1640589" y="0"/>
                      </a:lnTo>
                      <a:lnTo>
                        <a:pt x="1640589" y="494010"/>
                      </a:lnTo>
                      <a:lnTo>
                        <a:pt x="0" y="4940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F50"/>
                </a:solidFill>
                <a:ln w="1905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3">
                  <a:scrgbClr r="0" g="0" b="0"/>
                </a:lnRef>
                <a:fillRef idx="1">
                  <a:scrgbClr r="0" g="0" b="0"/>
                </a:fillRef>
                <a:effectRef idx="1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de-AT" sz="1800" b="0" kern="1200">
                      <a:solidFill>
                        <a:schemeClr val="bg1"/>
                      </a:solidFill>
                      <a:latin typeface="Segoe UI"/>
                      <a:ea typeface="+mn-ea"/>
                      <a:cs typeface="+mn-cs"/>
                    </a:rPr>
                    <a:t>Warehouse</a:t>
                  </a:r>
                  <a:endParaRPr lang="de-AT" sz="1800" b="0" kern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1CF9E57C-AB49-11F5-8133-435758D5F53F}"/>
                    </a:ext>
                  </a:extLst>
                </p:cNvPr>
                <p:cNvSpPr/>
                <p:nvPr/>
              </p:nvSpPr>
              <p:spPr>
                <a:xfrm>
                  <a:off x="5786478" y="4874734"/>
                  <a:ext cx="988021" cy="494010"/>
                </a:xfrm>
                <a:custGeom>
                  <a:avLst/>
                  <a:gdLst>
                    <a:gd name="connsiteX0" fmla="*/ 0 w 988021"/>
                    <a:gd name="connsiteY0" fmla="*/ 0 h 494010"/>
                    <a:gd name="connsiteX1" fmla="*/ 988021 w 988021"/>
                    <a:gd name="connsiteY1" fmla="*/ 0 h 494010"/>
                    <a:gd name="connsiteX2" fmla="*/ 988021 w 988021"/>
                    <a:gd name="connsiteY2" fmla="*/ 494010 h 494010"/>
                    <a:gd name="connsiteX3" fmla="*/ 0 w 988021"/>
                    <a:gd name="connsiteY3" fmla="*/ 494010 h 494010"/>
                    <a:gd name="connsiteX4" fmla="*/ 0 w 988021"/>
                    <a:gd name="connsiteY4" fmla="*/ 0 h 494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021" h="494010">
                      <a:moveTo>
                        <a:pt x="0" y="0"/>
                      </a:moveTo>
                      <a:lnTo>
                        <a:pt x="988021" y="0"/>
                      </a:lnTo>
                      <a:lnTo>
                        <a:pt x="988021" y="494010"/>
                      </a:lnTo>
                      <a:lnTo>
                        <a:pt x="0" y="4940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F50"/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de-AT" sz="2000" b="0" kern="1200">
                      <a:solidFill>
                        <a:schemeClr val="bg1"/>
                      </a:solidFill>
                    </a:rPr>
                    <a:t>Store 1</a:t>
                  </a: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3078DA43-1A96-544C-9318-C878A9DE3CAE}"/>
                    </a:ext>
                  </a:extLst>
                </p:cNvPr>
                <p:cNvSpPr/>
                <p:nvPr/>
              </p:nvSpPr>
              <p:spPr>
                <a:xfrm>
                  <a:off x="6981984" y="4874734"/>
                  <a:ext cx="988021" cy="494010"/>
                </a:xfrm>
                <a:custGeom>
                  <a:avLst/>
                  <a:gdLst>
                    <a:gd name="connsiteX0" fmla="*/ 0 w 988021"/>
                    <a:gd name="connsiteY0" fmla="*/ 0 h 494010"/>
                    <a:gd name="connsiteX1" fmla="*/ 988021 w 988021"/>
                    <a:gd name="connsiteY1" fmla="*/ 0 h 494010"/>
                    <a:gd name="connsiteX2" fmla="*/ 988021 w 988021"/>
                    <a:gd name="connsiteY2" fmla="*/ 494010 h 494010"/>
                    <a:gd name="connsiteX3" fmla="*/ 0 w 988021"/>
                    <a:gd name="connsiteY3" fmla="*/ 494010 h 494010"/>
                    <a:gd name="connsiteX4" fmla="*/ 0 w 988021"/>
                    <a:gd name="connsiteY4" fmla="*/ 0 h 494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021" h="494010">
                      <a:moveTo>
                        <a:pt x="0" y="0"/>
                      </a:moveTo>
                      <a:lnTo>
                        <a:pt x="988021" y="0"/>
                      </a:lnTo>
                      <a:lnTo>
                        <a:pt x="988021" y="494010"/>
                      </a:lnTo>
                      <a:lnTo>
                        <a:pt x="0" y="4940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F50"/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de-AT" sz="2000" b="0" kern="1200">
                      <a:solidFill>
                        <a:schemeClr val="bg1"/>
                      </a:solidFill>
                    </a:rPr>
                    <a:t>Store 2</a:t>
                  </a: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A672D47-ED67-3175-B28A-F239BA91E47D}"/>
                    </a:ext>
                  </a:extLst>
                </p:cNvPr>
                <p:cNvSpPr/>
                <p:nvPr/>
              </p:nvSpPr>
              <p:spPr>
                <a:xfrm>
                  <a:off x="8177490" y="4874734"/>
                  <a:ext cx="988021" cy="494010"/>
                </a:xfrm>
                <a:custGeom>
                  <a:avLst/>
                  <a:gdLst>
                    <a:gd name="connsiteX0" fmla="*/ 0 w 988021"/>
                    <a:gd name="connsiteY0" fmla="*/ 0 h 494010"/>
                    <a:gd name="connsiteX1" fmla="*/ 988021 w 988021"/>
                    <a:gd name="connsiteY1" fmla="*/ 0 h 494010"/>
                    <a:gd name="connsiteX2" fmla="*/ 988021 w 988021"/>
                    <a:gd name="connsiteY2" fmla="*/ 494010 h 494010"/>
                    <a:gd name="connsiteX3" fmla="*/ 0 w 988021"/>
                    <a:gd name="connsiteY3" fmla="*/ 494010 h 494010"/>
                    <a:gd name="connsiteX4" fmla="*/ 0 w 988021"/>
                    <a:gd name="connsiteY4" fmla="*/ 0 h 494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8021" h="494010">
                      <a:moveTo>
                        <a:pt x="0" y="0"/>
                      </a:moveTo>
                      <a:lnTo>
                        <a:pt x="988021" y="0"/>
                      </a:lnTo>
                      <a:lnTo>
                        <a:pt x="988021" y="494010"/>
                      </a:lnTo>
                      <a:lnTo>
                        <a:pt x="0" y="4940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F50"/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00" tIns="12700" rIns="12700" bIns="12700" numCol="1" spcCol="1270" anchor="ctr" anchorCtr="0">
                  <a:noAutofit/>
                </a:bodyPr>
                <a:lstStyle/>
                <a:p>
                  <a:pPr marL="0" lvl="0" indent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de-AT" sz="2000" b="0" kern="1200">
                      <a:solidFill>
                        <a:schemeClr val="bg1"/>
                      </a:solidFill>
                    </a:rPr>
                    <a:t>Store 3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EC060F-6966-CBAF-C1E8-A843D8685478}"/>
                  </a:ext>
                </a:extLst>
              </p:cNvPr>
              <p:cNvSpPr txBox="1"/>
              <p:nvPr/>
            </p:nvSpPr>
            <p:spPr>
              <a:xfrm>
                <a:off x="5158251" y="1668585"/>
                <a:ext cx="10251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err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Replen</a:t>
                </a:r>
                <a:r>
                  <a:rPr lang="en-US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.</a:t>
                </a:r>
                <a:br>
                  <a:rPr lang="en-US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en-US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to store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19D306-AFDC-3512-1139-0053F7E97474}"/>
                  </a:ext>
                </a:extLst>
              </p:cNvPr>
              <p:cNvSpPr txBox="1"/>
              <p:nvPr/>
            </p:nvSpPr>
            <p:spPr>
              <a:xfrm>
                <a:off x="6795630" y="1657708"/>
                <a:ext cx="16480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err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Replen</a:t>
                </a:r>
                <a:r>
                  <a:rPr lang="en-US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. </a:t>
                </a:r>
                <a:br>
                  <a:rPr lang="en-US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en-US" b="1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to warehouse</a:t>
                </a:r>
              </a:p>
            </p:txBody>
          </p:sp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22630115-CDE8-2562-1F3B-ABE012744A6D}"/>
                  </a:ext>
                </a:extLst>
              </p:cNvPr>
              <p:cNvSpPr/>
              <p:nvPr/>
            </p:nvSpPr>
            <p:spPr>
              <a:xfrm rot="4250541">
                <a:off x="5189151" y="3699346"/>
                <a:ext cx="1725786" cy="260576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712DE62F-CF61-4A29-97B0-D8BF39AD00F7}"/>
                  </a:ext>
                </a:extLst>
              </p:cNvPr>
              <p:cNvSpPr/>
              <p:nvPr/>
            </p:nvSpPr>
            <p:spPr>
              <a:xfrm rot="5400000">
                <a:off x="7352487" y="3138854"/>
                <a:ext cx="534302" cy="241949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BF90860A-1C70-0D13-87EA-34FF05A226D0}"/>
                  </a:ext>
                </a:extLst>
              </p:cNvPr>
              <p:cNvSpPr/>
              <p:nvPr/>
            </p:nvSpPr>
            <p:spPr>
              <a:xfrm rot="5400000">
                <a:off x="7072200" y="4323443"/>
                <a:ext cx="534302" cy="275996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5D5D4213-A9B7-D702-37D0-0573851B5675}"/>
                  </a:ext>
                </a:extLst>
              </p:cNvPr>
              <p:cNvSpPr/>
              <p:nvPr/>
            </p:nvSpPr>
            <p:spPr>
              <a:xfrm rot="5400000">
                <a:off x="7548320" y="4323443"/>
                <a:ext cx="534302" cy="275996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FB97846-2EEB-88FF-1560-9D554EFE56FA}"/>
                </a:ext>
              </a:extLst>
            </p:cNvPr>
            <p:cNvSpPr/>
            <p:nvPr/>
          </p:nvSpPr>
          <p:spPr>
            <a:xfrm>
              <a:off x="7731564" y="2368857"/>
              <a:ext cx="1314740" cy="494010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333F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663" tIns="85040" rIns="74663" bIns="8504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AT" sz="2000" kern="1200">
                  <a:solidFill>
                    <a:schemeClr val="bg1"/>
                  </a:solidFill>
                </a:rPr>
                <a:t>Vendor 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4D4BC87-DED9-26B8-F252-76635EC2E69C}"/>
                </a:ext>
              </a:extLst>
            </p:cNvPr>
            <p:cNvSpPr/>
            <p:nvPr/>
          </p:nvSpPr>
          <p:spPr>
            <a:xfrm>
              <a:off x="8600101" y="5491872"/>
              <a:ext cx="988021" cy="494010"/>
            </a:xfrm>
            <a:custGeom>
              <a:avLst/>
              <a:gdLst>
                <a:gd name="connsiteX0" fmla="*/ 0 w 988021"/>
                <a:gd name="connsiteY0" fmla="*/ 0 h 494010"/>
                <a:gd name="connsiteX1" fmla="*/ 988021 w 988021"/>
                <a:gd name="connsiteY1" fmla="*/ 0 h 494010"/>
                <a:gd name="connsiteX2" fmla="*/ 988021 w 988021"/>
                <a:gd name="connsiteY2" fmla="*/ 494010 h 494010"/>
                <a:gd name="connsiteX3" fmla="*/ 0 w 988021"/>
                <a:gd name="connsiteY3" fmla="*/ 494010 h 494010"/>
                <a:gd name="connsiteX4" fmla="*/ 0 w 988021"/>
                <a:gd name="connsiteY4" fmla="*/ 0 h 49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021" h="494010">
                  <a:moveTo>
                    <a:pt x="0" y="0"/>
                  </a:moveTo>
                  <a:lnTo>
                    <a:pt x="988021" y="0"/>
                  </a:lnTo>
                  <a:lnTo>
                    <a:pt x="988021" y="494010"/>
                  </a:lnTo>
                  <a:lnTo>
                    <a:pt x="0" y="494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F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AT" sz="2000" b="0" kern="1200">
                  <a:solidFill>
                    <a:schemeClr val="bg1"/>
                  </a:solidFill>
                </a:rPr>
                <a:t>Store 4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E7F2A8C-A364-AAF3-3588-4991E7C3FD93}"/>
                </a:ext>
              </a:extLst>
            </p:cNvPr>
            <p:cNvSpPr/>
            <p:nvPr/>
          </p:nvSpPr>
          <p:spPr>
            <a:xfrm>
              <a:off x="9795607" y="5491872"/>
              <a:ext cx="988021" cy="494010"/>
            </a:xfrm>
            <a:custGeom>
              <a:avLst/>
              <a:gdLst>
                <a:gd name="connsiteX0" fmla="*/ 0 w 988021"/>
                <a:gd name="connsiteY0" fmla="*/ 0 h 494010"/>
                <a:gd name="connsiteX1" fmla="*/ 988021 w 988021"/>
                <a:gd name="connsiteY1" fmla="*/ 0 h 494010"/>
                <a:gd name="connsiteX2" fmla="*/ 988021 w 988021"/>
                <a:gd name="connsiteY2" fmla="*/ 494010 h 494010"/>
                <a:gd name="connsiteX3" fmla="*/ 0 w 988021"/>
                <a:gd name="connsiteY3" fmla="*/ 494010 h 494010"/>
                <a:gd name="connsiteX4" fmla="*/ 0 w 988021"/>
                <a:gd name="connsiteY4" fmla="*/ 0 h 49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021" h="494010">
                  <a:moveTo>
                    <a:pt x="0" y="0"/>
                  </a:moveTo>
                  <a:lnTo>
                    <a:pt x="988021" y="0"/>
                  </a:lnTo>
                  <a:lnTo>
                    <a:pt x="988021" y="494010"/>
                  </a:lnTo>
                  <a:lnTo>
                    <a:pt x="0" y="494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F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AT" sz="2000" b="0" kern="1200">
                  <a:solidFill>
                    <a:schemeClr val="bg1"/>
                  </a:solidFill>
                </a:rPr>
                <a:t>Store </a:t>
              </a:r>
              <a:r>
                <a:rPr lang="de-AT" sz="2000">
                  <a:solidFill>
                    <a:schemeClr val="bg1"/>
                  </a:solidFill>
                </a:rPr>
                <a:t>5</a:t>
              </a:r>
              <a:endParaRPr lang="de-AT" sz="2000" b="0" kern="1200">
                <a:solidFill>
                  <a:schemeClr val="bg1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9CB813-32CE-F850-E322-607BBAD39AC2}"/>
                </a:ext>
              </a:extLst>
            </p:cNvPr>
            <p:cNvSpPr/>
            <p:nvPr/>
          </p:nvSpPr>
          <p:spPr>
            <a:xfrm>
              <a:off x="10991113" y="5491872"/>
              <a:ext cx="988021" cy="494010"/>
            </a:xfrm>
            <a:custGeom>
              <a:avLst/>
              <a:gdLst>
                <a:gd name="connsiteX0" fmla="*/ 0 w 988021"/>
                <a:gd name="connsiteY0" fmla="*/ 0 h 494010"/>
                <a:gd name="connsiteX1" fmla="*/ 988021 w 988021"/>
                <a:gd name="connsiteY1" fmla="*/ 0 h 494010"/>
                <a:gd name="connsiteX2" fmla="*/ 988021 w 988021"/>
                <a:gd name="connsiteY2" fmla="*/ 494010 h 494010"/>
                <a:gd name="connsiteX3" fmla="*/ 0 w 988021"/>
                <a:gd name="connsiteY3" fmla="*/ 494010 h 494010"/>
                <a:gd name="connsiteX4" fmla="*/ 0 w 988021"/>
                <a:gd name="connsiteY4" fmla="*/ 0 h 49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021" h="494010">
                  <a:moveTo>
                    <a:pt x="0" y="0"/>
                  </a:moveTo>
                  <a:lnTo>
                    <a:pt x="988021" y="0"/>
                  </a:lnTo>
                  <a:lnTo>
                    <a:pt x="988021" y="494010"/>
                  </a:lnTo>
                  <a:lnTo>
                    <a:pt x="0" y="494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F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AT" sz="2000" b="0" kern="1200">
                  <a:solidFill>
                    <a:schemeClr val="bg1"/>
                  </a:solidFill>
                </a:rPr>
                <a:t>Store 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693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AE6D3BE5-38CB-82B2-0157-83C6DE4E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C784F66-A7BA-606B-B0BF-62134DE6209A}"/>
              </a:ext>
            </a:extLst>
          </p:cNvPr>
          <p:cNvSpPr txBox="1">
            <a:spLocks/>
          </p:cNvSpPr>
          <p:nvPr/>
        </p:nvSpPr>
        <p:spPr>
          <a:xfrm>
            <a:off x="3582632" y="404806"/>
            <a:ext cx="10718799" cy="1185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Have you </a:t>
            </a:r>
          </a:p>
          <a:p>
            <a:pPr marL="0" indent="0" algn="ctr">
              <a:buNone/>
            </a:pPr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attended </a:t>
            </a:r>
            <a:br>
              <a:rPr lang="en-US" sz="4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cX24 in Iceland?</a:t>
            </a:r>
          </a:p>
          <a:p>
            <a:pPr marL="0" indent="0" algn="ctr">
              <a:buNone/>
            </a:pPr>
            <a:endParaRPr lang="en-US" sz="4800" b="1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Have you heard </a:t>
            </a:r>
            <a:br>
              <a:rPr lang="en-US" sz="4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Aggregated</a:t>
            </a:r>
            <a:br>
              <a:rPr lang="en-US" sz="4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Inventory?</a:t>
            </a:r>
            <a:endParaRPr lang="en-IS" sz="4800" b="1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6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37176F42-6ECC-D818-6750-5E18E4B3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75788" y="3554611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EDB1E8-7BEE-47FC-3423-6396AD9BDEA0}"/>
              </a:ext>
            </a:extLst>
          </p:cNvPr>
          <p:cNvGrpSpPr/>
          <p:nvPr/>
        </p:nvGrpSpPr>
        <p:grpSpPr>
          <a:xfrm>
            <a:off x="7834809" y="1618782"/>
            <a:ext cx="4150135" cy="3711036"/>
            <a:chOff x="5158251" y="1657708"/>
            <a:chExt cx="4150135" cy="37110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DCD4D2-5477-D1E9-5CEA-1BDDC3CB6FEC}"/>
                </a:ext>
              </a:extLst>
            </p:cNvPr>
            <p:cNvGrpSpPr/>
            <p:nvPr/>
          </p:nvGrpSpPr>
          <p:grpSpPr>
            <a:xfrm>
              <a:off x="5929353" y="2407783"/>
              <a:ext cx="3379033" cy="2960961"/>
              <a:chOff x="5786478" y="2407783"/>
              <a:chExt cx="3379033" cy="2960961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8944A93-2C78-3B2F-E209-13B2FB022B59}"/>
                  </a:ext>
                </a:extLst>
              </p:cNvPr>
              <p:cNvSpPr/>
              <p:nvPr/>
            </p:nvSpPr>
            <p:spPr>
              <a:xfrm>
                <a:off x="7470185" y="4090546"/>
                <a:ext cx="1201315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80445"/>
                    </a:lnTo>
                    <a:lnTo>
                      <a:pt x="1201315" y="680445"/>
                    </a:lnTo>
                    <a:lnTo>
                      <a:pt x="1201315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6D61556-5255-66AD-40D0-699033561944}"/>
                  </a:ext>
                </a:extLst>
              </p:cNvPr>
              <p:cNvSpPr/>
              <p:nvPr/>
            </p:nvSpPr>
            <p:spPr>
              <a:xfrm>
                <a:off x="7424465" y="4090546"/>
                <a:ext cx="91440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680445"/>
                    </a:lnTo>
                    <a:lnTo>
                      <a:pt x="51529" y="680445"/>
                    </a:lnTo>
                    <a:lnTo>
                      <a:pt x="51529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8614205-887E-AB4D-7530-68B4096DD108}"/>
                  </a:ext>
                </a:extLst>
              </p:cNvPr>
              <p:cNvSpPr/>
              <p:nvPr/>
            </p:nvSpPr>
            <p:spPr>
              <a:xfrm>
                <a:off x="6280489" y="4090546"/>
                <a:ext cx="1189696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189696" y="0"/>
                    </a:moveTo>
                    <a:lnTo>
                      <a:pt x="1189696" y="680445"/>
                    </a:lnTo>
                    <a:lnTo>
                      <a:pt x="0" y="680445"/>
                    </a:lnTo>
                    <a:lnTo>
                      <a:pt x="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8171421-3494-DE39-1B11-EC3C14DE6C20}"/>
                  </a:ext>
                </a:extLst>
              </p:cNvPr>
              <p:cNvSpPr/>
              <p:nvPr/>
            </p:nvSpPr>
            <p:spPr>
              <a:xfrm>
                <a:off x="6819523" y="2407783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kern="1200">
                    <a:solidFill>
                      <a:schemeClr val="bg1"/>
                    </a:solidFill>
                  </a:rPr>
                  <a:t>Vendor </a:t>
                </a: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2C20D98-BCB9-5C9D-2AFB-2B2B1AE368ED}"/>
                  </a:ext>
                </a:extLst>
              </p:cNvPr>
              <p:cNvSpPr/>
              <p:nvPr/>
            </p:nvSpPr>
            <p:spPr>
              <a:xfrm>
                <a:off x="6649890" y="3596536"/>
                <a:ext cx="1640589" cy="494010"/>
              </a:xfrm>
              <a:custGeom>
                <a:avLst/>
                <a:gdLst>
                  <a:gd name="connsiteX0" fmla="*/ 0 w 1640589"/>
                  <a:gd name="connsiteY0" fmla="*/ 0 h 494010"/>
                  <a:gd name="connsiteX1" fmla="*/ 1640589 w 1640589"/>
                  <a:gd name="connsiteY1" fmla="*/ 0 h 494010"/>
                  <a:gd name="connsiteX2" fmla="*/ 1640589 w 1640589"/>
                  <a:gd name="connsiteY2" fmla="*/ 494010 h 494010"/>
                  <a:gd name="connsiteX3" fmla="*/ 0 w 1640589"/>
                  <a:gd name="connsiteY3" fmla="*/ 494010 h 494010"/>
                  <a:gd name="connsiteX4" fmla="*/ 0 w 1640589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0589" h="494010">
                    <a:moveTo>
                      <a:pt x="0" y="0"/>
                    </a:moveTo>
                    <a:lnTo>
                      <a:pt x="1640589" y="0"/>
                    </a:lnTo>
                    <a:lnTo>
                      <a:pt x="1640589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  <a:ln w="1905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800" b="0" kern="1200">
                    <a:solidFill>
                      <a:schemeClr val="bg1"/>
                    </a:solidFill>
                    <a:latin typeface="Segoe UI"/>
                    <a:ea typeface="+mn-ea"/>
                    <a:cs typeface="+mn-cs"/>
                  </a:rPr>
                  <a:t>Warehouse</a:t>
                </a:r>
                <a:endParaRPr lang="de-AT" sz="1800" b="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CF9E57C-AB49-11F5-8133-435758D5F53F}"/>
                  </a:ext>
                </a:extLst>
              </p:cNvPr>
              <p:cNvSpPr/>
              <p:nvPr/>
            </p:nvSpPr>
            <p:spPr>
              <a:xfrm>
                <a:off x="5786478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1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078DA43-1A96-544C-9318-C878A9DE3CAE}"/>
                  </a:ext>
                </a:extLst>
              </p:cNvPr>
              <p:cNvSpPr/>
              <p:nvPr/>
            </p:nvSpPr>
            <p:spPr>
              <a:xfrm>
                <a:off x="6981984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2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A672D47-ED67-3175-B28A-F239BA91E47D}"/>
                  </a:ext>
                </a:extLst>
              </p:cNvPr>
              <p:cNvSpPr/>
              <p:nvPr/>
            </p:nvSpPr>
            <p:spPr>
              <a:xfrm>
                <a:off x="8177490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3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EC060F-6966-CBAF-C1E8-A843D8685478}"/>
                </a:ext>
              </a:extLst>
            </p:cNvPr>
            <p:cNvSpPr txBox="1"/>
            <p:nvPr/>
          </p:nvSpPr>
          <p:spPr>
            <a:xfrm>
              <a:off x="5158251" y="1668585"/>
              <a:ext cx="1025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store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19D306-AFDC-3512-1139-0053F7E97474}"/>
                </a:ext>
              </a:extLst>
            </p:cNvPr>
            <p:cNvSpPr txBox="1"/>
            <p:nvPr/>
          </p:nvSpPr>
          <p:spPr>
            <a:xfrm>
              <a:off x="6795630" y="1657708"/>
              <a:ext cx="1648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warehouse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22630115-CDE8-2562-1F3B-ABE012744A6D}"/>
                </a:ext>
              </a:extLst>
            </p:cNvPr>
            <p:cNvSpPr/>
            <p:nvPr/>
          </p:nvSpPr>
          <p:spPr>
            <a:xfrm rot="4250541">
              <a:off x="5189151" y="3699346"/>
              <a:ext cx="1725786" cy="26057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712DE62F-CF61-4A29-97B0-D8BF39AD00F7}"/>
                </a:ext>
              </a:extLst>
            </p:cNvPr>
            <p:cNvSpPr/>
            <p:nvPr/>
          </p:nvSpPr>
          <p:spPr>
            <a:xfrm rot="5400000">
              <a:off x="7352487" y="3138854"/>
              <a:ext cx="534302" cy="241949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BF90860A-1C70-0D13-87EA-34FF05A226D0}"/>
                </a:ext>
              </a:extLst>
            </p:cNvPr>
            <p:cNvSpPr/>
            <p:nvPr/>
          </p:nvSpPr>
          <p:spPr>
            <a:xfrm rot="5400000">
              <a:off x="7072200" y="4323443"/>
              <a:ext cx="534302" cy="27599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5D5D4213-A9B7-D702-37D0-0573851B5675}"/>
                </a:ext>
              </a:extLst>
            </p:cNvPr>
            <p:cNvSpPr/>
            <p:nvPr/>
          </p:nvSpPr>
          <p:spPr>
            <a:xfrm rot="5400000">
              <a:off x="7548320" y="4323443"/>
              <a:ext cx="534302" cy="27599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FB97846-2EEB-88FF-1560-9D554EFE56FA}"/>
              </a:ext>
            </a:extLst>
          </p:cNvPr>
          <p:cNvSpPr/>
          <p:nvPr/>
        </p:nvSpPr>
        <p:spPr>
          <a:xfrm>
            <a:off x="7731564" y="2368857"/>
            <a:ext cx="1314740" cy="49401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1600" y="4835"/>
                  <a:pt x="21600" y="10800"/>
                </a:cubicBezTo>
                <a:cubicBezTo>
                  <a:pt x="21600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63" tIns="85040" rIns="74663" bIns="850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kern="1200">
                <a:solidFill>
                  <a:schemeClr val="bg1"/>
                </a:solidFill>
              </a:rPr>
              <a:t>Vendor 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4D4BC87-DED9-26B8-F252-76635EC2E69C}"/>
              </a:ext>
            </a:extLst>
          </p:cNvPr>
          <p:cNvSpPr/>
          <p:nvPr/>
        </p:nvSpPr>
        <p:spPr>
          <a:xfrm>
            <a:off x="8600101" y="5491872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4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E7F2A8C-A364-AAF3-3588-4991E7C3FD93}"/>
              </a:ext>
            </a:extLst>
          </p:cNvPr>
          <p:cNvSpPr/>
          <p:nvPr/>
        </p:nvSpPr>
        <p:spPr>
          <a:xfrm>
            <a:off x="9795607" y="5491872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</a:t>
            </a:r>
            <a:r>
              <a:rPr lang="de-AT" sz="2000">
                <a:solidFill>
                  <a:schemeClr val="bg1"/>
                </a:solidFill>
              </a:rPr>
              <a:t>5</a:t>
            </a:r>
            <a:endParaRPr lang="de-AT" sz="2000" b="0" kern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9CB813-32CE-F850-E322-607BBAD39AC2}"/>
              </a:ext>
            </a:extLst>
          </p:cNvPr>
          <p:cNvSpPr/>
          <p:nvPr/>
        </p:nvSpPr>
        <p:spPr>
          <a:xfrm>
            <a:off x="10991113" y="5491872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456B779-9EF6-7CAC-5B46-3B9671AA4D2C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 dirty="0">
                <a:solidFill>
                  <a:schemeClr val="bg1"/>
                </a:solidFill>
              </a:rPr>
              <a:t>Key areas (sorted by your priority):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1000" dirty="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Automatic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Out of Stock Calculation &amp; Item Quantity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Replen. Journal calculation</a:t>
            </a:r>
            <a:br>
              <a:rPr lang="en-US" sz="2400" dirty="0">
                <a:solidFill>
                  <a:schemeClr val="bg1"/>
                </a:solidFill>
                <a:cs typeface="Calibri"/>
              </a:rPr>
            </a:br>
            <a:endParaRPr lang="en-US" sz="10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Manual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Buyer’s Push, Allocation Plan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Stock Recall, Cross Docking</a:t>
            </a:r>
            <a:br>
              <a:rPr lang="en-US" sz="2400" dirty="0">
                <a:solidFill>
                  <a:schemeClr val="bg1"/>
                </a:solidFill>
                <a:cs typeface="Calibri"/>
              </a:rPr>
            </a:br>
            <a:endParaRPr lang="en-US" sz="10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Store Stock Redistribution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Budgets and Planning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Other features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 dirty="0"/>
            </a:b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DF892DED-9FFA-D01E-6B96-93613786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75788" y="3554611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EDB1E8-7BEE-47FC-3423-6396AD9BDEA0}"/>
              </a:ext>
            </a:extLst>
          </p:cNvPr>
          <p:cNvGrpSpPr/>
          <p:nvPr/>
        </p:nvGrpSpPr>
        <p:grpSpPr>
          <a:xfrm>
            <a:off x="7834809" y="1618782"/>
            <a:ext cx="4150135" cy="3711036"/>
            <a:chOff x="5158251" y="1657708"/>
            <a:chExt cx="4150135" cy="37110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DCD4D2-5477-D1E9-5CEA-1BDDC3CB6FEC}"/>
                </a:ext>
              </a:extLst>
            </p:cNvPr>
            <p:cNvGrpSpPr/>
            <p:nvPr/>
          </p:nvGrpSpPr>
          <p:grpSpPr>
            <a:xfrm>
              <a:off x="5929353" y="2407783"/>
              <a:ext cx="3379033" cy="2960961"/>
              <a:chOff x="5786478" y="2407783"/>
              <a:chExt cx="3379033" cy="2960961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8944A93-2C78-3B2F-E209-13B2FB022B59}"/>
                  </a:ext>
                </a:extLst>
              </p:cNvPr>
              <p:cNvSpPr/>
              <p:nvPr/>
            </p:nvSpPr>
            <p:spPr>
              <a:xfrm>
                <a:off x="7470185" y="4090546"/>
                <a:ext cx="1201315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80445"/>
                    </a:lnTo>
                    <a:lnTo>
                      <a:pt x="1201315" y="680445"/>
                    </a:lnTo>
                    <a:lnTo>
                      <a:pt x="1201315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6D61556-5255-66AD-40D0-699033561944}"/>
                  </a:ext>
                </a:extLst>
              </p:cNvPr>
              <p:cNvSpPr/>
              <p:nvPr/>
            </p:nvSpPr>
            <p:spPr>
              <a:xfrm>
                <a:off x="7424465" y="4090546"/>
                <a:ext cx="91440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680445"/>
                    </a:lnTo>
                    <a:lnTo>
                      <a:pt x="51529" y="680445"/>
                    </a:lnTo>
                    <a:lnTo>
                      <a:pt x="51529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8614205-887E-AB4D-7530-68B4096DD108}"/>
                  </a:ext>
                </a:extLst>
              </p:cNvPr>
              <p:cNvSpPr/>
              <p:nvPr/>
            </p:nvSpPr>
            <p:spPr>
              <a:xfrm>
                <a:off x="6280489" y="4090546"/>
                <a:ext cx="1189696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189696" y="0"/>
                    </a:moveTo>
                    <a:lnTo>
                      <a:pt x="1189696" y="680445"/>
                    </a:lnTo>
                    <a:lnTo>
                      <a:pt x="0" y="680445"/>
                    </a:lnTo>
                    <a:lnTo>
                      <a:pt x="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8171421-3494-DE39-1B11-EC3C14DE6C20}"/>
                  </a:ext>
                </a:extLst>
              </p:cNvPr>
              <p:cNvSpPr/>
              <p:nvPr/>
            </p:nvSpPr>
            <p:spPr>
              <a:xfrm>
                <a:off x="6819523" y="2407783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kern="1200">
                    <a:solidFill>
                      <a:schemeClr val="bg1"/>
                    </a:solidFill>
                  </a:rPr>
                  <a:t>Vendor </a:t>
                </a: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2C20D98-BCB9-5C9D-2AFB-2B2B1AE368ED}"/>
                  </a:ext>
                </a:extLst>
              </p:cNvPr>
              <p:cNvSpPr/>
              <p:nvPr/>
            </p:nvSpPr>
            <p:spPr>
              <a:xfrm>
                <a:off x="6649890" y="3596536"/>
                <a:ext cx="1640589" cy="494010"/>
              </a:xfrm>
              <a:custGeom>
                <a:avLst/>
                <a:gdLst>
                  <a:gd name="connsiteX0" fmla="*/ 0 w 1640589"/>
                  <a:gd name="connsiteY0" fmla="*/ 0 h 494010"/>
                  <a:gd name="connsiteX1" fmla="*/ 1640589 w 1640589"/>
                  <a:gd name="connsiteY1" fmla="*/ 0 h 494010"/>
                  <a:gd name="connsiteX2" fmla="*/ 1640589 w 1640589"/>
                  <a:gd name="connsiteY2" fmla="*/ 494010 h 494010"/>
                  <a:gd name="connsiteX3" fmla="*/ 0 w 1640589"/>
                  <a:gd name="connsiteY3" fmla="*/ 494010 h 494010"/>
                  <a:gd name="connsiteX4" fmla="*/ 0 w 1640589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0589" h="494010">
                    <a:moveTo>
                      <a:pt x="0" y="0"/>
                    </a:moveTo>
                    <a:lnTo>
                      <a:pt x="1640589" y="0"/>
                    </a:lnTo>
                    <a:lnTo>
                      <a:pt x="1640589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  <a:ln w="1905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800" b="0" kern="1200">
                    <a:solidFill>
                      <a:schemeClr val="bg1"/>
                    </a:solidFill>
                    <a:latin typeface="Segoe UI"/>
                    <a:ea typeface="+mn-ea"/>
                    <a:cs typeface="+mn-cs"/>
                  </a:rPr>
                  <a:t>Warehouse</a:t>
                </a:r>
                <a:endParaRPr lang="de-AT" sz="1800" b="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CF9E57C-AB49-11F5-8133-435758D5F53F}"/>
                  </a:ext>
                </a:extLst>
              </p:cNvPr>
              <p:cNvSpPr/>
              <p:nvPr/>
            </p:nvSpPr>
            <p:spPr>
              <a:xfrm>
                <a:off x="5786478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1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078DA43-1A96-544C-9318-C878A9DE3CAE}"/>
                  </a:ext>
                </a:extLst>
              </p:cNvPr>
              <p:cNvSpPr/>
              <p:nvPr/>
            </p:nvSpPr>
            <p:spPr>
              <a:xfrm>
                <a:off x="6981984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2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A672D47-ED67-3175-B28A-F239BA91E47D}"/>
                  </a:ext>
                </a:extLst>
              </p:cNvPr>
              <p:cNvSpPr/>
              <p:nvPr/>
            </p:nvSpPr>
            <p:spPr>
              <a:xfrm>
                <a:off x="8177490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3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EC060F-6966-CBAF-C1E8-A843D8685478}"/>
                </a:ext>
              </a:extLst>
            </p:cNvPr>
            <p:cNvSpPr txBox="1"/>
            <p:nvPr/>
          </p:nvSpPr>
          <p:spPr>
            <a:xfrm>
              <a:off x="5158251" y="1668585"/>
              <a:ext cx="1025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store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19D306-AFDC-3512-1139-0053F7E97474}"/>
                </a:ext>
              </a:extLst>
            </p:cNvPr>
            <p:cNvSpPr txBox="1"/>
            <p:nvPr/>
          </p:nvSpPr>
          <p:spPr>
            <a:xfrm>
              <a:off x="6795630" y="1657708"/>
              <a:ext cx="1648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warehouse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22630115-CDE8-2562-1F3B-ABE012744A6D}"/>
                </a:ext>
              </a:extLst>
            </p:cNvPr>
            <p:cNvSpPr/>
            <p:nvPr/>
          </p:nvSpPr>
          <p:spPr>
            <a:xfrm rot="4250541">
              <a:off x="5189151" y="3699346"/>
              <a:ext cx="1725786" cy="26057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712DE62F-CF61-4A29-97B0-D8BF39AD00F7}"/>
                </a:ext>
              </a:extLst>
            </p:cNvPr>
            <p:cNvSpPr/>
            <p:nvPr/>
          </p:nvSpPr>
          <p:spPr>
            <a:xfrm rot="5400000">
              <a:off x="7352487" y="3138854"/>
              <a:ext cx="534302" cy="241949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BF90860A-1C70-0D13-87EA-34FF05A226D0}"/>
                </a:ext>
              </a:extLst>
            </p:cNvPr>
            <p:cNvSpPr/>
            <p:nvPr/>
          </p:nvSpPr>
          <p:spPr>
            <a:xfrm rot="5400000">
              <a:off x="7072200" y="4323443"/>
              <a:ext cx="534302" cy="27599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5D5D4213-A9B7-D702-37D0-0573851B5675}"/>
                </a:ext>
              </a:extLst>
            </p:cNvPr>
            <p:cNvSpPr/>
            <p:nvPr/>
          </p:nvSpPr>
          <p:spPr>
            <a:xfrm rot="5400000">
              <a:off x="7548320" y="4323443"/>
              <a:ext cx="534302" cy="27599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FB97846-2EEB-88FF-1560-9D554EFE56FA}"/>
              </a:ext>
            </a:extLst>
          </p:cNvPr>
          <p:cNvSpPr/>
          <p:nvPr/>
        </p:nvSpPr>
        <p:spPr>
          <a:xfrm>
            <a:off x="7731564" y="2368857"/>
            <a:ext cx="1314740" cy="49401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1600" y="4835"/>
                  <a:pt x="21600" y="10800"/>
                </a:cubicBezTo>
                <a:cubicBezTo>
                  <a:pt x="21600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63" tIns="85040" rIns="74663" bIns="850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kern="1200">
                <a:solidFill>
                  <a:schemeClr val="bg1"/>
                </a:solidFill>
              </a:rPr>
              <a:t>Vendor 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4D4BC87-DED9-26B8-F252-76635EC2E69C}"/>
              </a:ext>
            </a:extLst>
          </p:cNvPr>
          <p:cNvSpPr/>
          <p:nvPr/>
        </p:nvSpPr>
        <p:spPr>
          <a:xfrm>
            <a:off x="8600101" y="5491872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4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E7F2A8C-A364-AAF3-3588-4991E7C3FD93}"/>
              </a:ext>
            </a:extLst>
          </p:cNvPr>
          <p:cNvSpPr/>
          <p:nvPr/>
        </p:nvSpPr>
        <p:spPr>
          <a:xfrm>
            <a:off x="9795607" y="5491872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</a:t>
            </a:r>
            <a:r>
              <a:rPr lang="de-AT" sz="2000">
                <a:solidFill>
                  <a:schemeClr val="bg1"/>
                </a:solidFill>
              </a:rPr>
              <a:t>5</a:t>
            </a:r>
            <a:endParaRPr lang="de-AT" sz="2000" b="0" kern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9CB813-32CE-F850-E322-607BBAD39AC2}"/>
              </a:ext>
            </a:extLst>
          </p:cNvPr>
          <p:cNvSpPr/>
          <p:nvPr/>
        </p:nvSpPr>
        <p:spPr>
          <a:xfrm>
            <a:off x="10991113" y="5491872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069541B-AE9B-050B-43F8-D5011DA3571D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 dirty="0">
                <a:solidFill>
                  <a:schemeClr val="bg1"/>
                </a:solidFill>
              </a:rPr>
              <a:t>Key areas (sorted by your priority):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1000" dirty="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Automatic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Out of Stock Calculation &amp; Item Quantity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Replen. Journal calculation</a:t>
            </a:r>
            <a:b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</a:br>
            <a:endParaRPr lang="en-US" sz="10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Manual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Buyer’s Push, Allocation Plan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Stock Recall, Cross Docking</a:t>
            </a:r>
            <a:br>
              <a:rPr lang="en-US" sz="2400" dirty="0">
                <a:solidFill>
                  <a:schemeClr val="bg1"/>
                </a:solidFill>
                <a:cs typeface="Calibri"/>
              </a:rPr>
            </a:br>
            <a:endParaRPr lang="en-US" sz="10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Store Stock Redistribution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Budgets and Planning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Other features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 dirty="0"/>
            </a:b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Replenishment with </a:t>
            </a:r>
            <a:r>
              <a:rPr lang="en-US" err="1"/>
              <a:t>Aggr</a:t>
            </a:r>
            <a:r>
              <a:rPr lang="en-US"/>
              <a:t>. Inventory</a:t>
            </a:r>
            <a:endParaRPr lang="en-I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2CD65FC8-A899-32C7-4B66-6FBB43F0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75788" y="3554611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EDB1E8-7BEE-47FC-3423-6396AD9BDEA0}"/>
              </a:ext>
            </a:extLst>
          </p:cNvPr>
          <p:cNvGrpSpPr/>
          <p:nvPr/>
        </p:nvGrpSpPr>
        <p:grpSpPr>
          <a:xfrm>
            <a:off x="7834809" y="1618782"/>
            <a:ext cx="4150135" cy="3711036"/>
            <a:chOff x="5158251" y="1657708"/>
            <a:chExt cx="4150135" cy="37110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DCD4D2-5477-D1E9-5CEA-1BDDC3CB6FEC}"/>
                </a:ext>
              </a:extLst>
            </p:cNvPr>
            <p:cNvGrpSpPr/>
            <p:nvPr/>
          </p:nvGrpSpPr>
          <p:grpSpPr>
            <a:xfrm>
              <a:off x="5929353" y="2407783"/>
              <a:ext cx="3379033" cy="2960961"/>
              <a:chOff x="5786478" y="2407783"/>
              <a:chExt cx="3379033" cy="2960961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8944A93-2C78-3B2F-E209-13B2FB022B59}"/>
                  </a:ext>
                </a:extLst>
              </p:cNvPr>
              <p:cNvSpPr/>
              <p:nvPr/>
            </p:nvSpPr>
            <p:spPr>
              <a:xfrm>
                <a:off x="7470185" y="4090546"/>
                <a:ext cx="1201315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680445"/>
                    </a:lnTo>
                    <a:lnTo>
                      <a:pt x="1201315" y="680445"/>
                    </a:lnTo>
                    <a:lnTo>
                      <a:pt x="1201315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6D61556-5255-66AD-40D0-699033561944}"/>
                  </a:ext>
                </a:extLst>
              </p:cNvPr>
              <p:cNvSpPr/>
              <p:nvPr/>
            </p:nvSpPr>
            <p:spPr>
              <a:xfrm>
                <a:off x="7424465" y="4090546"/>
                <a:ext cx="91440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680445"/>
                    </a:lnTo>
                    <a:lnTo>
                      <a:pt x="51529" y="680445"/>
                    </a:lnTo>
                    <a:lnTo>
                      <a:pt x="51529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8614205-887E-AB4D-7530-68B4096DD108}"/>
                  </a:ext>
                </a:extLst>
              </p:cNvPr>
              <p:cNvSpPr/>
              <p:nvPr/>
            </p:nvSpPr>
            <p:spPr>
              <a:xfrm>
                <a:off x="6280489" y="4090546"/>
                <a:ext cx="1189696" cy="784187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1189696" y="0"/>
                    </a:moveTo>
                    <a:lnTo>
                      <a:pt x="1189696" y="680445"/>
                    </a:lnTo>
                    <a:lnTo>
                      <a:pt x="0" y="680445"/>
                    </a:lnTo>
                    <a:lnTo>
                      <a:pt x="0" y="784187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8171421-3494-DE39-1B11-EC3C14DE6C20}"/>
                  </a:ext>
                </a:extLst>
              </p:cNvPr>
              <p:cNvSpPr/>
              <p:nvPr/>
            </p:nvSpPr>
            <p:spPr>
              <a:xfrm>
                <a:off x="6819523" y="2407783"/>
                <a:ext cx="1314740" cy="49401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00" h="21600">
                    <a:moveTo>
                      <a:pt x="3475" y="0"/>
                    </a:moveTo>
                    <a:lnTo>
                      <a:pt x="18125" y="0"/>
                    </a:lnTo>
                    <a:cubicBezTo>
                      <a:pt x="20044" y="0"/>
                      <a:pt x="21600" y="4835"/>
                      <a:pt x="21600" y="10800"/>
                    </a:cubicBezTo>
                    <a:cubicBezTo>
                      <a:pt x="21600" y="16765"/>
                      <a:pt x="20044" y="21600"/>
                      <a:pt x="18125" y="21600"/>
                    </a:cubicBez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4663" tIns="85040" rIns="74663" bIns="850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kern="1200">
                    <a:solidFill>
                      <a:schemeClr val="bg1"/>
                    </a:solidFill>
                  </a:rPr>
                  <a:t>Vendor </a:t>
                </a: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2C20D98-BCB9-5C9D-2AFB-2B2B1AE368ED}"/>
                  </a:ext>
                </a:extLst>
              </p:cNvPr>
              <p:cNvSpPr/>
              <p:nvPr/>
            </p:nvSpPr>
            <p:spPr>
              <a:xfrm>
                <a:off x="6649890" y="3596536"/>
                <a:ext cx="1640589" cy="494010"/>
              </a:xfrm>
              <a:custGeom>
                <a:avLst/>
                <a:gdLst>
                  <a:gd name="connsiteX0" fmla="*/ 0 w 1640589"/>
                  <a:gd name="connsiteY0" fmla="*/ 0 h 494010"/>
                  <a:gd name="connsiteX1" fmla="*/ 1640589 w 1640589"/>
                  <a:gd name="connsiteY1" fmla="*/ 0 h 494010"/>
                  <a:gd name="connsiteX2" fmla="*/ 1640589 w 1640589"/>
                  <a:gd name="connsiteY2" fmla="*/ 494010 h 494010"/>
                  <a:gd name="connsiteX3" fmla="*/ 0 w 1640589"/>
                  <a:gd name="connsiteY3" fmla="*/ 494010 h 494010"/>
                  <a:gd name="connsiteX4" fmla="*/ 0 w 1640589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0589" h="494010">
                    <a:moveTo>
                      <a:pt x="0" y="0"/>
                    </a:moveTo>
                    <a:lnTo>
                      <a:pt x="1640589" y="0"/>
                    </a:lnTo>
                    <a:lnTo>
                      <a:pt x="1640589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  <a:ln w="19050" cap="flat" cmpd="sng" algn="ctr"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prstDash val="solid"/>
                <a:miter lim="800000"/>
              </a:ln>
              <a:effectLst/>
            </p:spPr>
            <p:style>
              <a:lnRef idx="3">
                <a:scrgbClr r="0" g="0" b="0"/>
              </a:lnRef>
              <a:fillRef idx="1">
                <a:scrgbClr r="0" g="0" b="0"/>
              </a:fillRef>
              <a:effectRef idx="1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800" b="0" kern="1200">
                    <a:solidFill>
                      <a:schemeClr val="bg1"/>
                    </a:solidFill>
                    <a:latin typeface="Segoe UI"/>
                    <a:ea typeface="+mn-ea"/>
                    <a:cs typeface="+mn-cs"/>
                  </a:rPr>
                  <a:t>Warehouse</a:t>
                </a:r>
                <a:endParaRPr lang="de-AT" sz="1800" b="0" kern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CF9E57C-AB49-11F5-8133-435758D5F53F}"/>
                  </a:ext>
                </a:extLst>
              </p:cNvPr>
              <p:cNvSpPr/>
              <p:nvPr/>
            </p:nvSpPr>
            <p:spPr>
              <a:xfrm>
                <a:off x="5786478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1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078DA43-1A96-544C-9318-C878A9DE3CAE}"/>
                  </a:ext>
                </a:extLst>
              </p:cNvPr>
              <p:cNvSpPr/>
              <p:nvPr/>
            </p:nvSpPr>
            <p:spPr>
              <a:xfrm>
                <a:off x="6981984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2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A672D47-ED67-3175-B28A-F239BA91E47D}"/>
                  </a:ext>
                </a:extLst>
              </p:cNvPr>
              <p:cNvSpPr/>
              <p:nvPr/>
            </p:nvSpPr>
            <p:spPr>
              <a:xfrm>
                <a:off x="8177490" y="4874734"/>
                <a:ext cx="988021" cy="494010"/>
              </a:xfrm>
              <a:custGeom>
                <a:avLst/>
                <a:gdLst>
                  <a:gd name="connsiteX0" fmla="*/ 0 w 988021"/>
                  <a:gd name="connsiteY0" fmla="*/ 0 h 494010"/>
                  <a:gd name="connsiteX1" fmla="*/ 988021 w 988021"/>
                  <a:gd name="connsiteY1" fmla="*/ 0 h 494010"/>
                  <a:gd name="connsiteX2" fmla="*/ 988021 w 988021"/>
                  <a:gd name="connsiteY2" fmla="*/ 494010 h 494010"/>
                  <a:gd name="connsiteX3" fmla="*/ 0 w 988021"/>
                  <a:gd name="connsiteY3" fmla="*/ 494010 h 494010"/>
                  <a:gd name="connsiteX4" fmla="*/ 0 w 988021"/>
                  <a:gd name="connsiteY4" fmla="*/ 0 h 49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021" h="494010">
                    <a:moveTo>
                      <a:pt x="0" y="0"/>
                    </a:moveTo>
                    <a:lnTo>
                      <a:pt x="988021" y="0"/>
                    </a:lnTo>
                    <a:lnTo>
                      <a:pt x="988021" y="494010"/>
                    </a:lnTo>
                    <a:lnTo>
                      <a:pt x="0" y="4940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F5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2000" b="0" kern="1200">
                    <a:solidFill>
                      <a:schemeClr val="bg1"/>
                    </a:solidFill>
                  </a:rPr>
                  <a:t>Store 3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EC060F-6966-CBAF-C1E8-A843D8685478}"/>
                </a:ext>
              </a:extLst>
            </p:cNvPr>
            <p:cNvSpPr txBox="1"/>
            <p:nvPr/>
          </p:nvSpPr>
          <p:spPr>
            <a:xfrm>
              <a:off x="5158251" y="1668585"/>
              <a:ext cx="1025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store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19D306-AFDC-3512-1139-0053F7E97474}"/>
                </a:ext>
              </a:extLst>
            </p:cNvPr>
            <p:cNvSpPr txBox="1"/>
            <p:nvPr/>
          </p:nvSpPr>
          <p:spPr>
            <a:xfrm>
              <a:off x="6795630" y="1657708"/>
              <a:ext cx="1648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Replen</a:t>
              </a: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b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 warehouse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22630115-CDE8-2562-1F3B-ABE012744A6D}"/>
                </a:ext>
              </a:extLst>
            </p:cNvPr>
            <p:cNvSpPr/>
            <p:nvPr/>
          </p:nvSpPr>
          <p:spPr>
            <a:xfrm rot="4250541">
              <a:off x="5189151" y="3699346"/>
              <a:ext cx="1725786" cy="26057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712DE62F-CF61-4A29-97B0-D8BF39AD00F7}"/>
                </a:ext>
              </a:extLst>
            </p:cNvPr>
            <p:cNvSpPr/>
            <p:nvPr/>
          </p:nvSpPr>
          <p:spPr>
            <a:xfrm rot="5400000">
              <a:off x="7352487" y="3138854"/>
              <a:ext cx="534302" cy="241949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BF90860A-1C70-0D13-87EA-34FF05A226D0}"/>
                </a:ext>
              </a:extLst>
            </p:cNvPr>
            <p:cNvSpPr/>
            <p:nvPr/>
          </p:nvSpPr>
          <p:spPr>
            <a:xfrm rot="5400000">
              <a:off x="7072200" y="4323443"/>
              <a:ext cx="534302" cy="27599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5D5D4213-A9B7-D702-37D0-0573851B5675}"/>
                </a:ext>
              </a:extLst>
            </p:cNvPr>
            <p:cNvSpPr/>
            <p:nvPr/>
          </p:nvSpPr>
          <p:spPr>
            <a:xfrm rot="5400000">
              <a:off x="7548320" y="4323443"/>
              <a:ext cx="534302" cy="275996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FB97846-2EEB-88FF-1560-9D554EFE56FA}"/>
              </a:ext>
            </a:extLst>
          </p:cNvPr>
          <p:cNvSpPr/>
          <p:nvPr/>
        </p:nvSpPr>
        <p:spPr>
          <a:xfrm>
            <a:off x="7731564" y="2368857"/>
            <a:ext cx="1314740" cy="49401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00" h="21600">
                <a:moveTo>
                  <a:pt x="3475" y="0"/>
                </a:moveTo>
                <a:lnTo>
                  <a:pt x="18125" y="0"/>
                </a:lnTo>
                <a:cubicBezTo>
                  <a:pt x="20044" y="0"/>
                  <a:pt x="21600" y="4835"/>
                  <a:pt x="21600" y="10800"/>
                </a:cubicBezTo>
                <a:cubicBezTo>
                  <a:pt x="21600" y="16765"/>
                  <a:pt x="20044" y="21600"/>
                  <a:pt x="18125" y="21600"/>
                </a:cubicBezTo>
                <a:lnTo>
                  <a:pt x="3475" y="21600"/>
                </a:lnTo>
                <a:cubicBezTo>
                  <a:pt x="1556" y="21600"/>
                  <a:pt x="0" y="16765"/>
                  <a:pt x="0" y="10800"/>
                </a:cubicBezTo>
                <a:cubicBezTo>
                  <a:pt x="0" y="4835"/>
                  <a:pt x="1556" y="0"/>
                  <a:pt x="3475" y="0"/>
                </a:cubicBez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63" tIns="85040" rIns="74663" bIns="850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kern="1200">
                <a:solidFill>
                  <a:schemeClr val="bg1"/>
                </a:solidFill>
              </a:rPr>
              <a:t>Vendor 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4D4BC87-DED9-26B8-F252-76635EC2E69C}"/>
              </a:ext>
            </a:extLst>
          </p:cNvPr>
          <p:cNvSpPr/>
          <p:nvPr/>
        </p:nvSpPr>
        <p:spPr>
          <a:xfrm>
            <a:off x="8600101" y="5491872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4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E7F2A8C-A364-AAF3-3588-4991E7C3FD93}"/>
              </a:ext>
            </a:extLst>
          </p:cNvPr>
          <p:cNvSpPr/>
          <p:nvPr/>
        </p:nvSpPr>
        <p:spPr>
          <a:xfrm>
            <a:off x="9795607" y="5491872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</a:t>
            </a:r>
            <a:r>
              <a:rPr lang="de-AT" sz="2000">
                <a:solidFill>
                  <a:schemeClr val="bg1"/>
                </a:solidFill>
              </a:rPr>
              <a:t>5</a:t>
            </a:r>
            <a:endParaRPr lang="de-AT" sz="2000" b="0" kern="1200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9CB813-32CE-F850-E322-607BBAD39AC2}"/>
              </a:ext>
            </a:extLst>
          </p:cNvPr>
          <p:cNvSpPr/>
          <p:nvPr/>
        </p:nvSpPr>
        <p:spPr>
          <a:xfrm>
            <a:off x="10991113" y="5491872"/>
            <a:ext cx="988021" cy="494010"/>
          </a:xfrm>
          <a:custGeom>
            <a:avLst/>
            <a:gdLst>
              <a:gd name="connsiteX0" fmla="*/ 0 w 988021"/>
              <a:gd name="connsiteY0" fmla="*/ 0 h 494010"/>
              <a:gd name="connsiteX1" fmla="*/ 988021 w 988021"/>
              <a:gd name="connsiteY1" fmla="*/ 0 h 494010"/>
              <a:gd name="connsiteX2" fmla="*/ 988021 w 988021"/>
              <a:gd name="connsiteY2" fmla="*/ 494010 h 494010"/>
              <a:gd name="connsiteX3" fmla="*/ 0 w 988021"/>
              <a:gd name="connsiteY3" fmla="*/ 494010 h 494010"/>
              <a:gd name="connsiteX4" fmla="*/ 0 w 988021"/>
              <a:gd name="connsiteY4" fmla="*/ 0 h 49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021" h="494010">
                <a:moveTo>
                  <a:pt x="0" y="0"/>
                </a:moveTo>
                <a:lnTo>
                  <a:pt x="988021" y="0"/>
                </a:lnTo>
                <a:lnTo>
                  <a:pt x="988021" y="494010"/>
                </a:lnTo>
                <a:lnTo>
                  <a:pt x="0" y="494010"/>
                </a:lnTo>
                <a:lnTo>
                  <a:pt x="0" y="0"/>
                </a:lnTo>
                <a:close/>
              </a:path>
            </a:pathLst>
          </a:custGeom>
          <a:solidFill>
            <a:srgbClr val="333F5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0" kern="1200">
                <a:solidFill>
                  <a:schemeClr val="bg1"/>
                </a:solidFill>
              </a:rPr>
              <a:t>Store 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25525A-AE9B-7247-BCE3-B61C8FF6207B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 dirty="0">
                <a:solidFill>
                  <a:schemeClr val="bg1"/>
                </a:solidFill>
              </a:rPr>
              <a:t>Key areas (sorted by your priority):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1000" dirty="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Automatic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Out of Stock Calculation &amp; Item Quantity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Replen. Journal calculation</a:t>
            </a:r>
            <a:b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</a:br>
            <a:endParaRPr lang="en-US" sz="10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Manual Replenishment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Buyer’s Push, Allocation Plan</a:t>
            </a:r>
          </a:p>
          <a:p>
            <a:pPr marL="971550" lvl="2" indent="-285750">
              <a:spcBef>
                <a:spcPts val="600"/>
              </a:spcBef>
              <a:defRPr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Stock Recall, Cross Docking</a:t>
            </a:r>
            <a:br>
              <a:rPr lang="en-US" sz="2400" dirty="0">
                <a:solidFill>
                  <a:schemeClr val="bg1"/>
                </a:solidFill>
                <a:cs typeface="Calibri"/>
              </a:rPr>
            </a:br>
            <a:endParaRPr lang="en-US" sz="10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cs typeface="Calibri"/>
              </a:rPr>
              <a:t>Store Stock Redistribution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Budgets and Planning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 dirty="0">
                <a:solidFill>
                  <a:schemeClr val="bg1"/>
                </a:solidFill>
                <a:cs typeface="Calibri"/>
              </a:rPr>
              <a:t>Other features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 dirty="0"/>
            </a:b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5" r="33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31DBFF-AE4B-C3F3-7331-35B2BAE8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069875" y="172767"/>
            <a:ext cx="7562445" cy="75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EFA9F-2397-BE3B-5D99-DF316C568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5263" y="803867"/>
            <a:ext cx="2611667" cy="2099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DA5355-3839-6D2F-55FA-B0985E9FFDB1}"/>
              </a:ext>
            </a:extLst>
          </p:cNvPr>
          <p:cNvSpPr txBox="1"/>
          <p:nvPr/>
        </p:nvSpPr>
        <p:spPr>
          <a:xfrm>
            <a:off x="4598235" y="2815342"/>
            <a:ext cx="3262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Replenishment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22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340289" y="0"/>
            <a:ext cx="118872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35"/>
          <a:stretch/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-3" y="8541"/>
            <a:ext cx="12252959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Cost rollup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04F5DD-17D2-2C69-864C-35F57A97B2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B4D9CC0-8F98-9E69-E5AA-0F6B0EBFC3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058519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184D0C1-70C5-C145-B574-7A1C19CF1690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5F6E30-6288-FD83-365E-2C2E0BDCC45E}"/>
              </a:ext>
            </a:extLst>
          </p:cNvPr>
          <p:cNvSpPr txBox="1"/>
          <p:nvPr/>
        </p:nvSpPr>
        <p:spPr>
          <a:xfrm>
            <a:off x="9962275" y="856026"/>
            <a:ext cx="191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Aggr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. Inventory Entries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586363-F06B-0C67-6690-37350969DC54}"/>
              </a:ext>
            </a:extLst>
          </p:cNvPr>
          <p:cNvSpPr/>
          <p:nvPr/>
        </p:nvSpPr>
        <p:spPr>
          <a:xfrm>
            <a:off x="7385281" y="1669901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(Exp.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Sales (Exp.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A8076-C3F5-D347-50B2-AE0ED8836566}"/>
              </a:ext>
            </a:extLst>
          </p:cNvPr>
          <p:cNvSpPr txBox="1"/>
          <p:nvPr/>
        </p:nvSpPr>
        <p:spPr>
          <a:xfrm>
            <a:off x="7541094" y="856026"/>
            <a:ext cx="196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847D2C-4C90-E7CF-DC57-62BD410B014B}"/>
              </a:ext>
            </a:extLst>
          </p:cNvPr>
          <p:cNvGrpSpPr/>
          <p:nvPr/>
        </p:nvGrpSpPr>
        <p:grpSpPr>
          <a:xfrm>
            <a:off x="1882534" y="2655605"/>
            <a:ext cx="1854368" cy="677643"/>
            <a:chOff x="1522" y="0"/>
            <a:chExt cx="1854368" cy="677643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715036C2-8434-F65D-4233-D215E79ABCB0}"/>
                </a:ext>
              </a:extLst>
            </p:cNvPr>
            <p:cNvSpPr/>
            <p:nvPr/>
          </p:nvSpPr>
          <p:spPr>
            <a:xfrm>
              <a:off x="1522" y="0"/>
              <a:ext cx="1854368" cy="677643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Arrow: Chevron 4">
              <a:extLst>
                <a:ext uri="{FF2B5EF4-FFF2-40B4-BE49-F238E27FC236}">
                  <a16:creationId xmlns:a16="http://schemas.microsoft.com/office/drawing/2014/main" id="{9AC80597-63C3-7697-31E8-D15EEAE90F4B}"/>
                </a:ext>
              </a:extLst>
            </p:cNvPr>
            <p:cNvSpPr txBox="1"/>
            <p:nvPr/>
          </p:nvSpPr>
          <p:spPr>
            <a:xfrm>
              <a:off x="340344" y="0"/>
              <a:ext cx="1176725" cy="677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Purchase</a:t>
              </a:r>
              <a:br>
                <a:rPr lang="en-US" sz="1800" kern="1200"/>
              </a:br>
              <a:r>
                <a:rPr lang="en-US" sz="1800" kern="1200"/>
                <a:t>Invoice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FA1BD8-A54D-2EC4-AB2A-CFB0C6C13457}"/>
              </a:ext>
            </a:extLst>
          </p:cNvPr>
          <p:cNvGrpSpPr/>
          <p:nvPr/>
        </p:nvGrpSpPr>
        <p:grpSpPr>
          <a:xfrm>
            <a:off x="1882534" y="3575031"/>
            <a:ext cx="1854368" cy="677643"/>
            <a:chOff x="1522" y="0"/>
            <a:chExt cx="1854368" cy="677643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A128A08E-FBA0-F9B8-7885-2235044E5B8E}"/>
                </a:ext>
              </a:extLst>
            </p:cNvPr>
            <p:cNvSpPr/>
            <p:nvPr/>
          </p:nvSpPr>
          <p:spPr>
            <a:xfrm>
              <a:off x="1522" y="0"/>
              <a:ext cx="1854368" cy="677643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Arrow: Chevron 4">
              <a:extLst>
                <a:ext uri="{FF2B5EF4-FFF2-40B4-BE49-F238E27FC236}">
                  <a16:creationId xmlns:a16="http://schemas.microsoft.com/office/drawing/2014/main" id="{98405950-0F0D-EE61-2DAB-42825FE52153}"/>
                </a:ext>
              </a:extLst>
            </p:cNvPr>
            <p:cNvSpPr txBox="1"/>
            <p:nvPr/>
          </p:nvSpPr>
          <p:spPr>
            <a:xfrm>
              <a:off x="340344" y="0"/>
              <a:ext cx="1176725" cy="677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Cost </a:t>
              </a:r>
              <a:r>
                <a:rPr lang="en-US" sz="1800" kern="1200" err="1"/>
                <a:t>Adjustmt</a:t>
              </a:r>
              <a:r>
                <a:rPr lang="en-US" sz="1800" kern="1200"/>
                <a:t>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91FF02B-0708-DF85-B5B4-88026BD933FE}"/>
              </a:ext>
            </a:extLst>
          </p:cNvPr>
          <p:cNvSpPr/>
          <p:nvPr/>
        </p:nvSpPr>
        <p:spPr>
          <a:xfrm>
            <a:off x="9820681" y="1669901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(Exp.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Sales (Exp.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E6C32D-D7DF-83C5-B7A6-220CDD33026B}"/>
              </a:ext>
            </a:extLst>
          </p:cNvPr>
          <p:cNvSpPr/>
          <p:nvPr/>
        </p:nvSpPr>
        <p:spPr>
          <a:xfrm>
            <a:off x="7385280" y="2622465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(Act.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76831E-771F-A963-B709-9179CB9FD09D}"/>
              </a:ext>
            </a:extLst>
          </p:cNvPr>
          <p:cNvSpPr/>
          <p:nvPr/>
        </p:nvSpPr>
        <p:spPr>
          <a:xfrm>
            <a:off x="9820679" y="2619737"/>
            <a:ext cx="2203704" cy="7439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-- no update --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390E9D-7540-7147-2D14-8181B51B51E6}"/>
              </a:ext>
            </a:extLst>
          </p:cNvPr>
          <p:cNvSpPr/>
          <p:nvPr/>
        </p:nvSpPr>
        <p:spPr>
          <a:xfrm>
            <a:off x="7385279" y="3578712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Sales (Act.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AAC3F9-6A88-4C2C-4815-2500B912C464}"/>
              </a:ext>
            </a:extLst>
          </p:cNvPr>
          <p:cNvSpPr/>
          <p:nvPr/>
        </p:nvSpPr>
        <p:spPr>
          <a:xfrm>
            <a:off x="9820679" y="3573182"/>
            <a:ext cx="2203704" cy="74392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algn="ctr">
              <a:defRPr/>
            </a:pP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-- no update 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2B06EF-32AB-CFA5-8A18-D41C2F1DAA79}"/>
              </a:ext>
            </a:extLst>
          </p:cNvPr>
          <p:cNvSpPr txBox="1"/>
          <p:nvPr/>
        </p:nvSpPr>
        <p:spPr>
          <a:xfrm>
            <a:off x="493370" y="4881534"/>
            <a:ext cx="9309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In the first version (LS Central 24)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we do not recalculate/update the </a:t>
            </a:r>
            <a:r>
              <a:rPr lang="en-US" sz="2800" err="1">
                <a:solidFill>
                  <a:schemeClr val="bg1"/>
                </a:solidFill>
              </a:rPr>
              <a:t>Aggr</a:t>
            </a:r>
            <a:r>
              <a:rPr lang="en-US" sz="2800">
                <a:solidFill>
                  <a:schemeClr val="bg1"/>
                </a:solidFill>
              </a:rPr>
              <a:t>. Inventory Entries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for Value Entry adjustments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5FAC5-11EB-89AA-8EB4-286198BFA45A}"/>
              </a:ext>
            </a:extLst>
          </p:cNvPr>
          <p:cNvSpPr txBox="1"/>
          <p:nvPr/>
        </p:nvSpPr>
        <p:spPr>
          <a:xfrm rot="20828068">
            <a:off x="3810184" y="2634657"/>
            <a:ext cx="1108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new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Unit Cost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B4DBEF8-97D7-05AD-362F-2C9AA243D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8799788" y="4235727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42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25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1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340289" y="0"/>
            <a:ext cx="118872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35"/>
          <a:stretch/>
        </p:blipFill>
        <p:spPr>
          <a:xfrm>
            <a:off x="0" y="0"/>
            <a:ext cx="1225296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336" y="-10048"/>
            <a:ext cx="1222248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Cost rollup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04F5DD-17D2-2C69-864C-35F57A97B2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B4D9CC0-8F98-9E69-E5AA-0F6B0EBFC355}"/>
              </a:ext>
            </a:extLst>
          </p:cNvPr>
          <p:cNvGraphicFramePr/>
          <p:nvPr/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184D0C1-70C5-C145-B574-7A1C19CF1690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5F6E30-6288-FD83-365E-2C2E0BDCC45E}"/>
              </a:ext>
            </a:extLst>
          </p:cNvPr>
          <p:cNvSpPr txBox="1"/>
          <p:nvPr/>
        </p:nvSpPr>
        <p:spPr>
          <a:xfrm>
            <a:off x="9962274" y="856026"/>
            <a:ext cx="191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Aggr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. Inventory Entries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586363-F06B-0C67-6690-37350969DC54}"/>
              </a:ext>
            </a:extLst>
          </p:cNvPr>
          <p:cNvSpPr/>
          <p:nvPr/>
        </p:nvSpPr>
        <p:spPr>
          <a:xfrm>
            <a:off x="7385281" y="1669901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(Exp.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Sales (Exp.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DA8076-C3F5-D347-50B2-AE0ED8836566}"/>
              </a:ext>
            </a:extLst>
          </p:cNvPr>
          <p:cNvSpPr txBox="1"/>
          <p:nvPr/>
        </p:nvSpPr>
        <p:spPr>
          <a:xfrm>
            <a:off x="7541094" y="856026"/>
            <a:ext cx="196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847D2C-4C90-E7CF-DC57-62BD410B014B}"/>
              </a:ext>
            </a:extLst>
          </p:cNvPr>
          <p:cNvGrpSpPr/>
          <p:nvPr/>
        </p:nvGrpSpPr>
        <p:grpSpPr>
          <a:xfrm>
            <a:off x="1882534" y="2655605"/>
            <a:ext cx="1854368" cy="677643"/>
            <a:chOff x="1522" y="0"/>
            <a:chExt cx="1854368" cy="677643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715036C2-8434-F65D-4233-D215E79ABCB0}"/>
                </a:ext>
              </a:extLst>
            </p:cNvPr>
            <p:cNvSpPr/>
            <p:nvPr/>
          </p:nvSpPr>
          <p:spPr>
            <a:xfrm>
              <a:off x="1522" y="0"/>
              <a:ext cx="1854368" cy="677643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Arrow: Chevron 4">
              <a:extLst>
                <a:ext uri="{FF2B5EF4-FFF2-40B4-BE49-F238E27FC236}">
                  <a16:creationId xmlns:a16="http://schemas.microsoft.com/office/drawing/2014/main" id="{9AC80597-63C3-7697-31E8-D15EEAE90F4B}"/>
                </a:ext>
              </a:extLst>
            </p:cNvPr>
            <p:cNvSpPr txBox="1"/>
            <p:nvPr/>
          </p:nvSpPr>
          <p:spPr>
            <a:xfrm>
              <a:off x="340344" y="0"/>
              <a:ext cx="1176725" cy="677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Purchase</a:t>
              </a:r>
              <a:br>
                <a:rPr lang="en-US" sz="1800" kern="1200"/>
              </a:br>
              <a:r>
                <a:rPr lang="en-US" sz="1800" kern="1200"/>
                <a:t>Invoice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FA1BD8-A54D-2EC4-AB2A-CFB0C6C13457}"/>
              </a:ext>
            </a:extLst>
          </p:cNvPr>
          <p:cNvGrpSpPr/>
          <p:nvPr/>
        </p:nvGrpSpPr>
        <p:grpSpPr>
          <a:xfrm>
            <a:off x="1882534" y="3575031"/>
            <a:ext cx="1854368" cy="677643"/>
            <a:chOff x="1522" y="0"/>
            <a:chExt cx="1854368" cy="677643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A128A08E-FBA0-F9B8-7885-2235044E5B8E}"/>
                </a:ext>
              </a:extLst>
            </p:cNvPr>
            <p:cNvSpPr/>
            <p:nvPr/>
          </p:nvSpPr>
          <p:spPr>
            <a:xfrm>
              <a:off x="1522" y="0"/>
              <a:ext cx="1854368" cy="677643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Arrow: Chevron 4">
              <a:extLst>
                <a:ext uri="{FF2B5EF4-FFF2-40B4-BE49-F238E27FC236}">
                  <a16:creationId xmlns:a16="http://schemas.microsoft.com/office/drawing/2014/main" id="{98405950-0F0D-EE61-2DAB-42825FE52153}"/>
                </a:ext>
              </a:extLst>
            </p:cNvPr>
            <p:cNvSpPr txBox="1"/>
            <p:nvPr/>
          </p:nvSpPr>
          <p:spPr>
            <a:xfrm>
              <a:off x="340344" y="0"/>
              <a:ext cx="1176725" cy="677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/>
                <a:t>Cost </a:t>
              </a:r>
              <a:r>
                <a:rPr lang="en-US" sz="1800" kern="1200" err="1"/>
                <a:t>Adjustmt</a:t>
              </a:r>
              <a:r>
                <a:rPr lang="en-US" sz="1800" kern="1200"/>
                <a:t>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91FF02B-0708-DF85-B5B4-88026BD933FE}"/>
              </a:ext>
            </a:extLst>
          </p:cNvPr>
          <p:cNvSpPr/>
          <p:nvPr/>
        </p:nvSpPr>
        <p:spPr>
          <a:xfrm>
            <a:off x="9820656" y="1669901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(Exp.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Sales (Exp.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E6C32D-D7DF-83C5-B7A6-220CDD33026B}"/>
              </a:ext>
            </a:extLst>
          </p:cNvPr>
          <p:cNvSpPr/>
          <p:nvPr/>
        </p:nvSpPr>
        <p:spPr>
          <a:xfrm>
            <a:off x="7385280" y="2622465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(Act.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554F7A9-FF86-519E-7BDF-1042D2F4E14F}"/>
              </a:ext>
            </a:extLst>
          </p:cNvPr>
          <p:cNvSpPr/>
          <p:nvPr/>
        </p:nvSpPr>
        <p:spPr>
          <a:xfrm>
            <a:off x="9820656" y="2619751"/>
            <a:ext cx="2203704" cy="743921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Purchase (Act. Cost)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390E9D-7540-7147-2D14-8181B51B51E6}"/>
              </a:ext>
            </a:extLst>
          </p:cNvPr>
          <p:cNvSpPr/>
          <p:nvPr/>
        </p:nvSpPr>
        <p:spPr>
          <a:xfrm>
            <a:off x="7385279" y="3578712"/>
            <a:ext cx="2203704" cy="743921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Sales (Act.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E36BA8-F13D-AB31-DF4D-8CB93C071127}"/>
              </a:ext>
            </a:extLst>
          </p:cNvPr>
          <p:cNvSpPr/>
          <p:nvPr/>
        </p:nvSpPr>
        <p:spPr>
          <a:xfrm>
            <a:off x="9820656" y="3565936"/>
            <a:ext cx="2203704" cy="743921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Sales (Act. Cost)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2B06EF-32AB-CFA5-8A18-D41C2F1DAA79}"/>
              </a:ext>
            </a:extLst>
          </p:cNvPr>
          <p:cNvSpPr txBox="1"/>
          <p:nvPr/>
        </p:nvSpPr>
        <p:spPr>
          <a:xfrm>
            <a:off x="493867" y="4882896"/>
            <a:ext cx="77038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Cost rollup is solved with a Scheduler job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which should be run periodically.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(available in version 25)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2955E-4D6D-C784-3AF0-DC49E26BA312}"/>
              </a:ext>
            </a:extLst>
          </p:cNvPr>
          <p:cNvSpPr txBox="1"/>
          <p:nvPr/>
        </p:nvSpPr>
        <p:spPr>
          <a:xfrm rot="20828068">
            <a:off x="3810184" y="2634657"/>
            <a:ext cx="1108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with new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Unit Cost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074C571-13A4-3BE3-56F0-4E84183C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>
            <a:off x="8799788" y="4235727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1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31DBFF-AE4B-C3F3-7331-35B2BAE8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069875" y="172767"/>
            <a:ext cx="7562445" cy="75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EFA9F-2397-BE3B-5D99-DF316C568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9758" y="685800"/>
            <a:ext cx="2833542" cy="2277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CF57E-2259-DC3F-8B70-DE67E27F4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8495" y="3155135"/>
            <a:ext cx="2076273" cy="1669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B1260-D1A1-3CDC-F873-2BA3D90F8546}"/>
              </a:ext>
            </a:extLst>
          </p:cNvPr>
          <p:cNvSpPr txBox="1"/>
          <p:nvPr/>
        </p:nvSpPr>
        <p:spPr>
          <a:xfrm>
            <a:off x="4598235" y="2748667"/>
            <a:ext cx="3262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Replenishment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CFD19-F447-8A8F-D3A1-8F9E339FC44B}"/>
              </a:ext>
            </a:extLst>
          </p:cNvPr>
          <p:cNvSpPr txBox="1"/>
          <p:nvPr/>
        </p:nvSpPr>
        <p:spPr>
          <a:xfrm>
            <a:off x="2559680" y="4692339"/>
            <a:ext cx="32623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Cost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Rollup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84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340289" y="0"/>
            <a:ext cx="118872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59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-9525"/>
            <a:ext cx="1219200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1" y="1207698"/>
            <a:ext cx="5114458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What is the challenge?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  <a:cs typeface="Calibri"/>
              </a:rPr>
              <a:t>Statement aggregation</a:t>
            </a:r>
            <a:br>
              <a:rPr lang="en-US" sz="2800">
                <a:solidFill>
                  <a:schemeClr val="bg1"/>
                </a:solidFill>
                <a:cs typeface="Calibri"/>
              </a:rPr>
            </a:br>
            <a:br>
              <a:rPr lang="en-US" sz="400">
                <a:solidFill>
                  <a:schemeClr val="bg1"/>
                </a:solidFill>
                <a:cs typeface="Calibri"/>
              </a:rPr>
            </a:br>
            <a:r>
              <a:rPr lang="en-US" sz="2400">
                <a:solidFill>
                  <a:schemeClr val="bg1"/>
                </a:solidFill>
                <a:cs typeface="Calibri"/>
              </a:rPr>
              <a:t>To aggregate the Store </a:t>
            </a:r>
            <a:r>
              <a:rPr lang="en-US">
                <a:solidFill>
                  <a:schemeClr val="bg1"/>
                </a:solidFill>
                <a:cs typeface="Calibri"/>
              </a:rPr>
              <a:t>S</a:t>
            </a:r>
            <a:r>
              <a:rPr lang="en-US" sz="2400">
                <a:solidFill>
                  <a:schemeClr val="bg1"/>
                </a:solidFill>
                <a:cs typeface="Calibri"/>
              </a:rPr>
              <a:t>tatements we need to use the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Aggr</a:t>
            </a:r>
            <a:r>
              <a:rPr lang="en-US" sz="2400">
                <a:solidFill>
                  <a:schemeClr val="bg1"/>
                </a:solidFill>
                <a:cs typeface="Calibri"/>
              </a:rPr>
              <a:t>. Location’s Dimension values.</a:t>
            </a:r>
            <a:br>
              <a:rPr lang="en-US" sz="2400">
                <a:solidFill>
                  <a:schemeClr val="bg1"/>
                </a:solidFill>
                <a:cs typeface="Calibri"/>
              </a:rPr>
            </a:br>
            <a:br>
              <a:rPr lang="en-US" sz="500">
                <a:solidFill>
                  <a:schemeClr val="bg1"/>
                </a:solidFill>
                <a:cs typeface="Calibri"/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chemeClr val="bg1"/>
                </a:solidFill>
                <a:cs typeface="Calibri"/>
              </a:rPr>
              <a:t>Dimension-based reporting in </a:t>
            </a:r>
            <a:br>
              <a:rPr lang="en-US">
                <a:solidFill>
                  <a:schemeClr val="bg1"/>
                </a:solidFill>
                <a:cs typeface="Calibri"/>
              </a:rPr>
            </a:br>
            <a:r>
              <a:rPr lang="en-US">
                <a:solidFill>
                  <a:schemeClr val="bg1"/>
                </a:solidFill>
                <a:cs typeface="Calibri"/>
              </a:rPr>
              <a:t>G/L on Store level not possible. 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cs typeface="Calibri"/>
                <a:sym typeface="Wingdings" panose="05000000000000000000" pitchFamily="2" charset="2"/>
              </a:rPr>
              <a:t></a:t>
            </a: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  <a:t>Workaround:</a:t>
            </a:r>
            <a:b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</a:br>
            <a: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  <a:t>Multiple Agg. Locations for </a:t>
            </a:r>
            <a:b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</a:br>
            <a:r>
              <a:rPr lang="en-US">
                <a:solidFill>
                  <a:schemeClr val="bg1"/>
                </a:solidFill>
                <a:cs typeface="Calibri"/>
                <a:sym typeface="Wingdings" panose="05000000000000000000" pitchFamily="2" charset="2"/>
              </a:rPr>
              <a:t>Store Groups (ex. North, South)</a:t>
            </a:r>
          </a:p>
          <a:p>
            <a:pPr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US" sz="1400">
              <a:solidFill>
                <a:schemeClr val="accent6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None/>
              <a:defRPr/>
            </a:pPr>
            <a:r>
              <a:rPr lang="en-US">
                <a:solidFill>
                  <a:schemeClr val="accent6"/>
                </a:solidFill>
                <a:cs typeface="Calibri"/>
              </a:rPr>
              <a:t>      </a:t>
            </a:r>
            <a:r>
              <a:rPr lang="en-US">
                <a:solidFill>
                  <a:srgbClr val="FFC000"/>
                </a:solidFill>
                <a:cs typeface="Calibri"/>
              </a:rPr>
              <a:t>But what if this is needed per    </a:t>
            </a:r>
            <a:br>
              <a:rPr lang="en-US">
                <a:solidFill>
                  <a:srgbClr val="FFC000"/>
                </a:solidFill>
                <a:cs typeface="Calibri"/>
              </a:rPr>
            </a:br>
            <a:r>
              <a:rPr lang="en-US">
                <a:solidFill>
                  <a:srgbClr val="FFC000"/>
                </a:solidFill>
                <a:cs typeface="Calibri"/>
              </a:rPr>
              <a:t>      individual store?</a:t>
            </a: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Dimensions in G/L</a:t>
            </a:r>
            <a:endParaRPr lang="en-I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B4E01A-BDA6-E373-8A30-EAC1CDD64F47}"/>
              </a:ext>
            </a:extLst>
          </p:cNvPr>
          <p:cNvSpPr txBox="1"/>
          <p:nvPr/>
        </p:nvSpPr>
        <p:spPr>
          <a:xfrm>
            <a:off x="6966243" y="3862464"/>
            <a:ext cx="528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……………………………………………………………………..…………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78CF0-21BE-0BB2-DF9A-AA1695E76D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0366" y="1994214"/>
            <a:ext cx="859631" cy="859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FF6716-B22F-9B22-D53E-14ADF7238536}"/>
              </a:ext>
            </a:extLst>
          </p:cNvPr>
          <p:cNvSpPr txBox="1"/>
          <p:nvPr/>
        </p:nvSpPr>
        <p:spPr>
          <a:xfrm rot="16200000">
            <a:off x="6726179" y="2278045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EF8615C-44CD-2EFD-37E6-C4EE6E42B1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0366" y="2984814"/>
            <a:ext cx="859631" cy="8596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6BFF756-1614-00B3-2825-CA0545588D95}"/>
              </a:ext>
            </a:extLst>
          </p:cNvPr>
          <p:cNvSpPr txBox="1"/>
          <p:nvPr/>
        </p:nvSpPr>
        <p:spPr>
          <a:xfrm rot="16200000">
            <a:off x="6726179" y="3249595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E48CE2-A06D-F208-59A3-3D657D2EEFB3}"/>
              </a:ext>
            </a:extLst>
          </p:cNvPr>
          <p:cNvSpPr/>
          <p:nvPr/>
        </p:nvSpPr>
        <p:spPr>
          <a:xfrm>
            <a:off x="7385238" y="4376556"/>
            <a:ext cx="1214758" cy="695325"/>
          </a:xfrm>
          <a:prstGeom prst="rect">
            <a:avLst/>
          </a:prstGeom>
          <a:solidFill>
            <a:srgbClr val="333F50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  <a:latin typeface="Calibri" panose="020F0502020204030204"/>
              </a:rPr>
              <a:t>Aggr</a:t>
            </a: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. Location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F45C9B-BA8E-89CF-EB50-FD248123308D}"/>
              </a:ext>
            </a:extLst>
          </p:cNvPr>
          <p:cNvSpPr txBox="1"/>
          <p:nvPr/>
        </p:nvSpPr>
        <p:spPr>
          <a:xfrm>
            <a:off x="10294299" y="1490118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AA21A3-57B2-3CB0-BA34-D041FAF1C2C1}"/>
              </a:ext>
            </a:extLst>
          </p:cNvPr>
          <p:cNvSpPr txBox="1"/>
          <p:nvPr/>
        </p:nvSpPr>
        <p:spPr>
          <a:xfrm>
            <a:off x="8667967" y="1490118"/>
            <a:ext cx="1395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EF7ECC-8FB2-A4D1-DE5C-5CB495673E05}"/>
              </a:ext>
            </a:extLst>
          </p:cNvPr>
          <p:cNvSpPr/>
          <p:nvPr/>
        </p:nvSpPr>
        <p:spPr>
          <a:xfrm>
            <a:off x="8650286" y="2147741"/>
            <a:ext cx="1395767" cy="695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Dimensions from 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43142D-23FA-4D7A-6537-F5292AD31B5B}"/>
              </a:ext>
            </a:extLst>
          </p:cNvPr>
          <p:cNvSpPr/>
          <p:nvPr/>
        </p:nvSpPr>
        <p:spPr>
          <a:xfrm>
            <a:off x="8650727" y="3124116"/>
            <a:ext cx="1395767" cy="695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Dimensions from 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55E3EB7-51C0-57BD-A9FC-5773C8AD9592}"/>
              </a:ext>
            </a:extLst>
          </p:cNvPr>
          <p:cNvCxnSpPr>
            <a:stCxn id="42" idx="3"/>
          </p:cNvCxnSpPr>
          <p:nvPr/>
        </p:nvCxnSpPr>
        <p:spPr>
          <a:xfrm flipV="1">
            <a:off x="10046053" y="2495403"/>
            <a:ext cx="46256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B0E66A3E-A3CA-1E89-29AD-B12FF5297333}"/>
              </a:ext>
            </a:extLst>
          </p:cNvPr>
          <p:cNvCxnSpPr>
            <a:stCxn id="42" idx="3"/>
            <a:endCxn id="40" idx="0"/>
          </p:cNvCxnSpPr>
          <p:nvPr/>
        </p:nvCxnSpPr>
        <p:spPr>
          <a:xfrm>
            <a:off x="10046053" y="2495404"/>
            <a:ext cx="896627" cy="1881152"/>
          </a:xfrm>
          <a:prstGeom prst="bentConnector2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2C50B8FE-79A5-B284-9ECC-5C1BC98237B3}"/>
              </a:ext>
            </a:extLst>
          </p:cNvPr>
          <p:cNvCxnSpPr>
            <a:cxnSpLocks/>
            <a:stCxn id="43" idx="3"/>
            <a:endCxn id="40" idx="0"/>
          </p:cNvCxnSpPr>
          <p:nvPr/>
        </p:nvCxnSpPr>
        <p:spPr>
          <a:xfrm>
            <a:off x="10046494" y="3471779"/>
            <a:ext cx="896186" cy="904777"/>
          </a:xfrm>
          <a:prstGeom prst="bentConnector2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2F33B4F-6BB8-4269-F28D-E4DD3C5E4FED}"/>
              </a:ext>
            </a:extLst>
          </p:cNvPr>
          <p:cNvGrpSpPr/>
          <p:nvPr/>
        </p:nvGrpSpPr>
        <p:grpSpPr>
          <a:xfrm>
            <a:off x="7385239" y="5328401"/>
            <a:ext cx="4407811" cy="695325"/>
            <a:chOff x="7755103" y="5328401"/>
            <a:chExt cx="4407811" cy="69532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04A8B89-0FA8-AABB-15FB-1DCCFDD9FED2}"/>
                </a:ext>
              </a:extLst>
            </p:cNvPr>
            <p:cNvSpPr/>
            <p:nvPr/>
          </p:nvSpPr>
          <p:spPr>
            <a:xfrm>
              <a:off x="7755103" y="5328401"/>
              <a:ext cx="1214758" cy="695325"/>
            </a:xfrm>
            <a:prstGeom prst="rect">
              <a:avLst/>
            </a:prstGeom>
            <a:solidFill>
              <a:srgbClr val="333F5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/>
              <a:r>
                <a:rPr lang="en-US" b="1" err="1">
                  <a:solidFill>
                    <a:srgbClr val="FFFFFF"/>
                  </a:solidFill>
                  <a:latin typeface="Calibri" panose="020F0502020204030204"/>
                </a:rPr>
                <a:t>Aggr</a:t>
              </a:r>
              <a:r>
                <a:rPr lang="en-US" b="1">
                  <a:solidFill>
                    <a:srgbClr val="FFFFFF"/>
                  </a:solidFill>
                  <a:latin typeface="Calibri" panose="020F0502020204030204"/>
                </a:rPr>
                <a:t>. Location 2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FFEE6A6-6105-8584-C9E2-66B891944E6B}"/>
                </a:ext>
              </a:extLst>
            </p:cNvPr>
            <p:cNvSpPr/>
            <p:nvPr/>
          </p:nvSpPr>
          <p:spPr>
            <a:xfrm>
              <a:off x="10462173" y="5328401"/>
              <a:ext cx="1700741" cy="6953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Dimensions from </a:t>
              </a: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Aggr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Location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88ACDC71-E4F6-E93A-A6BE-4FB5AA2F4D46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10046053" y="2495404"/>
            <a:ext cx="1214758" cy="2843065"/>
          </a:xfrm>
          <a:prstGeom prst="bentConnector2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536F69B6-0265-0214-6A19-F2EF51EDCD36}"/>
              </a:ext>
            </a:extLst>
          </p:cNvPr>
          <p:cNvSpPr/>
          <p:nvPr/>
        </p:nvSpPr>
        <p:spPr>
          <a:xfrm>
            <a:off x="10092309" y="4376556"/>
            <a:ext cx="1700741" cy="695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Dimensions from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Location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5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69"/>
          <a:stretch/>
        </p:blipFill>
        <p:spPr>
          <a:xfrm>
            <a:off x="340289" y="0"/>
            <a:ext cx="1179576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59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-2" y="8021"/>
            <a:ext cx="12192002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6232216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The solution:</a:t>
            </a:r>
            <a:endParaRPr lang="en-US" sz="1000" dirty="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cs typeface="Calibri"/>
              </a:rPr>
              <a:t>Weekly/monthly process </a:t>
            </a: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cs typeface="Calibri"/>
              </a:rPr>
              <a:t>Locate G/L Accounts </a:t>
            </a:r>
            <a:br>
              <a:rPr lang="en-US" dirty="0">
                <a:solidFill>
                  <a:schemeClr val="bg1"/>
                </a:solidFill>
                <a:cs typeface="Calibri"/>
              </a:rPr>
            </a:br>
            <a:r>
              <a:rPr lang="en-US" dirty="0">
                <a:solidFill>
                  <a:schemeClr val="bg1"/>
                </a:solidFill>
                <a:cs typeface="Calibri"/>
              </a:rPr>
              <a:t>which have postings with</a:t>
            </a:r>
            <a:br>
              <a:rPr lang="en-US" dirty="0">
                <a:solidFill>
                  <a:schemeClr val="bg1"/>
                </a:solidFill>
                <a:cs typeface="Calibri"/>
              </a:rPr>
            </a:br>
            <a:r>
              <a:rPr lang="en-US" dirty="0">
                <a:solidFill>
                  <a:schemeClr val="bg1"/>
                </a:solidFill>
                <a:cs typeface="Calibri"/>
              </a:rPr>
              <a:t>aggregated dimensions</a:t>
            </a:r>
            <a:br>
              <a:rPr lang="en-US" sz="2000" dirty="0">
                <a:solidFill>
                  <a:schemeClr val="bg1"/>
                </a:solidFill>
                <a:cs typeface="Calibri"/>
              </a:rPr>
            </a:br>
            <a:br>
              <a:rPr lang="en-US" sz="700" dirty="0">
                <a:solidFill>
                  <a:schemeClr val="bg1"/>
                </a:solidFill>
                <a:cs typeface="Calibri"/>
              </a:rPr>
            </a:br>
            <a:endParaRPr lang="en-US" sz="700" dirty="0">
              <a:solidFill>
                <a:schemeClr val="bg1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cs typeface="Calibri"/>
              </a:rPr>
              <a:t>Calculate Distribution ratio from </a:t>
            </a:r>
            <a:br>
              <a:rPr lang="en-US" dirty="0">
                <a:solidFill>
                  <a:schemeClr val="bg1"/>
                </a:solidFill>
                <a:cs typeface="Calibri"/>
              </a:rPr>
            </a:br>
            <a:r>
              <a:rPr lang="en-US" dirty="0" err="1">
                <a:solidFill>
                  <a:schemeClr val="bg1"/>
                </a:solidFill>
                <a:cs typeface="Calibri"/>
              </a:rPr>
              <a:t>Aggr</a:t>
            </a:r>
            <a:r>
              <a:rPr lang="en-US" dirty="0">
                <a:solidFill>
                  <a:schemeClr val="bg1"/>
                </a:solidFill>
                <a:cs typeface="Calibri"/>
              </a:rPr>
              <a:t>. Inventory Entries</a:t>
            </a:r>
            <a:r>
              <a:rPr lang="en-US" sz="2000" dirty="0">
                <a:solidFill>
                  <a:prstClr val="white"/>
                </a:solidFill>
                <a:cs typeface="Calibri"/>
              </a:rPr>
              <a:t> </a:t>
            </a:r>
            <a:br>
              <a:rPr lang="en-US" sz="2000" dirty="0">
                <a:solidFill>
                  <a:prstClr val="white"/>
                </a:solidFill>
                <a:cs typeface="Calibri"/>
              </a:rPr>
            </a:br>
            <a:br>
              <a:rPr lang="en-US" sz="2000" dirty="0">
                <a:solidFill>
                  <a:prstClr val="white"/>
                </a:solidFill>
                <a:cs typeface="Calibri"/>
              </a:rPr>
            </a:br>
            <a:endParaRPr lang="en-US" sz="700" dirty="0">
              <a:solidFill>
                <a:prstClr val="white"/>
              </a:solidFill>
              <a:cs typeface="Calibri"/>
            </a:endParaRP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cs typeface="Calibri"/>
              </a:rPr>
              <a:t>Post Distribution to G/L </a:t>
            </a:r>
            <a:br>
              <a:rPr lang="en-US" dirty="0">
                <a:solidFill>
                  <a:schemeClr val="bg1"/>
                </a:solidFill>
                <a:cs typeface="Calibri"/>
              </a:rPr>
            </a:br>
            <a:br>
              <a:rPr lang="en-US" dirty="0">
                <a:solidFill>
                  <a:schemeClr val="bg1"/>
                </a:solidFill>
                <a:cs typeface="Calibri"/>
              </a:rPr>
            </a:br>
            <a:endParaRPr lang="en-US" dirty="0">
              <a:solidFill>
                <a:schemeClr val="bg1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 dirty="0"/>
            </a:b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Dimensions Distribution</a:t>
            </a:r>
            <a:endParaRPr lang="en-I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5D8F11-A439-38A8-00D3-3ED90E024259}"/>
              </a:ext>
            </a:extLst>
          </p:cNvPr>
          <p:cNvGrpSpPr/>
          <p:nvPr/>
        </p:nvGrpSpPr>
        <p:grpSpPr>
          <a:xfrm>
            <a:off x="7247389" y="2169444"/>
            <a:ext cx="4383286" cy="1488025"/>
            <a:chOff x="7624842" y="3183801"/>
            <a:chExt cx="4383286" cy="148802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6D18F3-293C-8D3A-DD62-BA6A9587892B}"/>
                </a:ext>
              </a:extLst>
            </p:cNvPr>
            <p:cNvSpPr/>
            <p:nvPr/>
          </p:nvSpPr>
          <p:spPr>
            <a:xfrm>
              <a:off x="7668650" y="3660327"/>
              <a:ext cx="1214758" cy="967623"/>
            </a:xfrm>
            <a:prstGeom prst="rect">
              <a:avLst/>
            </a:prstGeom>
            <a:solidFill>
              <a:srgbClr val="333F5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/>
              <a:r>
                <a:rPr lang="en-US" err="1">
                  <a:solidFill>
                    <a:srgbClr val="FFFFFF"/>
                  </a:solidFill>
                  <a:latin typeface="Calibri" panose="020F0502020204030204"/>
                </a:rPr>
                <a:t>Aggr</a:t>
              </a: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. Location </a:t>
              </a:r>
              <a:br>
                <a:rPr lang="en-US">
                  <a:solidFill>
                    <a:srgbClr val="FFFFFF"/>
                  </a:solidFill>
                  <a:latin typeface="Calibri" panose="020F0502020204030204"/>
                </a:rPr>
              </a:b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Dim Values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1C14CB-C31B-E7CB-AE47-926DE39D1FC0}"/>
                </a:ext>
              </a:extLst>
            </p:cNvPr>
            <p:cNvSpPr txBox="1"/>
            <p:nvPr/>
          </p:nvSpPr>
          <p:spPr>
            <a:xfrm>
              <a:off x="7624842" y="3183801"/>
              <a:ext cx="4200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Aggr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Inventory Entries (Cost Amount)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387441-27EB-9E55-E49A-EE7B5BC4A94A}"/>
                </a:ext>
              </a:extLst>
            </p:cNvPr>
            <p:cNvSpPr/>
            <p:nvPr/>
          </p:nvSpPr>
          <p:spPr>
            <a:xfrm>
              <a:off x="10095772" y="3653221"/>
              <a:ext cx="1912356" cy="48142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Store 1 Dim Values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46191A-581B-AF5F-BE70-F6F57DAE8732}"/>
                </a:ext>
              </a:extLst>
            </p:cNvPr>
            <p:cNvSpPr/>
            <p:nvPr/>
          </p:nvSpPr>
          <p:spPr>
            <a:xfrm>
              <a:off x="10095771" y="4134645"/>
              <a:ext cx="1912355" cy="48142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Store 2 Dim Values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D3F22F-5E2A-4FC4-64D9-AF6D7A3E55E4}"/>
                </a:ext>
              </a:extLst>
            </p:cNvPr>
            <p:cNvCxnSpPr>
              <a:stCxn id="20" idx="3"/>
              <a:endCxn id="24" idx="1"/>
            </p:cNvCxnSpPr>
            <p:nvPr/>
          </p:nvCxnSpPr>
          <p:spPr>
            <a:xfrm flipV="1">
              <a:off x="8883408" y="3893933"/>
              <a:ext cx="1212364" cy="250206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8AAE915-CF98-5BC1-5E4F-064D4B064EF6}"/>
                </a:ext>
              </a:extLst>
            </p:cNvPr>
            <p:cNvCxnSpPr>
              <a:cxnSpLocks/>
              <a:stCxn id="20" idx="3"/>
              <a:endCxn id="25" idx="1"/>
            </p:cNvCxnSpPr>
            <p:nvPr/>
          </p:nvCxnSpPr>
          <p:spPr>
            <a:xfrm>
              <a:off x="8883408" y="4144139"/>
              <a:ext cx="1212363" cy="23121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EA933F-5550-6CD8-963C-A4D5ECE85C54}"/>
                </a:ext>
              </a:extLst>
            </p:cNvPr>
            <p:cNvSpPr txBox="1"/>
            <p:nvPr/>
          </p:nvSpPr>
          <p:spPr>
            <a:xfrm>
              <a:off x="9173637" y="3638000"/>
              <a:ext cx="63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204BDA-5465-A412-0285-D01E50A21D1D}"/>
                </a:ext>
              </a:extLst>
            </p:cNvPr>
            <p:cNvSpPr txBox="1"/>
            <p:nvPr/>
          </p:nvSpPr>
          <p:spPr>
            <a:xfrm>
              <a:off x="9179032" y="4271716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chemeClr val="bg1"/>
                  </a:solidFill>
                  <a:latin typeface="Calibri" panose="020F0502020204030204"/>
                </a:rPr>
                <a:t>4</a:t>
              </a:r>
              <a:r>
                <a:rPr kumimoji="0" 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0%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485747-D366-A880-BE3A-E04E25BA2A76}"/>
              </a:ext>
            </a:extLst>
          </p:cNvPr>
          <p:cNvGrpSpPr/>
          <p:nvPr/>
        </p:nvGrpSpPr>
        <p:grpSpPr>
          <a:xfrm>
            <a:off x="7243861" y="3880930"/>
            <a:ext cx="4378016" cy="1653206"/>
            <a:chOff x="7621314" y="5128594"/>
            <a:chExt cx="4378016" cy="165320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815D703-F000-2432-A1F2-E8BEF5203E85}"/>
                </a:ext>
              </a:extLst>
            </p:cNvPr>
            <p:cNvSpPr/>
            <p:nvPr/>
          </p:nvSpPr>
          <p:spPr>
            <a:xfrm>
              <a:off x="7668650" y="5562138"/>
              <a:ext cx="4330680" cy="121966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   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110       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1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Dim values        (60.000) 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   2110  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Dim values        (40.000)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br>
                <a: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7190       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1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Dim values          60.000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FFFFFF"/>
                  </a:solidFill>
                  <a:latin typeface="Calibri" panose="020F0502020204030204"/>
                </a:rPr>
                <a:t>   7190  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Dim values          40.000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209179-BA81-45CC-FE6C-000F7E54DE5B}"/>
                </a:ext>
              </a:extLst>
            </p:cNvPr>
            <p:cNvSpPr txBox="1"/>
            <p:nvPr/>
          </p:nvSpPr>
          <p:spPr>
            <a:xfrm>
              <a:off x="7621314" y="5128594"/>
              <a:ext cx="43343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G/L Acct        Dim Values           Amount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3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340289" y="0"/>
            <a:ext cx="11887200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59"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-9186" y="0"/>
            <a:ext cx="12201186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49" y="1207698"/>
            <a:ext cx="8818951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2400">
                <a:solidFill>
                  <a:schemeClr val="bg1"/>
                </a:solidFill>
              </a:rPr>
              <a:t>Cost Rollup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Codeunit to update the Aggregated Inventory Entries cost values from Item Ledger Entries and Value Entries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Can be run with Scheduler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Run AFTER Business Central: Adjust Cost - Item Entries</a:t>
            </a: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9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400">
                <a:solidFill>
                  <a:prstClr val="white"/>
                </a:solidFill>
                <a:cs typeface="Calibri"/>
              </a:rPr>
              <a:t>Dimension Distribution</a:t>
            </a: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Report to adjust G/L Entries created from Statement posting to reflect Store Dimensions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Run AFTER Business Central: Post Inventory Cost to G/L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Expected use case: run it once at the end of an accounting period</a:t>
            </a:r>
            <a:br>
              <a:rPr lang="en-US" sz="2000">
                <a:solidFill>
                  <a:schemeClr val="bg1"/>
                </a:solidFill>
                <a:cs typeface="Calibri"/>
              </a:rPr>
            </a:br>
            <a:endParaRPr lang="en-US" sz="2000">
              <a:solidFill>
                <a:schemeClr val="bg1"/>
              </a:solidFill>
              <a:cs typeface="Calibri"/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400">
                <a:solidFill>
                  <a:prstClr val="white"/>
                </a:solidFill>
                <a:cs typeface="Calibri"/>
              </a:rPr>
              <a:t>Typical flow at the end of month (period)</a:t>
            </a: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None/>
              <a:defRPr/>
            </a:pPr>
            <a:endParaRPr lang="en-US" sz="1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Business Central: Adjust Cost &amp; Post to G/L</a:t>
            </a:r>
          </a:p>
          <a:p>
            <a:pPr lvl="1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>
                <a:solidFill>
                  <a:schemeClr val="bg1"/>
                </a:solidFill>
                <a:cs typeface="Calibri"/>
              </a:rPr>
              <a:t>AGRI: Cost Rollup &amp; Dimension Distribution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Cost Rollup &amp; Dimensions Distribution</a:t>
            </a:r>
            <a:endParaRPr lang="en-I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087FD0D-B6A6-F6A2-6D63-246E38C56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75788" y="3554611"/>
            <a:ext cx="3791990" cy="379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C784F66-A7BA-606B-B0BF-62134DE6209A}"/>
              </a:ext>
            </a:extLst>
          </p:cNvPr>
          <p:cNvSpPr txBox="1">
            <a:spLocks/>
          </p:cNvSpPr>
          <p:nvPr/>
        </p:nvSpPr>
        <p:spPr>
          <a:xfrm>
            <a:off x="843281" y="2433881"/>
            <a:ext cx="10718799" cy="1185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short recap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  <a:b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happened so far</a:t>
            </a:r>
            <a:endParaRPr lang="en-IS" sz="4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6" r="33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31DBFF-AE4B-C3F3-7331-35B2BAE8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069875" y="172767"/>
            <a:ext cx="7562445" cy="75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EFA9F-2397-BE3B-5D99-DF316C568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8235" y="748885"/>
            <a:ext cx="2676588" cy="2151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CF57E-2259-DC3F-8B70-DE67E27F4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8881" y="3155964"/>
            <a:ext cx="2076273" cy="1669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3AD791-777E-4707-9904-7A6F8CD48A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4" b="91065" l="9945" r="89503">
                        <a14:foregroundMark x1="18232" y1="8247" x2="18232" y2="8247"/>
                        <a14:foregroundMark x1="44475" y1="91065" x2="44475" y2="91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831" y="3155964"/>
            <a:ext cx="2076273" cy="1669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4FB20-5912-7B5F-F3D8-C2FFC9CE77E7}"/>
              </a:ext>
            </a:extLst>
          </p:cNvPr>
          <p:cNvSpPr txBox="1"/>
          <p:nvPr/>
        </p:nvSpPr>
        <p:spPr>
          <a:xfrm>
            <a:off x="4558996" y="2725800"/>
            <a:ext cx="2755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Replenishment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CA85D8-576F-3287-6160-47D0026ECB26}"/>
              </a:ext>
            </a:extLst>
          </p:cNvPr>
          <p:cNvSpPr txBox="1"/>
          <p:nvPr/>
        </p:nvSpPr>
        <p:spPr>
          <a:xfrm>
            <a:off x="3309037" y="4685221"/>
            <a:ext cx="16849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Cost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Rollup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8A56F-03E8-C32B-88CC-13FE4728C436}"/>
              </a:ext>
            </a:extLst>
          </p:cNvPr>
          <p:cNvSpPr txBox="1"/>
          <p:nvPr/>
        </p:nvSpPr>
        <p:spPr>
          <a:xfrm>
            <a:off x="6233193" y="4687910"/>
            <a:ext cx="32623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G/L Dim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Distribution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5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"/>
          <a:stretch/>
        </p:blipFill>
        <p:spPr>
          <a:xfrm>
            <a:off x="-1" y="0"/>
            <a:ext cx="1216152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5"/>
          <a:stretch/>
        </p:blipFill>
        <p:spPr>
          <a:xfrm>
            <a:off x="0" y="0"/>
            <a:ext cx="12227489" cy="685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41008" y="1287975"/>
            <a:ext cx="8818951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Request access to Aggregated Inventory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Reach out to LS Retail’s Support team or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directly to the Product team (Martin.Kleindl@LSRetail.com)</a:t>
            </a: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cs typeface="Calibri"/>
              </a:rPr>
              <a:t>First orientation meeting</a:t>
            </a: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274320">
              <a:spcBef>
                <a:spcPts val="600"/>
              </a:spcBef>
              <a:defRPr/>
            </a:pPr>
            <a:r>
              <a:rPr lang="en-US" dirty="0">
                <a:solidFill>
                  <a:schemeClr val="bg1"/>
                </a:solidFill>
                <a:cs typeface="Calibri"/>
              </a:rPr>
              <a:t>Solution discussion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dirty="0">
                <a:solidFill>
                  <a:schemeClr val="bg1"/>
                </a:solidFill>
                <a:cs typeface="Calibri"/>
              </a:rPr>
              <a:t>Discuss your case, POC, customer, etc.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dirty="0">
                <a:solidFill>
                  <a:schemeClr val="bg1"/>
                </a:solidFill>
                <a:cs typeface="Calibri"/>
              </a:rPr>
              <a:t>Advice</a:t>
            </a:r>
            <a:br>
              <a:rPr lang="en-US" dirty="0">
                <a:solidFill>
                  <a:schemeClr val="bg1"/>
                </a:solidFill>
                <a:cs typeface="Calibri"/>
              </a:rPr>
            </a:br>
            <a:endParaRPr lang="en-US" dirty="0">
              <a:solidFill>
                <a:schemeClr val="bg1"/>
              </a:solidFill>
              <a:cs typeface="Calibri"/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dirty="0">
                <a:solidFill>
                  <a:prstClr val="white"/>
                </a:solidFill>
                <a:cs typeface="Calibri"/>
              </a:rPr>
              <a:t>Get access to the product</a:t>
            </a: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 indent="-274320">
              <a:spcBef>
                <a:spcPts val="600"/>
              </a:spcBef>
              <a:defRPr/>
            </a:pPr>
            <a:r>
              <a:rPr lang="en-US" dirty="0">
                <a:solidFill>
                  <a:schemeClr val="bg1"/>
                </a:solidFill>
                <a:cs typeface="Calibri"/>
              </a:rPr>
              <a:t>After the meeting we share a download link </a:t>
            </a:r>
            <a:br>
              <a:rPr lang="en-US" dirty="0">
                <a:solidFill>
                  <a:schemeClr val="bg1"/>
                </a:solidFill>
                <a:cs typeface="Calibri"/>
              </a:rPr>
            </a:br>
            <a:r>
              <a:rPr lang="en-US" dirty="0">
                <a:solidFill>
                  <a:schemeClr val="bg1"/>
                </a:solidFill>
                <a:cs typeface="Calibri"/>
              </a:rPr>
              <a:t>for you to access the Extension</a:t>
            </a:r>
          </a:p>
          <a:p>
            <a:pPr lvl="1" indent="-274320">
              <a:spcBef>
                <a:spcPts val="600"/>
              </a:spcBef>
              <a:defRPr/>
            </a:pPr>
            <a:r>
              <a:rPr lang="en-US" dirty="0">
                <a:solidFill>
                  <a:schemeClr val="bg1"/>
                </a:solidFill>
                <a:cs typeface="Calibri"/>
              </a:rPr>
              <a:t>Partner Portal download being planned</a:t>
            </a:r>
          </a:p>
          <a:p>
            <a:pPr marL="0">
              <a:spcBef>
                <a:spcPts val="600"/>
              </a:spcBef>
              <a:buNone/>
              <a:defRPr/>
            </a:pP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None/>
              <a:defRPr/>
            </a:pPr>
            <a:endParaRPr lang="en-US" sz="2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10012024" cy="588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How to get started ?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424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C784F66-A7BA-606B-B0BF-62134DE6209A}"/>
              </a:ext>
            </a:extLst>
          </p:cNvPr>
          <p:cNvSpPr txBox="1">
            <a:spLocks/>
          </p:cNvSpPr>
          <p:nvPr/>
        </p:nvSpPr>
        <p:spPr>
          <a:xfrm>
            <a:off x="843281" y="2433881"/>
            <a:ext cx="10718799" cy="1185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Questions please!</a:t>
            </a:r>
            <a:b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(or feedback </a:t>
            </a: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)</a:t>
            </a:r>
            <a:endParaRPr lang="en-IS" sz="4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D160CDD3-E307-05CB-373E-5223723C7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4" name="Picture 3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28213B09-3AF3-1DFE-EB12-CAED9FD0F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53A97CF-FBCF-CB59-4C9C-B23FD6D18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83289" y="868840"/>
            <a:ext cx="5092613" cy="50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F7BD93AA-AEAE-C823-1193-1600AA23C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987" y="2810933"/>
            <a:ext cx="4864636" cy="4047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C3743-8BDF-B474-1B7F-622102545A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212896" y="2678348"/>
            <a:ext cx="2905405" cy="41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6" name="Picture 5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F7BD93AA-AEAE-C823-1193-1600AA23C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1143" y="2868083"/>
            <a:ext cx="4864636" cy="4047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63CAB-A496-C072-736F-A9ADB59CE5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01796" y="2621198"/>
            <a:ext cx="2905405" cy="41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4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1C0D-352D-47FB-D067-02130118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S" sz="540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52C03F-B900-80D3-E41E-AAD310B6AB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Martin Kleindl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5256D4-BA1D-22B6-373D-5410E2EEE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Product Director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38ED1-6632-035B-5DA7-4618096331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039" y="3112184"/>
            <a:ext cx="6877740" cy="831850"/>
          </a:xfrm>
        </p:spPr>
        <p:txBody>
          <a:bodyPr/>
          <a:lstStyle/>
          <a:p>
            <a:endParaRPr lang="en-IS" sz="4000"/>
          </a:p>
        </p:txBody>
      </p:sp>
    </p:spTree>
    <p:extLst>
      <p:ext uri="{BB962C8B-B14F-4D97-AF65-F5344CB8AC3E}">
        <p14:creationId xmlns:p14="http://schemas.microsoft.com/office/powerpoint/2010/main" val="1240826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4" name="Picture 3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C24C7345-FE8B-4A72-00BB-EF268E8BC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DDAF80-F2B2-09B7-920C-466A4B74D16B}"/>
              </a:ext>
            </a:extLst>
          </p:cNvPr>
          <p:cNvSpPr txBox="1"/>
          <p:nvPr/>
        </p:nvSpPr>
        <p:spPr>
          <a:xfrm>
            <a:off x="4404852" y="1462208"/>
            <a:ext cx="308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Segoe UI Semibold" panose="020B0702040204020203" pitchFamily="34" charset="0"/>
                <a:cs typeface="Segoe UI Semibold" panose="020B0702040204020203" pitchFamily="34" charset="0"/>
              </a:rPr>
              <a:t>Business Central SaaS</a:t>
            </a:r>
          </a:p>
        </p:txBody>
      </p:sp>
    </p:spTree>
    <p:extLst>
      <p:ext uri="{BB962C8B-B14F-4D97-AF65-F5344CB8AC3E}">
        <p14:creationId xmlns:p14="http://schemas.microsoft.com/office/powerpoint/2010/main" val="2072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0" y="0"/>
            <a:ext cx="13055261" cy="6858000"/>
          </a:xfrm>
          <a:prstGeom prst="rect">
            <a:avLst/>
          </a:prstGeom>
        </p:spPr>
      </p:pic>
      <p:pic>
        <p:nvPicPr>
          <p:cNvPr id="9" name="Picture 8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2A334076-AEE1-10DB-7911-11993DF4A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0" y="0"/>
            <a:ext cx="1305526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73D619-0CE4-BACE-9348-D32C8859E57D}"/>
              </a:ext>
            </a:extLst>
          </p:cNvPr>
          <p:cNvSpPr/>
          <p:nvPr/>
        </p:nvSpPr>
        <p:spPr>
          <a:xfrm>
            <a:off x="-431630" y="0"/>
            <a:ext cx="3835231" cy="6810375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9FD3D2-65C8-7A6C-C24F-A53F83942515}"/>
              </a:ext>
            </a:extLst>
          </p:cNvPr>
          <p:cNvSpPr/>
          <p:nvPr/>
        </p:nvSpPr>
        <p:spPr>
          <a:xfrm>
            <a:off x="8623300" y="0"/>
            <a:ext cx="4000331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ABA2A3-E8BF-A74C-ED83-3B187C186A3C}"/>
              </a:ext>
            </a:extLst>
          </p:cNvPr>
          <p:cNvSpPr/>
          <p:nvPr/>
        </p:nvSpPr>
        <p:spPr>
          <a:xfrm>
            <a:off x="3403601" y="0"/>
            <a:ext cx="5219700" cy="23622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Weather | Baamboozle - Baamboozle | The Most Fun Classroom Games!">
            <a:extLst>
              <a:ext uri="{FF2B5EF4-FFF2-40B4-BE49-F238E27FC236}">
                <a16:creationId xmlns:a16="http://schemas.microsoft.com/office/drawing/2014/main" id="{7E213873-9A35-9D87-8A2B-B025234F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99" y="2362200"/>
            <a:ext cx="5219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92EA899-4406-884E-42B0-4362DC008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C8B308-06FD-5323-4F26-2B7716218799}"/>
              </a:ext>
            </a:extLst>
          </p:cNvPr>
          <p:cNvSpPr/>
          <p:nvPr/>
        </p:nvSpPr>
        <p:spPr>
          <a:xfrm>
            <a:off x="-431630" y="0"/>
            <a:ext cx="1305526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C94FBC-A815-4A6A-4539-43F967E74679}"/>
              </a:ext>
            </a:extLst>
          </p:cNvPr>
          <p:cNvGrpSpPr/>
          <p:nvPr/>
        </p:nvGrpSpPr>
        <p:grpSpPr>
          <a:xfrm>
            <a:off x="-279233" y="1433552"/>
            <a:ext cx="13055261" cy="5744151"/>
            <a:chOff x="-431633" y="1424027"/>
            <a:chExt cx="13055261" cy="5744151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D5DA5685-9A25-AD8A-77A7-F48E52684768}"/>
                </a:ext>
              </a:extLst>
            </p:cNvPr>
            <p:cNvSpPr txBox="1">
              <a:spLocks/>
            </p:cNvSpPr>
            <p:nvPr/>
          </p:nvSpPr>
          <p:spPr>
            <a:xfrm>
              <a:off x="-431633" y="1424027"/>
              <a:ext cx="13055261" cy="57441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36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5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None/>
              </a:pPr>
              <a:endParaRPr lang="en-US" sz="280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sz="3600">
                  <a:solidFill>
                    <a:schemeClr val="accent6">
                      <a:lumMod val="75000"/>
                    </a:schemeClr>
                  </a:solidFill>
                </a:rPr>
                <a:t>Data volume in entry tables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Item Ledger Entries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Value Entries</a:t>
              </a:r>
              <a:br>
                <a:rPr lang="en-US">
                  <a:solidFill>
                    <a:schemeClr val="bg1"/>
                  </a:solidFill>
                </a:rPr>
              </a:br>
              <a:br>
                <a:rPr lang="en-US" sz="3600">
                  <a:solidFill>
                    <a:schemeClr val="bg1"/>
                  </a:solidFill>
                </a:rPr>
              </a:br>
              <a:r>
                <a:rPr lang="en-US" sz="3600">
                  <a:solidFill>
                    <a:schemeClr val="bg1"/>
                  </a:solidFill>
                </a:rPr>
                <a:t>Storage cost of data </a:t>
              </a:r>
              <a:r>
                <a:rPr lang="en-US" sz="3600">
                  <a:solidFill>
                    <a:schemeClr val="bg1"/>
                  </a:solidFill>
                  <a:sym typeface="Wingdings" panose="05000000000000000000" pitchFamily="2" charset="2"/>
                </a:rPr>
                <a:t>in BC SaaS</a:t>
              </a:r>
              <a:endParaRPr lang="en-US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1100">
                <a:solidFill>
                  <a:schemeClr val="bg1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F04F3C6-85D8-6BCB-3E9D-D275AAEEC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2386" y="2537857"/>
              <a:ext cx="1038348" cy="1148318"/>
            </a:xfrm>
            <a:prstGeom prst="rect">
              <a:avLst/>
            </a:prstGeom>
          </p:spPr>
        </p:pic>
      </p:grpSp>
      <p:pic>
        <p:nvPicPr>
          <p:cNvPr id="14" name="Picture 13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6736C7F-384B-CE67-E476-8B8311CE8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97EA33-D9F3-F931-E849-852852845687}"/>
              </a:ext>
            </a:extLst>
          </p:cNvPr>
          <p:cNvSpPr txBox="1"/>
          <p:nvPr/>
        </p:nvSpPr>
        <p:spPr>
          <a:xfrm>
            <a:off x="-431632" y="730296"/>
            <a:ext cx="1292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Challenges for large(r) retailers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8253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D29D2342-208B-EC40-A077-AD3593248B92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3.xml><?xml version="1.0" encoding="utf-8"?>
<a:theme xmlns:a="http://schemas.openxmlformats.org/drawingml/2006/main" name="Grey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4A73B9BB-707A-524F-9488-1BDB561E72D9}"/>
    </a:ext>
  </a:extLst>
</a:theme>
</file>

<file path=ppt/theme/theme4.xml><?xml version="1.0" encoding="utf-8"?>
<a:theme xmlns:a="http://schemas.openxmlformats.org/drawingml/2006/main" name="Presenter image titl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761CED5F-A2B7-7345-AAF7-24181E15EF4B}" vid="{3E44138B-F792-8D4F-8D17-E4B537468073}"/>
    </a:ext>
  </a:extLst>
</a:theme>
</file>

<file path=ppt/theme/theme5.xml><?xml version="1.0" encoding="utf-8"?>
<a:theme xmlns:a="http://schemas.openxmlformats.org/drawingml/2006/main" name="Title/chapter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C3068202-4C19-3548-8E31-F6DAA7D8E431}"/>
    </a:ext>
  </a:extLst>
</a:theme>
</file>

<file path=ppt/theme/theme6.xml><?xml version="1.0" encoding="utf-8"?>
<a:theme xmlns:a="http://schemas.openxmlformats.org/drawingml/2006/main" name="1_Whit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7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9.xml><?xml version="1.0" encoding="utf-8"?>
<a:theme xmlns:a="http://schemas.openxmlformats.org/drawingml/2006/main" name="Compass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pass 2024 Europe template" id="{9AADDAB7-B342-3D44-9576-DC400A903CD2}" vid="{F97BFCF3-201B-DF46-AABD-88FC4B5F92E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8B4E82-9708-41FE-93A0-C5A89635E4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13319E-E404-4984-AF81-A0DDEC6574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2259</Words>
  <Application>Microsoft Office PowerPoint</Application>
  <PresentationFormat>Widescreen</PresentationFormat>
  <Paragraphs>535</Paragraphs>
  <Slides>45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Calibri</vt:lpstr>
      <vt:lpstr>Segoe UI</vt:lpstr>
      <vt:lpstr>Segoe UI Semibold</vt:lpstr>
      <vt:lpstr>Wingdings</vt:lpstr>
      <vt:lpstr>Eggplant slides</vt:lpstr>
      <vt:lpstr>White slides</vt:lpstr>
      <vt:lpstr>Grey slides</vt:lpstr>
      <vt:lpstr>Presenter image title slides</vt:lpstr>
      <vt:lpstr>Title/chapter slides</vt:lpstr>
      <vt:lpstr>1_White slides</vt:lpstr>
      <vt:lpstr>1_Eggplant slides</vt:lpstr>
      <vt:lpstr>Custom Design</vt:lpstr>
      <vt:lpstr>Compass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Statement posting - Current approach </vt:lpstr>
      <vt:lpstr>PowerPoint Presentation</vt:lpstr>
      <vt:lpstr>PowerPoint Presentation</vt:lpstr>
      <vt:lpstr>PowerPoint Presentation</vt:lpstr>
      <vt:lpstr>Statement posting - New approach </vt:lpstr>
      <vt:lpstr>Statement posting - New approach</vt:lpstr>
      <vt:lpstr>Statement posting - New approach</vt:lpstr>
      <vt:lpstr>Let’s take a look….</vt:lpstr>
      <vt:lpstr>PowerPoint Presentation</vt:lpstr>
      <vt:lpstr>Other documents, processes, and integrations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2024-10-11T08:07:08Z</dcterms:created>
  <dcterms:modified xsi:type="dcterms:W3CDTF">2024-10-14T14:27:09Z</dcterms:modified>
</cp:coreProperties>
</file>